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5" r:id="rId2"/>
    <p:sldMasterId id="2147483670" r:id="rId3"/>
    <p:sldMasterId id="2147483687" r:id="rId4"/>
    <p:sldMasterId id="2147483699" r:id="rId5"/>
    <p:sldMasterId id="2147483704" r:id="rId6"/>
    <p:sldMasterId id="2147483709" r:id="rId7"/>
    <p:sldMasterId id="2147483724" r:id="rId8"/>
  </p:sldMasterIdLst>
  <p:notesMasterIdLst>
    <p:notesMasterId r:id="rId64"/>
  </p:notesMasterIdLst>
  <p:sldIdLst>
    <p:sldId id="418" r:id="rId9"/>
    <p:sldId id="419" r:id="rId10"/>
    <p:sldId id="410" r:id="rId11"/>
    <p:sldId id="425" r:id="rId12"/>
    <p:sldId id="421" r:id="rId13"/>
    <p:sldId id="433" r:id="rId14"/>
    <p:sldId id="430" r:id="rId15"/>
    <p:sldId id="436" r:id="rId16"/>
    <p:sldId id="439" r:id="rId17"/>
    <p:sldId id="440" r:id="rId18"/>
    <p:sldId id="444" r:id="rId19"/>
    <p:sldId id="434" r:id="rId20"/>
    <p:sldId id="442" r:id="rId21"/>
    <p:sldId id="435" r:id="rId22"/>
    <p:sldId id="445" r:id="rId23"/>
    <p:sldId id="446" r:id="rId24"/>
    <p:sldId id="426" r:id="rId25"/>
    <p:sldId id="437" r:id="rId26"/>
    <p:sldId id="438" r:id="rId27"/>
    <p:sldId id="443" r:id="rId28"/>
    <p:sldId id="482" r:id="rId29"/>
    <p:sldId id="447" r:id="rId30"/>
    <p:sldId id="448" r:id="rId31"/>
    <p:sldId id="449" r:id="rId32"/>
    <p:sldId id="450" r:id="rId33"/>
    <p:sldId id="451" r:id="rId34"/>
    <p:sldId id="452" r:id="rId35"/>
    <p:sldId id="453"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67" r:id="rId50"/>
    <p:sldId id="468" r:id="rId51"/>
    <p:sldId id="469" r:id="rId52"/>
    <p:sldId id="470" r:id="rId53"/>
    <p:sldId id="472" r:id="rId54"/>
    <p:sldId id="473" r:id="rId55"/>
    <p:sldId id="474" r:id="rId56"/>
    <p:sldId id="475" r:id="rId57"/>
    <p:sldId id="476" r:id="rId58"/>
    <p:sldId id="477" r:id="rId59"/>
    <p:sldId id="478" r:id="rId60"/>
    <p:sldId id="479" r:id="rId61"/>
    <p:sldId id="480" r:id="rId62"/>
    <p:sldId id="429" r:id="rId6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00"/>
    <a:srgbClr val="D2DEEF"/>
    <a:srgbClr val="EAEFF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76834" autoAdjust="0"/>
  </p:normalViewPr>
  <p:slideViewPr>
    <p:cSldViewPr snapToGrid="0">
      <p:cViewPr varScale="1">
        <p:scale>
          <a:sx n="58" d="100"/>
          <a:sy n="58" d="100"/>
        </p:scale>
        <p:origin x="556" y="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75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D37A5-673F-4F87-AFDE-7FD4EA46972F}"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kumimoji="1" lang="ja-JP" altLang="en-US"/>
        </a:p>
      </dgm:t>
    </dgm:pt>
    <dgm:pt modelId="{840031BC-899C-4308-A071-1664C0D040D9}">
      <dgm:prSet phldrT="[テキスト]" custT="1"/>
      <dgm:spPr/>
      <dgm:t>
        <a:bodyPr/>
        <a:lstStyle/>
        <a:p>
          <a:r>
            <a:rPr lang="en-US" altLang="ja-JP" sz="3200" b="1" dirty="0" smtClean="0">
              <a:latin typeface="Calibri" panose="020F0502020204030204" pitchFamily="34" charset="0"/>
            </a:rPr>
            <a:t>T</a:t>
          </a:r>
          <a:r>
            <a:rPr lang="en-US" sz="3200" b="1" dirty="0" smtClean="0">
              <a:latin typeface="Calibri" panose="020F0502020204030204" pitchFamily="34" charset="0"/>
            </a:rPr>
            <a:t>he framework of a statistics production service called custom-made tabulation</a:t>
          </a:r>
          <a:endParaRPr kumimoji="1" lang="ja-JP" altLang="en-US" sz="3200" b="1" dirty="0">
            <a:latin typeface="Calibri" panose="020F0502020204030204" pitchFamily="34" charset="0"/>
          </a:endParaRPr>
        </a:p>
      </dgm:t>
    </dgm:pt>
    <dgm:pt modelId="{B4CCFF3C-14AC-445D-AE1C-8BDF1D419DE3}" type="parTrans" cxnId="{7946E799-C9C4-4366-B190-EF9EB9267E83}">
      <dgm:prSet/>
      <dgm:spPr/>
      <dgm:t>
        <a:bodyPr/>
        <a:lstStyle/>
        <a:p>
          <a:endParaRPr kumimoji="1" lang="ja-JP" altLang="en-US" b="1">
            <a:latin typeface="Calibri" panose="020F0502020204030204" pitchFamily="34" charset="0"/>
          </a:endParaRPr>
        </a:p>
      </dgm:t>
    </dgm:pt>
    <dgm:pt modelId="{B1FCA505-7A6C-4B10-B440-1C1C6FC66DF6}" type="sibTrans" cxnId="{7946E799-C9C4-4366-B190-EF9EB9267E83}">
      <dgm:prSet/>
      <dgm:spPr/>
      <dgm:t>
        <a:bodyPr/>
        <a:lstStyle/>
        <a:p>
          <a:endParaRPr kumimoji="1" lang="ja-JP" altLang="en-US" b="1">
            <a:latin typeface="Calibri" panose="020F0502020204030204" pitchFamily="34" charset="0"/>
          </a:endParaRPr>
        </a:p>
      </dgm:t>
    </dgm:pt>
    <dgm:pt modelId="{D841459F-A381-476E-A37F-F7716D665B20}">
      <dgm:prSet phldrT="[テキスト]" custT="1"/>
      <dgm:spPr/>
      <dgm:t>
        <a:bodyPr/>
        <a:lstStyle/>
        <a:p>
          <a:r>
            <a:rPr lang="en-US" altLang="ja-JP" sz="2800" b="1" dirty="0" smtClean="0">
              <a:latin typeface="Calibri" panose="020F0502020204030204" pitchFamily="34" charset="0"/>
            </a:rPr>
            <a:t>According</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to</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the</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Statistics</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Act</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of</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Japan,</a:t>
          </a:r>
          <a:r>
            <a:rPr lang="ja-JP" altLang="en-US" sz="2800" b="1" dirty="0" smtClean="0">
              <a:latin typeface="Calibri" panose="020F0502020204030204" pitchFamily="34" charset="0"/>
            </a:rPr>
            <a:t> </a:t>
          </a:r>
          <a:r>
            <a:rPr lang="en-US" altLang="ja-JP" sz="2800" b="1" dirty="0" smtClean="0">
              <a:latin typeface="Calibri" panose="020F0502020204030204" pitchFamily="34" charset="0"/>
            </a:rPr>
            <a:t>t</a:t>
          </a:r>
          <a:r>
            <a:rPr lang="en-US" sz="2800" b="1" dirty="0" smtClean="0">
              <a:latin typeface="Calibri" panose="020F0502020204030204" pitchFamily="34" charset="0"/>
            </a:rPr>
            <a:t>he framework of a statistics production service called custom-made tabulation, which tabulates statistics using questionnaire information in response to the requests of general users has been established.</a:t>
          </a:r>
          <a:endParaRPr kumimoji="1" lang="ja-JP" altLang="en-US" sz="2800" b="1" dirty="0">
            <a:latin typeface="Calibri" panose="020F0502020204030204" pitchFamily="34" charset="0"/>
          </a:endParaRPr>
        </a:p>
      </dgm:t>
    </dgm:pt>
    <dgm:pt modelId="{483B5BFE-6635-418A-93F4-9B46EB12FBA1}" type="parTrans" cxnId="{98B58230-0595-4FF8-9974-AE89BC8BD0EE}">
      <dgm:prSet/>
      <dgm:spPr/>
      <dgm:t>
        <a:bodyPr/>
        <a:lstStyle/>
        <a:p>
          <a:endParaRPr kumimoji="1" lang="ja-JP" altLang="en-US" b="1">
            <a:latin typeface="Calibri" panose="020F0502020204030204" pitchFamily="34" charset="0"/>
          </a:endParaRPr>
        </a:p>
      </dgm:t>
    </dgm:pt>
    <dgm:pt modelId="{C2DCAE66-12BB-49B8-A665-D9BD788EBED2}" type="sibTrans" cxnId="{98B58230-0595-4FF8-9974-AE89BC8BD0EE}">
      <dgm:prSet/>
      <dgm:spPr/>
      <dgm:t>
        <a:bodyPr/>
        <a:lstStyle/>
        <a:p>
          <a:endParaRPr kumimoji="1" lang="ja-JP" altLang="en-US" b="1">
            <a:latin typeface="Calibri" panose="020F0502020204030204" pitchFamily="34" charset="0"/>
          </a:endParaRPr>
        </a:p>
      </dgm:t>
    </dgm:pt>
    <dgm:pt modelId="{8525F6CE-106D-4D5B-B587-F2D444376CB9}">
      <dgm:prSet phldrT="[テキスト]" custT="1"/>
      <dgm:spPr/>
      <dgm:t>
        <a:bodyPr/>
        <a:lstStyle/>
        <a:p>
          <a:r>
            <a:rPr lang="en-US" altLang="ja-JP" sz="2800" b="1" dirty="0" smtClean="0">
              <a:latin typeface="Calibri" panose="020F0502020204030204" pitchFamily="34" charset="0"/>
            </a:rPr>
            <a:t>C</a:t>
          </a:r>
          <a:r>
            <a:rPr lang="en-US" sz="2800" b="1" dirty="0" smtClean="0">
              <a:latin typeface="Calibri" panose="020F0502020204030204" pitchFamily="34" charset="0"/>
            </a:rPr>
            <a:t>ustom-made tabulation is limited to being used by scientific research organizations, such as universities, and some private </a:t>
          </a:r>
          <a:r>
            <a:rPr lang="en-US" altLang="ja-JP" sz="2800" b="1" dirty="0" smtClean="0">
              <a:latin typeface="Calibri" panose="020F0502020204030204" pitchFamily="34" charset="0"/>
            </a:rPr>
            <a:t>enterprises</a:t>
          </a:r>
          <a:r>
            <a:rPr lang="en-US" sz="2800" b="1" dirty="0" smtClean="0">
              <a:latin typeface="Calibri" panose="020F0502020204030204" pitchFamily="34" charset="0"/>
            </a:rPr>
            <a:t>.</a:t>
          </a:r>
          <a:endParaRPr kumimoji="1" lang="ja-JP" altLang="en-US" sz="2800" b="1" dirty="0">
            <a:latin typeface="Calibri" panose="020F0502020204030204" pitchFamily="34" charset="0"/>
          </a:endParaRPr>
        </a:p>
      </dgm:t>
    </dgm:pt>
    <dgm:pt modelId="{DBE49156-7477-49C1-A44C-6187D82F84A2}" type="parTrans" cxnId="{32ED684D-6008-48D4-80D0-402012F819F2}">
      <dgm:prSet/>
      <dgm:spPr/>
      <dgm:t>
        <a:bodyPr/>
        <a:lstStyle/>
        <a:p>
          <a:endParaRPr kumimoji="1" lang="ja-JP" altLang="en-US" b="1">
            <a:latin typeface="Calibri" panose="020F0502020204030204" pitchFamily="34" charset="0"/>
          </a:endParaRPr>
        </a:p>
      </dgm:t>
    </dgm:pt>
    <dgm:pt modelId="{94640813-BDFD-4FD0-AE93-85333AD1CEA4}" type="sibTrans" cxnId="{32ED684D-6008-48D4-80D0-402012F819F2}">
      <dgm:prSet/>
      <dgm:spPr/>
      <dgm:t>
        <a:bodyPr/>
        <a:lstStyle/>
        <a:p>
          <a:endParaRPr kumimoji="1" lang="ja-JP" altLang="en-US" b="1">
            <a:latin typeface="Calibri" panose="020F0502020204030204" pitchFamily="34" charset="0"/>
          </a:endParaRPr>
        </a:p>
      </dgm:t>
    </dgm:pt>
    <dgm:pt modelId="{F157AE8A-890A-4F8E-9842-4A2DC812D1CE}">
      <dgm:prSet phldrT="[テキスト]" custT="1"/>
      <dgm:spPr/>
      <dgm:t>
        <a:bodyPr/>
        <a:lstStyle/>
        <a:p>
          <a:r>
            <a:rPr lang="en-US" sz="2800" b="1" dirty="0" smtClean="0">
              <a:latin typeface="Calibri" panose="020F0502020204030204" pitchFamily="34" charset="0"/>
            </a:rPr>
            <a:t>NSTAC carries out custom-made tabulation since 2009.</a:t>
          </a:r>
          <a:endParaRPr kumimoji="1" lang="ja-JP" altLang="en-US" sz="2800" b="1" dirty="0">
            <a:latin typeface="Calibri" panose="020F0502020204030204" pitchFamily="34" charset="0"/>
          </a:endParaRPr>
        </a:p>
      </dgm:t>
    </dgm:pt>
    <dgm:pt modelId="{4B4B9CC6-CA37-49CA-8201-31C303741704}" type="parTrans" cxnId="{9A8CEF9D-4289-4830-ACCF-EF1C98228592}">
      <dgm:prSet/>
      <dgm:spPr/>
      <dgm:t>
        <a:bodyPr/>
        <a:lstStyle/>
        <a:p>
          <a:endParaRPr kumimoji="1" lang="ja-JP" altLang="en-US" b="1">
            <a:latin typeface="Calibri" panose="020F0502020204030204" pitchFamily="34" charset="0"/>
          </a:endParaRPr>
        </a:p>
      </dgm:t>
    </dgm:pt>
    <dgm:pt modelId="{CC6E9353-29EE-41F0-9F28-A1E34FC57AD4}" type="sibTrans" cxnId="{9A8CEF9D-4289-4830-ACCF-EF1C98228592}">
      <dgm:prSet/>
      <dgm:spPr/>
      <dgm:t>
        <a:bodyPr/>
        <a:lstStyle/>
        <a:p>
          <a:endParaRPr kumimoji="1" lang="ja-JP" altLang="en-US" b="1">
            <a:latin typeface="Calibri" panose="020F0502020204030204" pitchFamily="34" charset="0"/>
          </a:endParaRPr>
        </a:p>
      </dgm:t>
    </dgm:pt>
    <dgm:pt modelId="{71FBA438-E7FD-4E0B-A05C-D1D2A1B45D3C}">
      <dgm:prSet phldrT="[テキスト]" custT="1"/>
      <dgm:spPr/>
      <dgm:t>
        <a:bodyPr/>
        <a:lstStyle/>
        <a:p>
          <a:r>
            <a:rPr lang="en-US" altLang="ja-JP" sz="2800" b="1" dirty="0" smtClean="0">
              <a:latin typeface="Calibri" panose="020F0502020204030204" pitchFamily="34" charset="0"/>
            </a:rPr>
            <a:t>P</a:t>
          </a:r>
          <a:r>
            <a:rPr lang="en-US" sz="2800" b="1" dirty="0" smtClean="0">
              <a:latin typeface="Calibri" panose="020F0502020204030204" pitchFamily="34" charset="0"/>
            </a:rPr>
            <a:t>ublic benefit (contributing to the development of scientific research or higher education)</a:t>
          </a:r>
          <a:endParaRPr kumimoji="1" lang="ja-JP" altLang="en-US" sz="2800" b="1" dirty="0">
            <a:latin typeface="Calibri" panose="020F0502020204030204" pitchFamily="34" charset="0"/>
          </a:endParaRPr>
        </a:p>
      </dgm:t>
    </dgm:pt>
    <dgm:pt modelId="{5E70A1FD-E9E6-4963-9DF1-D64725DD7F70}" type="parTrans" cxnId="{02EF8108-CBA4-4ADA-BE35-E799119CBAF1}">
      <dgm:prSet/>
      <dgm:spPr/>
      <dgm:t>
        <a:bodyPr/>
        <a:lstStyle/>
        <a:p>
          <a:endParaRPr kumimoji="1" lang="ja-JP" altLang="en-US"/>
        </a:p>
      </dgm:t>
    </dgm:pt>
    <dgm:pt modelId="{E452D5A6-3119-4908-A3E2-01AE49634B86}" type="sibTrans" cxnId="{02EF8108-CBA4-4ADA-BE35-E799119CBAF1}">
      <dgm:prSet/>
      <dgm:spPr/>
      <dgm:t>
        <a:bodyPr/>
        <a:lstStyle/>
        <a:p>
          <a:endParaRPr kumimoji="1" lang="ja-JP" altLang="en-US"/>
        </a:p>
      </dgm:t>
    </dgm:pt>
    <dgm:pt modelId="{E73FD200-32E0-4487-9D7C-5FF10DC52993}">
      <dgm:prSet phldrT="[テキスト]" custT="1"/>
      <dgm:spPr/>
      <dgm:t>
        <a:bodyPr/>
        <a:lstStyle/>
        <a:p>
          <a:r>
            <a:rPr kumimoji="1" lang="en-US" altLang="ja-JP" sz="2800" b="1" dirty="0" smtClean="0">
              <a:latin typeface="Calibri" panose="020F0502020204030204" pitchFamily="34" charset="0"/>
            </a:rPr>
            <a:t>Fee</a:t>
          </a:r>
          <a:endParaRPr kumimoji="1" lang="ja-JP" altLang="en-US" sz="2800" b="1" dirty="0">
            <a:latin typeface="Calibri" panose="020F0502020204030204" pitchFamily="34" charset="0"/>
          </a:endParaRPr>
        </a:p>
      </dgm:t>
    </dgm:pt>
    <dgm:pt modelId="{A6983C6C-2794-419D-96BD-D5A3391828D5}" type="parTrans" cxnId="{6A7ECBAF-0C4F-4C79-886D-A1BA7699E3ED}">
      <dgm:prSet/>
      <dgm:spPr/>
      <dgm:t>
        <a:bodyPr/>
        <a:lstStyle/>
        <a:p>
          <a:endParaRPr kumimoji="1" lang="ja-JP" altLang="en-US"/>
        </a:p>
      </dgm:t>
    </dgm:pt>
    <dgm:pt modelId="{F98744BC-E646-4232-BB7D-61FB676F9BA4}" type="sibTrans" cxnId="{6A7ECBAF-0C4F-4C79-886D-A1BA7699E3ED}">
      <dgm:prSet/>
      <dgm:spPr/>
      <dgm:t>
        <a:bodyPr/>
        <a:lstStyle/>
        <a:p>
          <a:endParaRPr kumimoji="1" lang="ja-JP" altLang="en-US"/>
        </a:p>
      </dgm:t>
    </dgm:pt>
    <dgm:pt modelId="{9BE68AED-60E2-4237-99BC-D7B9FC64A824}" type="pres">
      <dgm:prSet presAssocID="{938D37A5-673F-4F87-AFDE-7FD4EA46972F}" presName="linear" presStyleCnt="0">
        <dgm:presLayoutVars>
          <dgm:animLvl val="lvl"/>
          <dgm:resizeHandles val="exact"/>
        </dgm:presLayoutVars>
      </dgm:prSet>
      <dgm:spPr/>
      <dgm:t>
        <a:bodyPr/>
        <a:lstStyle/>
        <a:p>
          <a:endParaRPr kumimoji="1" lang="ja-JP" altLang="en-US"/>
        </a:p>
      </dgm:t>
    </dgm:pt>
    <dgm:pt modelId="{F3CF4AE6-5811-4FD7-A9AF-7A0BBB664B3C}" type="pres">
      <dgm:prSet presAssocID="{840031BC-899C-4308-A071-1664C0D040D9}" presName="parentText" presStyleLbl="node1" presStyleIdx="0" presStyleCnt="1" custScaleY="72986">
        <dgm:presLayoutVars>
          <dgm:chMax val="0"/>
          <dgm:bulletEnabled val="1"/>
        </dgm:presLayoutVars>
      </dgm:prSet>
      <dgm:spPr/>
      <dgm:t>
        <a:bodyPr/>
        <a:lstStyle/>
        <a:p>
          <a:endParaRPr kumimoji="1" lang="ja-JP" altLang="en-US"/>
        </a:p>
      </dgm:t>
    </dgm:pt>
    <dgm:pt modelId="{CB9EA3E1-C955-492C-AFA5-B7F13EB6DCE2}" type="pres">
      <dgm:prSet presAssocID="{840031BC-899C-4308-A071-1664C0D040D9}" presName="childText" presStyleLbl="revTx" presStyleIdx="0" presStyleCnt="1">
        <dgm:presLayoutVars>
          <dgm:bulletEnabled val="1"/>
        </dgm:presLayoutVars>
      </dgm:prSet>
      <dgm:spPr/>
      <dgm:t>
        <a:bodyPr/>
        <a:lstStyle/>
        <a:p>
          <a:endParaRPr kumimoji="1" lang="ja-JP" altLang="en-US"/>
        </a:p>
      </dgm:t>
    </dgm:pt>
  </dgm:ptLst>
  <dgm:cxnLst>
    <dgm:cxn modelId="{9A8CEF9D-4289-4830-ACCF-EF1C98228592}" srcId="{840031BC-899C-4308-A071-1664C0D040D9}" destId="{F157AE8A-890A-4F8E-9842-4A2DC812D1CE}" srcOrd="1" destOrd="0" parTransId="{4B4B9CC6-CA37-49CA-8201-31C303741704}" sibTransId="{CC6E9353-29EE-41F0-9F28-A1E34FC57AD4}"/>
    <dgm:cxn modelId="{98B58230-0595-4FF8-9974-AE89BC8BD0EE}" srcId="{840031BC-899C-4308-A071-1664C0D040D9}" destId="{D841459F-A381-476E-A37F-F7716D665B20}" srcOrd="0" destOrd="0" parTransId="{483B5BFE-6635-418A-93F4-9B46EB12FBA1}" sibTransId="{C2DCAE66-12BB-49B8-A665-D9BD788EBED2}"/>
    <dgm:cxn modelId="{7946E799-C9C4-4366-B190-EF9EB9267E83}" srcId="{938D37A5-673F-4F87-AFDE-7FD4EA46972F}" destId="{840031BC-899C-4308-A071-1664C0D040D9}" srcOrd="0" destOrd="0" parTransId="{B4CCFF3C-14AC-445D-AE1C-8BDF1D419DE3}" sibTransId="{B1FCA505-7A6C-4B10-B440-1C1C6FC66DF6}"/>
    <dgm:cxn modelId="{BE8E983A-2C43-48ED-BEB6-CFC0345A7350}" type="presOf" srcId="{938D37A5-673F-4F87-AFDE-7FD4EA46972F}" destId="{9BE68AED-60E2-4237-99BC-D7B9FC64A824}" srcOrd="0" destOrd="0" presId="urn:microsoft.com/office/officeart/2005/8/layout/vList2"/>
    <dgm:cxn modelId="{CF819640-4EA3-4B84-BB26-F22FA635FD2E}" type="presOf" srcId="{F157AE8A-890A-4F8E-9842-4A2DC812D1CE}" destId="{CB9EA3E1-C955-492C-AFA5-B7F13EB6DCE2}" srcOrd="0" destOrd="1" presId="urn:microsoft.com/office/officeart/2005/8/layout/vList2"/>
    <dgm:cxn modelId="{02EF8108-CBA4-4ADA-BE35-E799119CBAF1}" srcId="{840031BC-899C-4308-A071-1664C0D040D9}" destId="{71FBA438-E7FD-4E0B-A05C-D1D2A1B45D3C}" srcOrd="3" destOrd="0" parTransId="{5E70A1FD-E9E6-4963-9DF1-D64725DD7F70}" sibTransId="{E452D5A6-3119-4908-A3E2-01AE49634B86}"/>
    <dgm:cxn modelId="{32ED684D-6008-48D4-80D0-402012F819F2}" srcId="{840031BC-899C-4308-A071-1664C0D040D9}" destId="{8525F6CE-106D-4D5B-B587-F2D444376CB9}" srcOrd="2" destOrd="0" parTransId="{DBE49156-7477-49C1-A44C-6187D82F84A2}" sibTransId="{94640813-BDFD-4FD0-AE93-85333AD1CEA4}"/>
    <dgm:cxn modelId="{F6F9CA21-7E53-47A5-82CE-E75388DBC371}" type="presOf" srcId="{D841459F-A381-476E-A37F-F7716D665B20}" destId="{CB9EA3E1-C955-492C-AFA5-B7F13EB6DCE2}" srcOrd="0" destOrd="0" presId="urn:microsoft.com/office/officeart/2005/8/layout/vList2"/>
    <dgm:cxn modelId="{5BA7E5BC-D246-4ABE-9317-F56C04A1FE70}" type="presOf" srcId="{8525F6CE-106D-4D5B-B587-F2D444376CB9}" destId="{CB9EA3E1-C955-492C-AFA5-B7F13EB6DCE2}" srcOrd="0" destOrd="2" presId="urn:microsoft.com/office/officeart/2005/8/layout/vList2"/>
    <dgm:cxn modelId="{5E25A996-5DF4-426A-A439-1C6E1DB63258}" type="presOf" srcId="{E73FD200-32E0-4487-9D7C-5FF10DC52993}" destId="{CB9EA3E1-C955-492C-AFA5-B7F13EB6DCE2}" srcOrd="0" destOrd="4" presId="urn:microsoft.com/office/officeart/2005/8/layout/vList2"/>
    <dgm:cxn modelId="{6A7ECBAF-0C4F-4C79-886D-A1BA7699E3ED}" srcId="{840031BC-899C-4308-A071-1664C0D040D9}" destId="{E73FD200-32E0-4487-9D7C-5FF10DC52993}" srcOrd="4" destOrd="0" parTransId="{A6983C6C-2794-419D-96BD-D5A3391828D5}" sibTransId="{F98744BC-E646-4232-BB7D-61FB676F9BA4}"/>
    <dgm:cxn modelId="{FC54EAC9-FF5D-467E-AAF9-43E127E47CA6}" type="presOf" srcId="{71FBA438-E7FD-4E0B-A05C-D1D2A1B45D3C}" destId="{CB9EA3E1-C955-492C-AFA5-B7F13EB6DCE2}" srcOrd="0" destOrd="3" presId="urn:microsoft.com/office/officeart/2005/8/layout/vList2"/>
    <dgm:cxn modelId="{37ED28DD-F3A2-498F-8CF5-7F82EA58D8D1}" type="presOf" srcId="{840031BC-899C-4308-A071-1664C0D040D9}" destId="{F3CF4AE6-5811-4FD7-A9AF-7A0BBB664B3C}" srcOrd="0" destOrd="0" presId="urn:microsoft.com/office/officeart/2005/8/layout/vList2"/>
    <dgm:cxn modelId="{367AECCA-A1C2-490F-81AD-E40D59A456B7}" type="presParOf" srcId="{9BE68AED-60E2-4237-99BC-D7B9FC64A824}" destId="{F3CF4AE6-5811-4FD7-A9AF-7A0BBB664B3C}" srcOrd="0" destOrd="0" presId="urn:microsoft.com/office/officeart/2005/8/layout/vList2"/>
    <dgm:cxn modelId="{B5F30E0D-3C6A-4E1E-9416-E23E069A6C6A}" type="presParOf" srcId="{9BE68AED-60E2-4237-99BC-D7B9FC64A824}" destId="{CB9EA3E1-C955-492C-AFA5-B7F13EB6DCE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B61640-3F7A-4E6A-845A-2D9280B6D27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kumimoji="1" lang="ja-JP" altLang="en-US"/>
        </a:p>
      </dgm:t>
    </dgm:pt>
    <dgm:pt modelId="{337A7321-E5C0-407C-92B9-BB1F6915E21E}">
      <dgm:prSet phldrT="[テキスト]"/>
      <dgm:spPr/>
      <dgm:t>
        <a:bodyPr/>
        <a:lstStyle/>
        <a:p>
          <a:r>
            <a:rPr kumimoji="1" lang="en-US" altLang="ja-JP" dirty="0" smtClean="0"/>
            <a:t>e-stat</a:t>
          </a:r>
          <a:endParaRPr kumimoji="1" lang="ja-JP" altLang="en-US" dirty="0"/>
        </a:p>
      </dgm:t>
    </dgm:pt>
    <dgm:pt modelId="{84C8FF12-AF18-4439-88E7-8A7092E07DFF}" type="parTrans" cxnId="{52DEA5B3-061C-4542-BEDF-8A416AA7B847}">
      <dgm:prSet/>
      <dgm:spPr/>
      <dgm:t>
        <a:bodyPr/>
        <a:lstStyle/>
        <a:p>
          <a:endParaRPr kumimoji="1" lang="ja-JP" altLang="en-US"/>
        </a:p>
      </dgm:t>
    </dgm:pt>
    <dgm:pt modelId="{0D464019-2CF6-45B7-AFCC-D0BD36CBFA71}" type="sibTrans" cxnId="{52DEA5B3-061C-4542-BEDF-8A416AA7B847}">
      <dgm:prSet/>
      <dgm:spPr/>
      <dgm:t>
        <a:bodyPr/>
        <a:lstStyle/>
        <a:p>
          <a:endParaRPr kumimoji="1" lang="ja-JP" altLang="en-US"/>
        </a:p>
      </dgm:t>
    </dgm:pt>
    <dgm:pt modelId="{2C6E538C-B86E-4EF6-B61F-4EBDB8E8DCFB}">
      <dgm:prSet phldrT="[テキスト]" custT="1"/>
      <dgm:spPr/>
      <dgm:t>
        <a:bodyPr/>
        <a:lstStyle/>
        <a:p>
          <a:r>
            <a:rPr kumimoji="1" lang="en-US" altLang="en-US" sz="2000" b="1" dirty="0" smtClean="0"/>
            <a:t>Find the result table</a:t>
          </a:r>
          <a:endParaRPr kumimoji="1" lang="ja-JP" altLang="en-US" sz="2000" b="1" dirty="0"/>
        </a:p>
      </dgm:t>
    </dgm:pt>
    <dgm:pt modelId="{F837C8F8-AEAF-4FAE-94A8-4909AC6BB3DA}" type="parTrans" cxnId="{F4549881-CA9F-4704-A8A1-BB48FC0FCBD8}">
      <dgm:prSet/>
      <dgm:spPr/>
      <dgm:t>
        <a:bodyPr/>
        <a:lstStyle/>
        <a:p>
          <a:endParaRPr kumimoji="1" lang="ja-JP" altLang="en-US"/>
        </a:p>
      </dgm:t>
    </dgm:pt>
    <dgm:pt modelId="{DA7879F4-B9A2-4303-A1AC-D9CF11C9DA4E}" type="sibTrans" cxnId="{F4549881-CA9F-4704-A8A1-BB48FC0FCBD8}">
      <dgm:prSet/>
      <dgm:spPr/>
      <dgm:t>
        <a:bodyPr/>
        <a:lstStyle/>
        <a:p>
          <a:endParaRPr kumimoji="1" lang="ja-JP" altLang="en-US"/>
        </a:p>
      </dgm:t>
    </dgm:pt>
    <dgm:pt modelId="{0F3F27B2-0E19-448F-A1FE-C236A620EEEC}">
      <dgm:prSet phldrT="[テキスト]"/>
      <dgm:spPr/>
      <dgm:t>
        <a:bodyPr/>
        <a:lstStyle/>
        <a:p>
          <a:r>
            <a:rPr kumimoji="1" lang="en-US" altLang="en-US" dirty="0" smtClean="0"/>
            <a:t>Find survey items</a:t>
          </a:r>
          <a:endParaRPr kumimoji="1" lang="ja-JP" altLang="en-US" dirty="0"/>
        </a:p>
      </dgm:t>
    </dgm:pt>
    <dgm:pt modelId="{FBCA74C7-5058-4842-A11A-FCC980AE4992}" type="parTrans" cxnId="{72EAB69F-9F76-4DA0-B597-829152E800DF}">
      <dgm:prSet/>
      <dgm:spPr/>
      <dgm:t>
        <a:bodyPr/>
        <a:lstStyle/>
        <a:p>
          <a:endParaRPr kumimoji="1" lang="ja-JP" altLang="en-US"/>
        </a:p>
      </dgm:t>
    </dgm:pt>
    <dgm:pt modelId="{DD82B984-153A-43D3-A369-AEE6B52B69A7}" type="sibTrans" cxnId="{72EAB69F-9F76-4DA0-B597-829152E800DF}">
      <dgm:prSet/>
      <dgm:spPr/>
      <dgm:t>
        <a:bodyPr/>
        <a:lstStyle/>
        <a:p>
          <a:endParaRPr kumimoji="1" lang="ja-JP" altLang="en-US"/>
        </a:p>
      </dgm:t>
    </dgm:pt>
    <dgm:pt modelId="{815861BC-1BB9-41AC-9067-525E39E1C382}">
      <dgm:prSet phldrT="[テキスト]" custT="1"/>
      <dgm:spPr/>
      <dgm:t>
        <a:bodyPr/>
        <a:lstStyle/>
        <a:p>
          <a:r>
            <a:rPr kumimoji="1" lang="en-US" altLang="en-US" sz="1800" b="1" dirty="0" smtClean="0">
              <a:solidFill>
                <a:schemeClr val="tx1"/>
              </a:solidFill>
            </a:rPr>
            <a:t>Can be used for aggregation</a:t>
          </a:r>
          <a:endParaRPr kumimoji="1" lang="ja-JP" altLang="en-US" sz="1800" b="1" dirty="0">
            <a:solidFill>
              <a:schemeClr val="tx1"/>
            </a:solidFill>
          </a:endParaRPr>
        </a:p>
      </dgm:t>
    </dgm:pt>
    <dgm:pt modelId="{CFDC9638-C25B-43AA-A0A3-1F52F95FE21F}" type="parTrans" cxnId="{CDFD4499-2632-4DD4-AFED-0A1CCFEBA327}">
      <dgm:prSet/>
      <dgm:spPr/>
      <dgm:t>
        <a:bodyPr/>
        <a:lstStyle/>
        <a:p>
          <a:endParaRPr kumimoji="1" lang="ja-JP" altLang="en-US"/>
        </a:p>
      </dgm:t>
    </dgm:pt>
    <dgm:pt modelId="{BFDE8CF7-ED47-4A6A-A23F-A45935EB6DA5}" type="sibTrans" cxnId="{CDFD4499-2632-4DD4-AFED-0A1CCFEBA327}">
      <dgm:prSet/>
      <dgm:spPr/>
      <dgm:t>
        <a:bodyPr/>
        <a:lstStyle/>
        <a:p>
          <a:endParaRPr kumimoji="1" lang="ja-JP" altLang="en-US"/>
        </a:p>
      </dgm:t>
    </dgm:pt>
    <dgm:pt modelId="{C26130EF-EF63-49E9-A5AF-F1A2C2D45C6F}">
      <dgm:prSet phldrT="[テキスト]"/>
      <dgm:spPr/>
      <dgm:t>
        <a:bodyPr/>
        <a:lstStyle/>
        <a:p>
          <a:r>
            <a:rPr kumimoji="1" lang="en-US" altLang="ja-JP" dirty="0" smtClean="0"/>
            <a:t>Cost</a:t>
          </a:r>
          <a:endParaRPr kumimoji="1" lang="ja-JP" altLang="en-US" dirty="0"/>
        </a:p>
      </dgm:t>
    </dgm:pt>
    <dgm:pt modelId="{A7767E69-661C-4209-96E3-C8F40A12E48B}" type="parTrans" cxnId="{49C755EF-7888-474C-AA1F-B40020D29B9E}">
      <dgm:prSet/>
      <dgm:spPr/>
      <dgm:t>
        <a:bodyPr/>
        <a:lstStyle/>
        <a:p>
          <a:endParaRPr kumimoji="1" lang="ja-JP" altLang="en-US"/>
        </a:p>
      </dgm:t>
    </dgm:pt>
    <dgm:pt modelId="{17CEE729-E1F9-4BA3-8551-D628F8282883}" type="sibTrans" cxnId="{49C755EF-7888-474C-AA1F-B40020D29B9E}">
      <dgm:prSet/>
      <dgm:spPr/>
      <dgm:t>
        <a:bodyPr/>
        <a:lstStyle/>
        <a:p>
          <a:endParaRPr kumimoji="1" lang="ja-JP" altLang="en-US"/>
        </a:p>
      </dgm:t>
    </dgm:pt>
    <dgm:pt modelId="{FD297960-DBC4-4465-9656-76F00231A705}">
      <dgm:prSet phldrT="[テキスト]" custT="1"/>
      <dgm:spPr/>
      <dgm:t>
        <a:bodyPr/>
        <a:lstStyle/>
        <a:p>
          <a:r>
            <a:rPr kumimoji="1" lang="en-US" altLang="en-US" sz="1800" b="1" dirty="0" smtClean="0"/>
            <a:t>Estimate the total amount</a:t>
          </a:r>
          <a:endParaRPr kumimoji="1" lang="ja-JP" altLang="en-US" sz="1800" b="1" dirty="0"/>
        </a:p>
      </dgm:t>
    </dgm:pt>
    <dgm:pt modelId="{9682C91A-8B04-4748-B0DC-32EBDDBEA284}" type="parTrans" cxnId="{3C5A5AD8-358A-4A70-91D2-49E8843A286E}">
      <dgm:prSet/>
      <dgm:spPr/>
      <dgm:t>
        <a:bodyPr/>
        <a:lstStyle/>
        <a:p>
          <a:endParaRPr kumimoji="1" lang="ja-JP" altLang="en-US"/>
        </a:p>
      </dgm:t>
    </dgm:pt>
    <dgm:pt modelId="{8FC90C07-7D75-4429-A2E4-712F0AE3C57D}" type="sibTrans" cxnId="{3C5A5AD8-358A-4A70-91D2-49E8843A286E}">
      <dgm:prSet/>
      <dgm:spPr/>
      <dgm:t>
        <a:bodyPr/>
        <a:lstStyle/>
        <a:p>
          <a:endParaRPr kumimoji="1" lang="ja-JP" altLang="en-US"/>
        </a:p>
      </dgm:t>
    </dgm:pt>
    <dgm:pt modelId="{ECD22910-A9D5-45B3-85C0-E578AEC774BE}">
      <dgm:prSet/>
      <dgm:spPr/>
      <dgm:t>
        <a:bodyPr/>
        <a:lstStyle/>
        <a:p>
          <a:r>
            <a:rPr kumimoji="1" lang="en-US" altLang="en-US" dirty="0" smtClean="0"/>
            <a:t>Aggregate</a:t>
          </a:r>
          <a:endParaRPr kumimoji="1" lang="ja-JP" altLang="en-US" dirty="0"/>
        </a:p>
      </dgm:t>
    </dgm:pt>
    <dgm:pt modelId="{5B72520E-306D-414B-A7B5-4F596EB3D1FE}" type="parTrans" cxnId="{7D279C99-449E-4717-9111-46D3959D16DB}">
      <dgm:prSet/>
      <dgm:spPr/>
      <dgm:t>
        <a:bodyPr/>
        <a:lstStyle/>
        <a:p>
          <a:endParaRPr kumimoji="1" lang="ja-JP" altLang="en-US"/>
        </a:p>
      </dgm:t>
    </dgm:pt>
    <dgm:pt modelId="{0C883000-2D3C-444E-B27D-BEAADC2D6BC2}" type="sibTrans" cxnId="{7D279C99-449E-4717-9111-46D3959D16DB}">
      <dgm:prSet/>
      <dgm:spPr/>
      <dgm:t>
        <a:bodyPr/>
        <a:lstStyle/>
        <a:p>
          <a:endParaRPr kumimoji="1" lang="ja-JP" altLang="en-US"/>
        </a:p>
      </dgm:t>
    </dgm:pt>
    <dgm:pt modelId="{3851D57F-EDA7-4486-85C1-9E0BCDD6F38E}" type="pres">
      <dgm:prSet presAssocID="{C9B61640-3F7A-4E6A-845A-2D9280B6D277}" presName="rootnode" presStyleCnt="0">
        <dgm:presLayoutVars>
          <dgm:chMax/>
          <dgm:chPref/>
          <dgm:dir/>
          <dgm:animLvl val="lvl"/>
        </dgm:presLayoutVars>
      </dgm:prSet>
      <dgm:spPr/>
    </dgm:pt>
    <dgm:pt modelId="{4BA3A492-0C82-4F6B-9421-48A70AB4AC24}" type="pres">
      <dgm:prSet presAssocID="{337A7321-E5C0-407C-92B9-BB1F6915E21E}" presName="composite" presStyleCnt="0"/>
      <dgm:spPr/>
    </dgm:pt>
    <dgm:pt modelId="{35B215BA-4286-4A7B-A624-43308921F754}" type="pres">
      <dgm:prSet presAssocID="{337A7321-E5C0-407C-92B9-BB1F6915E21E}" presName="bentUpArrow1" presStyleLbl="alignImgPlace1" presStyleIdx="0" presStyleCnt="3"/>
      <dgm:spPr/>
    </dgm:pt>
    <dgm:pt modelId="{8B33D2CD-E687-4B24-8218-9D35260F6B47}" type="pres">
      <dgm:prSet presAssocID="{337A7321-E5C0-407C-92B9-BB1F6915E21E}" presName="ParentText" presStyleLbl="node1" presStyleIdx="0" presStyleCnt="4">
        <dgm:presLayoutVars>
          <dgm:chMax val="1"/>
          <dgm:chPref val="1"/>
          <dgm:bulletEnabled val="1"/>
        </dgm:presLayoutVars>
      </dgm:prSet>
      <dgm:spPr/>
      <dgm:t>
        <a:bodyPr/>
        <a:lstStyle/>
        <a:p>
          <a:endParaRPr kumimoji="1" lang="ja-JP" altLang="en-US"/>
        </a:p>
      </dgm:t>
    </dgm:pt>
    <dgm:pt modelId="{8B2070B4-CE17-456F-A522-9EECA9799FB0}" type="pres">
      <dgm:prSet presAssocID="{337A7321-E5C0-407C-92B9-BB1F6915E21E}" presName="ChildText" presStyleLbl="revTx" presStyleIdx="0" presStyleCnt="3" custScaleX="268605" custLinFactNeighborX="90406">
        <dgm:presLayoutVars>
          <dgm:chMax val="0"/>
          <dgm:chPref val="0"/>
          <dgm:bulletEnabled val="1"/>
        </dgm:presLayoutVars>
      </dgm:prSet>
      <dgm:spPr/>
      <dgm:t>
        <a:bodyPr/>
        <a:lstStyle/>
        <a:p>
          <a:endParaRPr kumimoji="1" lang="ja-JP" altLang="en-US"/>
        </a:p>
      </dgm:t>
    </dgm:pt>
    <dgm:pt modelId="{5FF84E6F-0691-43C8-99E8-747B8FE0BE2E}" type="pres">
      <dgm:prSet presAssocID="{0D464019-2CF6-45B7-AFCC-D0BD36CBFA71}" presName="sibTrans" presStyleCnt="0"/>
      <dgm:spPr/>
    </dgm:pt>
    <dgm:pt modelId="{682E1766-0210-4EC2-BB86-3224427AF801}" type="pres">
      <dgm:prSet presAssocID="{0F3F27B2-0E19-448F-A1FE-C236A620EEEC}" presName="composite" presStyleCnt="0"/>
      <dgm:spPr/>
    </dgm:pt>
    <dgm:pt modelId="{1AEA5560-8302-40CF-AC32-95BBB9DB1642}" type="pres">
      <dgm:prSet presAssocID="{0F3F27B2-0E19-448F-A1FE-C236A620EEEC}" presName="bentUpArrow1" presStyleLbl="alignImgPlace1" presStyleIdx="1" presStyleCnt="3"/>
      <dgm:spPr/>
    </dgm:pt>
    <dgm:pt modelId="{C31BC30B-D6F9-41F0-9F90-DFC16F366C4C}" type="pres">
      <dgm:prSet presAssocID="{0F3F27B2-0E19-448F-A1FE-C236A620EEEC}" presName="ParentText" presStyleLbl="node1" presStyleIdx="1" presStyleCnt="4" custScaleX="111361" custLinFactNeighborX="-22156" custLinFactNeighborY="-4084">
        <dgm:presLayoutVars>
          <dgm:chMax val="1"/>
          <dgm:chPref val="1"/>
          <dgm:bulletEnabled val="1"/>
        </dgm:presLayoutVars>
      </dgm:prSet>
      <dgm:spPr/>
      <dgm:t>
        <a:bodyPr/>
        <a:lstStyle/>
        <a:p>
          <a:endParaRPr kumimoji="1" lang="ja-JP" altLang="en-US"/>
        </a:p>
      </dgm:t>
    </dgm:pt>
    <dgm:pt modelId="{C7166DC0-3DD0-43CE-A427-DBAE92162CB1}" type="pres">
      <dgm:prSet presAssocID="{0F3F27B2-0E19-448F-A1FE-C236A620EEEC}" presName="ChildText" presStyleLbl="revTx" presStyleIdx="1" presStyleCnt="3" custScaleX="204994" custLinFactNeighborX="39308" custLinFactNeighborY="-8844">
        <dgm:presLayoutVars>
          <dgm:chMax val="0"/>
          <dgm:chPref val="0"/>
          <dgm:bulletEnabled val="1"/>
        </dgm:presLayoutVars>
      </dgm:prSet>
      <dgm:spPr/>
      <dgm:t>
        <a:bodyPr/>
        <a:lstStyle/>
        <a:p>
          <a:endParaRPr kumimoji="1" lang="ja-JP" altLang="en-US"/>
        </a:p>
      </dgm:t>
    </dgm:pt>
    <dgm:pt modelId="{CBA1356E-1C60-4AF5-9E06-31D3F06DC36E}" type="pres">
      <dgm:prSet presAssocID="{DD82B984-153A-43D3-A369-AEE6B52B69A7}" presName="sibTrans" presStyleCnt="0"/>
      <dgm:spPr/>
    </dgm:pt>
    <dgm:pt modelId="{7617CF62-FEE7-4FCC-9BE0-6FDA647FA1B8}" type="pres">
      <dgm:prSet presAssocID="{C26130EF-EF63-49E9-A5AF-F1A2C2D45C6F}" presName="composite" presStyleCnt="0"/>
      <dgm:spPr/>
    </dgm:pt>
    <dgm:pt modelId="{78ADA97B-F8B5-4692-B6C0-BD365B006257}" type="pres">
      <dgm:prSet presAssocID="{C26130EF-EF63-49E9-A5AF-F1A2C2D45C6F}" presName="bentUpArrow1" presStyleLbl="alignImgPlace1" presStyleIdx="2" presStyleCnt="3"/>
      <dgm:spPr/>
    </dgm:pt>
    <dgm:pt modelId="{FAD5C47F-D03D-49D9-9EC1-608C3F3D05ED}" type="pres">
      <dgm:prSet presAssocID="{C26130EF-EF63-49E9-A5AF-F1A2C2D45C6F}" presName="ParentText" presStyleLbl="node1" presStyleIdx="2" presStyleCnt="4">
        <dgm:presLayoutVars>
          <dgm:chMax val="1"/>
          <dgm:chPref val="1"/>
          <dgm:bulletEnabled val="1"/>
        </dgm:presLayoutVars>
      </dgm:prSet>
      <dgm:spPr/>
    </dgm:pt>
    <dgm:pt modelId="{611C27BF-FA8B-4B61-A202-2C1A23BD686D}" type="pres">
      <dgm:prSet presAssocID="{C26130EF-EF63-49E9-A5AF-F1A2C2D45C6F}" presName="ChildText" presStyleLbl="revTx" presStyleIdx="2" presStyleCnt="3" custScaleX="155394" custLinFactNeighborX="43238" custLinFactNeighborY="-1263">
        <dgm:presLayoutVars>
          <dgm:chMax val="0"/>
          <dgm:chPref val="0"/>
          <dgm:bulletEnabled val="1"/>
        </dgm:presLayoutVars>
      </dgm:prSet>
      <dgm:spPr/>
      <dgm:t>
        <a:bodyPr/>
        <a:lstStyle/>
        <a:p>
          <a:endParaRPr kumimoji="1" lang="ja-JP" altLang="en-US"/>
        </a:p>
      </dgm:t>
    </dgm:pt>
    <dgm:pt modelId="{6475285C-A076-4202-ABF1-118B8F13FA5C}" type="pres">
      <dgm:prSet presAssocID="{17CEE729-E1F9-4BA3-8551-D628F8282883}" presName="sibTrans" presStyleCnt="0"/>
      <dgm:spPr/>
    </dgm:pt>
    <dgm:pt modelId="{B781EEAC-07E5-4A40-9864-3F7BD9FD13E4}" type="pres">
      <dgm:prSet presAssocID="{ECD22910-A9D5-45B3-85C0-E578AEC774BE}" presName="composite" presStyleCnt="0"/>
      <dgm:spPr/>
    </dgm:pt>
    <dgm:pt modelId="{892E81FB-414D-4EED-AC0F-79CAD7BC9C04}" type="pres">
      <dgm:prSet presAssocID="{ECD22910-A9D5-45B3-85C0-E578AEC774BE}" presName="ParentText" presStyleLbl="node1" presStyleIdx="3" presStyleCnt="4">
        <dgm:presLayoutVars>
          <dgm:chMax val="1"/>
          <dgm:chPref val="1"/>
          <dgm:bulletEnabled val="1"/>
        </dgm:presLayoutVars>
      </dgm:prSet>
      <dgm:spPr/>
      <dgm:t>
        <a:bodyPr/>
        <a:lstStyle/>
        <a:p>
          <a:endParaRPr kumimoji="1" lang="ja-JP" altLang="en-US"/>
        </a:p>
      </dgm:t>
    </dgm:pt>
  </dgm:ptLst>
  <dgm:cxnLst>
    <dgm:cxn modelId="{08523FA4-3682-4ACE-B88E-2DF73C0ADDE9}" type="presOf" srcId="{0F3F27B2-0E19-448F-A1FE-C236A620EEEC}" destId="{C31BC30B-D6F9-41F0-9F90-DFC16F366C4C}" srcOrd="0" destOrd="0" presId="urn:microsoft.com/office/officeart/2005/8/layout/StepDownProcess"/>
    <dgm:cxn modelId="{97DB76E1-020F-4331-AAFB-60EDCF1964BF}" type="presOf" srcId="{FD297960-DBC4-4465-9656-76F00231A705}" destId="{611C27BF-FA8B-4B61-A202-2C1A23BD686D}" srcOrd="0" destOrd="0" presId="urn:microsoft.com/office/officeart/2005/8/layout/StepDownProcess"/>
    <dgm:cxn modelId="{3C5A5AD8-358A-4A70-91D2-49E8843A286E}" srcId="{C26130EF-EF63-49E9-A5AF-F1A2C2D45C6F}" destId="{FD297960-DBC4-4465-9656-76F00231A705}" srcOrd="0" destOrd="0" parTransId="{9682C91A-8B04-4748-B0DC-32EBDDBEA284}" sibTransId="{8FC90C07-7D75-4429-A2E4-712F0AE3C57D}"/>
    <dgm:cxn modelId="{F4549881-CA9F-4704-A8A1-BB48FC0FCBD8}" srcId="{337A7321-E5C0-407C-92B9-BB1F6915E21E}" destId="{2C6E538C-B86E-4EF6-B61F-4EBDB8E8DCFB}" srcOrd="0" destOrd="0" parTransId="{F837C8F8-AEAF-4FAE-94A8-4909AC6BB3DA}" sibTransId="{DA7879F4-B9A2-4303-A1AC-D9CF11C9DA4E}"/>
    <dgm:cxn modelId="{1D6B0DEF-5AC7-43AC-9D7D-22AD6F99FC54}" type="presOf" srcId="{815861BC-1BB9-41AC-9067-525E39E1C382}" destId="{C7166DC0-3DD0-43CE-A427-DBAE92162CB1}" srcOrd="0" destOrd="0" presId="urn:microsoft.com/office/officeart/2005/8/layout/StepDownProcess"/>
    <dgm:cxn modelId="{49C755EF-7888-474C-AA1F-B40020D29B9E}" srcId="{C9B61640-3F7A-4E6A-845A-2D9280B6D277}" destId="{C26130EF-EF63-49E9-A5AF-F1A2C2D45C6F}" srcOrd="2" destOrd="0" parTransId="{A7767E69-661C-4209-96E3-C8F40A12E48B}" sibTransId="{17CEE729-E1F9-4BA3-8551-D628F8282883}"/>
    <dgm:cxn modelId="{ECC00F90-707F-444C-9842-A358AE497B5D}" type="presOf" srcId="{ECD22910-A9D5-45B3-85C0-E578AEC774BE}" destId="{892E81FB-414D-4EED-AC0F-79CAD7BC9C04}" srcOrd="0" destOrd="0" presId="urn:microsoft.com/office/officeart/2005/8/layout/StepDownProcess"/>
    <dgm:cxn modelId="{61729AE3-ADDA-4E9E-AEBE-FA7974212DE5}" type="presOf" srcId="{C26130EF-EF63-49E9-A5AF-F1A2C2D45C6F}" destId="{FAD5C47F-D03D-49D9-9EC1-608C3F3D05ED}" srcOrd="0" destOrd="0" presId="urn:microsoft.com/office/officeart/2005/8/layout/StepDownProcess"/>
    <dgm:cxn modelId="{7D279C99-449E-4717-9111-46D3959D16DB}" srcId="{C9B61640-3F7A-4E6A-845A-2D9280B6D277}" destId="{ECD22910-A9D5-45B3-85C0-E578AEC774BE}" srcOrd="3" destOrd="0" parTransId="{5B72520E-306D-414B-A7B5-4F596EB3D1FE}" sibTransId="{0C883000-2D3C-444E-B27D-BEAADC2D6BC2}"/>
    <dgm:cxn modelId="{CDFD4499-2632-4DD4-AFED-0A1CCFEBA327}" srcId="{0F3F27B2-0E19-448F-A1FE-C236A620EEEC}" destId="{815861BC-1BB9-41AC-9067-525E39E1C382}" srcOrd="0" destOrd="0" parTransId="{CFDC9638-C25B-43AA-A0A3-1F52F95FE21F}" sibTransId="{BFDE8CF7-ED47-4A6A-A23F-A45935EB6DA5}"/>
    <dgm:cxn modelId="{153A9306-D73F-450A-B912-C43B072E8D7F}" type="presOf" srcId="{C9B61640-3F7A-4E6A-845A-2D9280B6D277}" destId="{3851D57F-EDA7-4486-85C1-9E0BCDD6F38E}" srcOrd="0" destOrd="0" presId="urn:microsoft.com/office/officeart/2005/8/layout/StepDownProcess"/>
    <dgm:cxn modelId="{72EAB69F-9F76-4DA0-B597-829152E800DF}" srcId="{C9B61640-3F7A-4E6A-845A-2D9280B6D277}" destId="{0F3F27B2-0E19-448F-A1FE-C236A620EEEC}" srcOrd="1" destOrd="0" parTransId="{FBCA74C7-5058-4842-A11A-FCC980AE4992}" sibTransId="{DD82B984-153A-43D3-A369-AEE6B52B69A7}"/>
    <dgm:cxn modelId="{DF0469A5-6656-4C76-804C-521E50E266FB}" type="presOf" srcId="{2C6E538C-B86E-4EF6-B61F-4EBDB8E8DCFB}" destId="{8B2070B4-CE17-456F-A522-9EECA9799FB0}" srcOrd="0" destOrd="0" presId="urn:microsoft.com/office/officeart/2005/8/layout/StepDownProcess"/>
    <dgm:cxn modelId="{67E89BF3-1413-4FF5-BE66-27BF531312C2}" type="presOf" srcId="{337A7321-E5C0-407C-92B9-BB1F6915E21E}" destId="{8B33D2CD-E687-4B24-8218-9D35260F6B47}" srcOrd="0" destOrd="0" presId="urn:microsoft.com/office/officeart/2005/8/layout/StepDownProcess"/>
    <dgm:cxn modelId="{52DEA5B3-061C-4542-BEDF-8A416AA7B847}" srcId="{C9B61640-3F7A-4E6A-845A-2D9280B6D277}" destId="{337A7321-E5C0-407C-92B9-BB1F6915E21E}" srcOrd="0" destOrd="0" parTransId="{84C8FF12-AF18-4439-88E7-8A7092E07DFF}" sibTransId="{0D464019-2CF6-45B7-AFCC-D0BD36CBFA71}"/>
    <dgm:cxn modelId="{4FCBC4D3-361F-4CB1-A08E-AFEE7DB74FD1}" type="presParOf" srcId="{3851D57F-EDA7-4486-85C1-9E0BCDD6F38E}" destId="{4BA3A492-0C82-4F6B-9421-48A70AB4AC24}" srcOrd="0" destOrd="0" presId="urn:microsoft.com/office/officeart/2005/8/layout/StepDownProcess"/>
    <dgm:cxn modelId="{D6538748-4D14-42EC-A230-D26AAE6B441A}" type="presParOf" srcId="{4BA3A492-0C82-4F6B-9421-48A70AB4AC24}" destId="{35B215BA-4286-4A7B-A624-43308921F754}" srcOrd="0" destOrd="0" presId="urn:microsoft.com/office/officeart/2005/8/layout/StepDownProcess"/>
    <dgm:cxn modelId="{41799894-34EF-4D94-A5F6-58678CD3ABDD}" type="presParOf" srcId="{4BA3A492-0C82-4F6B-9421-48A70AB4AC24}" destId="{8B33D2CD-E687-4B24-8218-9D35260F6B47}" srcOrd="1" destOrd="0" presId="urn:microsoft.com/office/officeart/2005/8/layout/StepDownProcess"/>
    <dgm:cxn modelId="{C374B1F9-BE20-4EC1-B345-904C1D6CCFEF}" type="presParOf" srcId="{4BA3A492-0C82-4F6B-9421-48A70AB4AC24}" destId="{8B2070B4-CE17-456F-A522-9EECA9799FB0}" srcOrd="2" destOrd="0" presId="urn:microsoft.com/office/officeart/2005/8/layout/StepDownProcess"/>
    <dgm:cxn modelId="{CAE42ED3-E78C-4EF8-9932-47DDA8186498}" type="presParOf" srcId="{3851D57F-EDA7-4486-85C1-9E0BCDD6F38E}" destId="{5FF84E6F-0691-43C8-99E8-747B8FE0BE2E}" srcOrd="1" destOrd="0" presId="urn:microsoft.com/office/officeart/2005/8/layout/StepDownProcess"/>
    <dgm:cxn modelId="{D73FA7F7-0927-41DE-84CC-1C464B48EAA5}" type="presParOf" srcId="{3851D57F-EDA7-4486-85C1-9E0BCDD6F38E}" destId="{682E1766-0210-4EC2-BB86-3224427AF801}" srcOrd="2" destOrd="0" presId="urn:microsoft.com/office/officeart/2005/8/layout/StepDownProcess"/>
    <dgm:cxn modelId="{CC125E2A-02A5-4929-B535-556DFBDFDBA6}" type="presParOf" srcId="{682E1766-0210-4EC2-BB86-3224427AF801}" destId="{1AEA5560-8302-40CF-AC32-95BBB9DB1642}" srcOrd="0" destOrd="0" presId="urn:microsoft.com/office/officeart/2005/8/layout/StepDownProcess"/>
    <dgm:cxn modelId="{97745EA2-EF90-417E-977B-F22B89C43DDD}" type="presParOf" srcId="{682E1766-0210-4EC2-BB86-3224427AF801}" destId="{C31BC30B-D6F9-41F0-9F90-DFC16F366C4C}" srcOrd="1" destOrd="0" presId="urn:microsoft.com/office/officeart/2005/8/layout/StepDownProcess"/>
    <dgm:cxn modelId="{284E872E-43D5-49FD-BB45-91DBF29D21D2}" type="presParOf" srcId="{682E1766-0210-4EC2-BB86-3224427AF801}" destId="{C7166DC0-3DD0-43CE-A427-DBAE92162CB1}" srcOrd="2" destOrd="0" presId="urn:microsoft.com/office/officeart/2005/8/layout/StepDownProcess"/>
    <dgm:cxn modelId="{F76272C3-9181-4E57-9611-964A77766423}" type="presParOf" srcId="{3851D57F-EDA7-4486-85C1-9E0BCDD6F38E}" destId="{CBA1356E-1C60-4AF5-9E06-31D3F06DC36E}" srcOrd="3" destOrd="0" presId="urn:microsoft.com/office/officeart/2005/8/layout/StepDownProcess"/>
    <dgm:cxn modelId="{2425F807-AF3B-4E26-BE03-E39C52AD7139}" type="presParOf" srcId="{3851D57F-EDA7-4486-85C1-9E0BCDD6F38E}" destId="{7617CF62-FEE7-4FCC-9BE0-6FDA647FA1B8}" srcOrd="4" destOrd="0" presId="urn:microsoft.com/office/officeart/2005/8/layout/StepDownProcess"/>
    <dgm:cxn modelId="{D259DF6A-2DC6-44F8-A305-CECB90C42707}" type="presParOf" srcId="{7617CF62-FEE7-4FCC-9BE0-6FDA647FA1B8}" destId="{78ADA97B-F8B5-4692-B6C0-BD365B006257}" srcOrd="0" destOrd="0" presId="urn:microsoft.com/office/officeart/2005/8/layout/StepDownProcess"/>
    <dgm:cxn modelId="{3002E080-B8E0-4C1F-AF66-F67899654194}" type="presParOf" srcId="{7617CF62-FEE7-4FCC-9BE0-6FDA647FA1B8}" destId="{FAD5C47F-D03D-49D9-9EC1-608C3F3D05ED}" srcOrd="1" destOrd="0" presId="urn:microsoft.com/office/officeart/2005/8/layout/StepDownProcess"/>
    <dgm:cxn modelId="{42D3816A-8B4C-498B-9053-C283B071CD18}" type="presParOf" srcId="{7617CF62-FEE7-4FCC-9BE0-6FDA647FA1B8}" destId="{611C27BF-FA8B-4B61-A202-2C1A23BD686D}" srcOrd="2" destOrd="0" presId="urn:microsoft.com/office/officeart/2005/8/layout/StepDownProcess"/>
    <dgm:cxn modelId="{B50D0C28-2CE0-40AF-8AC6-02FFA3E18CE2}" type="presParOf" srcId="{3851D57F-EDA7-4486-85C1-9E0BCDD6F38E}" destId="{6475285C-A076-4202-ABF1-118B8F13FA5C}" srcOrd="5" destOrd="0" presId="urn:microsoft.com/office/officeart/2005/8/layout/StepDownProcess"/>
    <dgm:cxn modelId="{AB9ED435-6BD3-40AD-AF4A-8139996CF9B2}" type="presParOf" srcId="{3851D57F-EDA7-4486-85C1-9E0BCDD6F38E}" destId="{B781EEAC-07E5-4A40-9864-3F7BD9FD13E4}" srcOrd="6" destOrd="0" presId="urn:microsoft.com/office/officeart/2005/8/layout/StepDownProcess"/>
    <dgm:cxn modelId="{12981424-B82B-4E06-8100-8CCE2B8158AA}" type="presParOf" srcId="{B781EEAC-07E5-4A40-9864-3F7BD9FD13E4}" destId="{892E81FB-414D-4EED-AC0F-79CAD7BC9C0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A8326-6EE3-4F7C-96FF-42A1FB9746CC}"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kumimoji="1" lang="ja-JP" altLang="en-US"/>
        </a:p>
      </dgm:t>
    </dgm:pt>
    <dgm:pt modelId="{99694296-5DB8-4022-A1A7-51CD28C50496}">
      <dgm:prSet phldrT="[テキスト]" custT="1"/>
      <dgm:spPr/>
      <dgm:t>
        <a:bodyPr/>
        <a:lstStyle/>
        <a:p>
          <a:r>
            <a:rPr lang="en-US" altLang="ja-JP" sz="2400" b="1" dirty="0" smtClean="0">
              <a:solidFill>
                <a:schemeClr val="bg1"/>
              </a:solidFill>
            </a:rPr>
            <a:t>Anonymized microdata</a:t>
          </a:r>
          <a:endParaRPr kumimoji="1" lang="ja-JP" altLang="en-US" sz="2400" b="1" dirty="0"/>
        </a:p>
      </dgm:t>
    </dgm:pt>
    <dgm:pt modelId="{7F82A6C7-EE03-49EF-ACA8-4D2D4C2F013E}" type="parTrans" cxnId="{A96F6E81-248F-47B0-AE32-1DC2E033BB09}">
      <dgm:prSet/>
      <dgm:spPr/>
      <dgm:t>
        <a:bodyPr/>
        <a:lstStyle/>
        <a:p>
          <a:endParaRPr kumimoji="1" lang="ja-JP" altLang="en-US"/>
        </a:p>
      </dgm:t>
    </dgm:pt>
    <dgm:pt modelId="{5978F033-953A-4436-A794-FE1F0BD0A212}" type="sibTrans" cxnId="{A96F6E81-248F-47B0-AE32-1DC2E033BB09}">
      <dgm:prSet/>
      <dgm:spPr/>
      <dgm:t>
        <a:bodyPr/>
        <a:lstStyle/>
        <a:p>
          <a:endParaRPr kumimoji="1" lang="ja-JP" altLang="en-US"/>
        </a:p>
      </dgm:t>
    </dgm:pt>
    <dgm:pt modelId="{042DBF70-D295-4778-9CCF-FE1F807B0680}">
      <dgm:prSet phldrT="[テキスト]"/>
      <dgm:spPr/>
      <dgm:t>
        <a:bodyPr/>
        <a:lstStyle/>
        <a:p>
          <a:r>
            <a:rPr kumimoji="1" lang="en-US" altLang="ja-JP" b="1" i="0" u="none" strike="noStrike"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Custom-made</a:t>
          </a:r>
          <a:r>
            <a:rPr kumimoji="1" lang="ja-JP" altLang="en-US" b="1" i="0" u="none" strike="noStrike"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b="1" i="0" u="none" strike="noStrike"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tabulation</a:t>
          </a:r>
          <a:r>
            <a:rPr kumimoji="1" lang="ja-JP" altLang="en-US" b="1" i="0" u="none" strike="noStrike"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 </a:t>
          </a:r>
          <a:endParaRPr kumimoji="1" lang="ja-JP" altLang="en-US" dirty="0">
            <a:solidFill>
              <a:schemeClr val="bg1"/>
            </a:solidFill>
          </a:endParaRPr>
        </a:p>
      </dgm:t>
    </dgm:pt>
    <dgm:pt modelId="{C19A813D-DF40-4A23-A049-BBD5071BCCD5}" type="parTrans" cxnId="{E56FAE4B-5F25-4A4C-A87A-60E1ABB43BD4}">
      <dgm:prSet/>
      <dgm:spPr/>
      <dgm:t>
        <a:bodyPr/>
        <a:lstStyle/>
        <a:p>
          <a:endParaRPr kumimoji="1" lang="ja-JP" altLang="en-US"/>
        </a:p>
      </dgm:t>
    </dgm:pt>
    <dgm:pt modelId="{F5BB01D6-78CF-46EC-9B0C-0B8F50ABE876}" type="sibTrans" cxnId="{E56FAE4B-5F25-4A4C-A87A-60E1ABB43BD4}">
      <dgm:prSet/>
      <dgm:spPr/>
      <dgm:t>
        <a:bodyPr/>
        <a:lstStyle/>
        <a:p>
          <a:endParaRPr kumimoji="1" lang="ja-JP" altLang="en-US"/>
        </a:p>
      </dgm:t>
    </dgm:pt>
    <dgm:pt modelId="{243B8552-A533-40F4-A803-5BA476DAC080}">
      <dgm:prSet phldrT="[テキスト]"/>
      <dgm:spPr/>
      <dgm:t>
        <a:bodyPr/>
        <a:lstStyle/>
        <a:p>
          <a:r>
            <a:rPr kumimoji="1" lang="en-US" altLang="ja-JP" dirty="0" smtClean="0"/>
            <a:t>On-Site</a:t>
          </a:r>
        </a:p>
        <a:p>
          <a:r>
            <a:rPr kumimoji="1" lang="en-US" altLang="ja-JP" dirty="0" smtClean="0"/>
            <a:t>Facility</a:t>
          </a:r>
          <a:endParaRPr kumimoji="1" lang="ja-JP" altLang="en-US" dirty="0"/>
        </a:p>
      </dgm:t>
    </dgm:pt>
    <dgm:pt modelId="{DB00BBD9-0F6B-490A-AA9F-9ABE0A3AD759}" type="parTrans" cxnId="{003DC85E-B0EA-4177-B9E9-B669DEB43B7F}">
      <dgm:prSet/>
      <dgm:spPr/>
      <dgm:t>
        <a:bodyPr/>
        <a:lstStyle/>
        <a:p>
          <a:endParaRPr kumimoji="1" lang="ja-JP" altLang="en-US"/>
        </a:p>
      </dgm:t>
    </dgm:pt>
    <dgm:pt modelId="{FE98E4DC-AF77-4A5D-B662-D0660A6ECF90}" type="sibTrans" cxnId="{003DC85E-B0EA-4177-B9E9-B669DEB43B7F}">
      <dgm:prSet/>
      <dgm:spPr/>
      <dgm:t>
        <a:bodyPr/>
        <a:lstStyle/>
        <a:p>
          <a:endParaRPr kumimoji="1" lang="ja-JP" altLang="en-US"/>
        </a:p>
      </dgm:t>
    </dgm:pt>
    <dgm:pt modelId="{9F6675DF-70F4-4E95-B848-596BBA8A7268}" type="pres">
      <dgm:prSet presAssocID="{847A8326-6EE3-4F7C-96FF-42A1FB9746CC}" presName="Name0" presStyleCnt="0">
        <dgm:presLayoutVars>
          <dgm:dir/>
          <dgm:resizeHandles val="exact"/>
        </dgm:presLayoutVars>
      </dgm:prSet>
      <dgm:spPr/>
    </dgm:pt>
    <dgm:pt modelId="{54B11409-9854-4E12-A955-360C45EF1B27}" type="pres">
      <dgm:prSet presAssocID="{99694296-5DB8-4022-A1A7-51CD28C50496}" presName="node" presStyleLbl="node1" presStyleIdx="0" presStyleCnt="3">
        <dgm:presLayoutVars>
          <dgm:bulletEnabled val="1"/>
        </dgm:presLayoutVars>
      </dgm:prSet>
      <dgm:spPr/>
      <dgm:t>
        <a:bodyPr/>
        <a:lstStyle/>
        <a:p>
          <a:endParaRPr kumimoji="1" lang="ja-JP" altLang="en-US"/>
        </a:p>
      </dgm:t>
    </dgm:pt>
    <dgm:pt modelId="{54047FBE-B091-4BC9-8DD4-D71291755C9A}" type="pres">
      <dgm:prSet presAssocID="{5978F033-953A-4436-A794-FE1F0BD0A212}" presName="sibTrans" presStyleLbl="sibTrans2D1" presStyleIdx="0" presStyleCnt="3"/>
      <dgm:spPr/>
    </dgm:pt>
    <dgm:pt modelId="{7194B568-2880-4E09-BDB1-99C094135C99}" type="pres">
      <dgm:prSet presAssocID="{5978F033-953A-4436-A794-FE1F0BD0A212}" presName="connectorText" presStyleLbl="sibTrans2D1" presStyleIdx="0" presStyleCnt="3"/>
      <dgm:spPr/>
    </dgm:pt>
    <dgm:pt modelId="{69B6A3C2-1AEC-481C-9654-13814E2389F6}" type="pres">
      <dgm:prSet presAssocID="{042DBF70-D295-4778-9CCF-FE1F807B0680}" presName="node" presStyleLbl="node1" presStyleIdx="1" presStyleCnt="3">
        <dgm:presLayoutVars>
          <dgm:bulletEnabled val="1"/>
        </dgm:presLayoutVars>
      </dgm:prSet>
      <dgm:spPr/>
      <dgm:t>
        <a:bodyPr/>
        <a:lstStyle/>
        <a:p>
          <a:endParaRPr kumimoji="1" lang="ja-JP" altLang="en-US"/>
        </a:p>
      </dgm:t>
    </dgm:pt>
    <dgm:pt modelId="{3785C77D-E9F9-4350-8C8A-E2F3F9066BE3}" type="pres">
      <dgm:prSet presAssocID="{F5BB01D6-78CF-46EC-9B0C-0B8F50ABE876}" presName="sibTrans" presStyleLbl="sibTrans2D1" presStyleIdx="1" presStyleCnt="3"/>
      <dgm:spPr/>
    </dgm:pt>
    <dgm:pt modelId="{C0467349-DE15-4F74-9AD1-425F6F6B027E}" type="pres">
      <dgm:prSet presAssocID="{F5BB01D6-78CF-46EC-9B0C-0B8F50ABE876}" presName="connectorText" presStyleLbl="sibTrans2D1" presStyleIdx="1" presStyleCnt="3"/>
      <dgm:spPr/>
    </dgm:pt>
    <dgm:pt modelId="{9EFDAF79-CE33-4FEE-B888-83FD1714420E}" type="pres">
      <dgm:prSet presAssocID="{243B8552-A533-40F4-A803-5BA476DAC080}" presName="node" presStyleLbl="node1" presStyleIdx="2" presStyleCnt="3">
        <dgm:presLayoutVars>
          <dgm:bulletEnabled val="1"/>
        </dgm:presLayoutVars>
      </dgm:prSet>
      <dgm:spPr/>
    </dgm:pt>
    <dgm:pt modelId="{8BEA6BDD-1493-405E-8247-FFCE902B6BC3}" type="pres">
      <dgm:prSet presAssocID="{FE98E4DC-AF77-4A5D-B662-D0660A6ECF90}" presName="sibTrans" presStyleLbl="sibTrans2D1" presStyleIdx="2" presStyleCnt="3"/>
      <dgm:spPr/>
    </dgm:pt>
    <dgm:pt modelId="{7D31BA38-7781-4E94-8C5C-CA505F40BA16}" type="pres">
      <dgm:prSet presAssocID="{FE98E4DC-AF77-4A5D-B662-D0660A6ECF90}" presName="connectorText" presStyleLbl="sibTrans2D1" presStyleIdx="2" presStyleCnt="3"/>
      <dgm:spPr/>
    </dgm:pt>
  </dgm:ptLst>
  <dgm:cxnLst>
    <dgm:cxn modelId="{BC1BD46A-1D8B-40B8-88F8-EB529BD04297}" type="presOf" srcId="{FE98E4DC-AF77-4A5D-B662-D0660A6ECF90}" destId="{7D31BA38-7781-4E94-8C5C-CA505F40BA16}" srcOrd="1" destOrd="0" presId="urn:microsoft.com/office/officeart/2005/8/layout/cycle7"/>
    <dgm:cxn modelId="{79737E24-156A-4D87-9782-FA1C80EA1F31}" type="presOf" srcId="{5978F033-953A-4436-A794-FE1F0BD0A212}" destId="{7194B568-2880-4E09-BDB1-99C094135C99}" srcOrd="1" destOrd="0" presId="urn:microsoft.com/office/officeart/2005/8/layout/cycle7"/>
    <dgm:cxn modelId="{52810A51-5EFB-499A-A820-218256522368}" type="presOf" srcId="{F5BB01D6-78CF-46EC-9B0C-0B8F50ABE876}" destId="{3785C77D-E9F9-4350-8C8A-E2F3F9066BE3}" srcOrd="0" destOrd="0" presId="urn:microsoft.com/office/officeart/2005/8/layout/cycle7"/>
    <dgm:cxn modelId="{129508DF-667C-4930-819E-D5C453E31CAE}" type="presOf" srcId="{243B8552-A533-40F4-A803-5BA476DAC080}" destId="{9EFDAF79-CE33-4FEE-B888-83FD1714420E}" srcOrd="0" destOrd="0" presId="urn:microsoft.com/office/officeart/2005/8/layout/cycle7"/>
    <dgm:cxn modelId="{E56FAE4B-5F25-4A4C-A87A-60E1ABB43BD4}" srcId="{847A8326-6EE3-4F7C-96FF-42A1FB9746CC}" destId="{042DBF70-D295-4778-9CCF-FE1F807B0680}" srcOrd="1" destOrd="0" parTransId="{C19A813D-DF40-4A23-A049-BBD5071BCCD5}" sibTransId="{F5BB01D6-78CF-46EC-9B0C-0B8F50ABE876}"/>
    <dgm:cxn modelId="{6BAA806F-7412-4E6E-B0D3-521783280BF1}" type="presOf" srcId="{F5BB01D6-78CF-46EC-9B0C-0B8F50ABE876}" destId="{C0467349-DE15-4F74-9AD1-425F6F6B027E}" srcOrd="1" destOrd="0" presId="urn:microsoft.com/office/officeart/2005/8/layout/cycle7"/>
    <dgm:cxn modelId="{003DC85E-B0EA-4177-B9E9-B669DEB43B7F}" srcId="{847A8326-6EE3-4F7C-96FF-42A1FB9746CC}" destId="{243B8552-A533-40F4-A803-5BA476DAC080}" srcOrd="2" destOrd="0" parTransId="{DB00BBD9-0F6B-490A-AA9F-9ABE0A3AD759}" sibTransId="{FE98E4DC-AF77-4A5D-B662-D0660A6ECF90}"/>
    <dgm:cxn modelId="{EF710D34-71DC-476D-9CAE-252509185DB2}" type="presOf" srcId="{5978F033-953A-4436-A794-FE1F0BD0A212}" destId="{54047FBE-B091-4BC9-8DD4-D71291755C9A}" srcOrd="0" destOrd="0" presId="urn:microsoft.com/office/officeart/2005/8/layout/cycle7"/>
    <dgm:cxn modelId="{A96F6E81-248F-47B0-AE32-1DC2E033BB09}" srcId="{847A8326-6EE3-4F7C-96FF-42A1FB9746CC}" destId="{99694296-5DB8-4022-A1A7-51CD28C50496}" srcOrd="0" destOrd="0" parTransId="{7F82A6C7-EE03-49EF-ACA8-4D2D4C2F013E}" sibTransId="{5978F033-953A-4436-A794-FE1F0BD0A212}"/>
    <dgm:cxn modelId="{CDFB3786-FB40-44E6-B881-B0B57120F96F}" type="presOf" srcId="{FE98E4DC-AF77-4A5D-B662-D0660A6ECF90}" destId="{8BEA6BDD-1493-405E-8247-FFCE902B6BC3}" srcOrd="0" destOrd="0" presId="urn:microsoft.com/office/officeart/2005/8/layout/cycle7"/>
    <dgm:cxn modelId="{A97C5474-667F-4D3A-9F9F-01890467CDAE}" type="presOf" srcId="{847A8326-6EE3-4F7C-96FF-42A1FB9746CC}" destId="{9F6675DF-70F4-4E95-B848-596BBA8A7268}" srcOrd="0" destOrd="0" presId="urn:microsoft.com/office/officeart/2005/8/layout/cycle7"/>
    <dgm:cxn modelId="{81D69BB5-ECED-4604-9876-C790CBC5178A}" type="presOf" srcId="{042DBF70-D295-4778-9CCF-FE1F807B0680}" destId="{69B6A3C2-1AEC-481C-9654-13814E2389F6}" srcOrd="0" destOrd="0" presId="urn:microsoft.com/office/officeart/2005/8/layout/cycle7"/>
    <dgm:cxn modelId="{63660C95-8C06-4BCD-96F0-EAB3CD026363}" type="presOf" srcId="{99694296-5DB8-4022-A1A7-51CD28C50496}" destId="{54B11409-9854-4E12-A955-360C45EF1B27}" srcOrd="0" destOrd="0" presId="urn:microsoft.com/office/officeart/2005/8/layout/cycle7"/>
    <dgm:cxn modelId="{DF6E86C4-8752-407B-89E4-E1F7233D2B4F}" type="presParOf" srcId="{9F6675DF-70F4-4E95-B848-596BBA8A7268}" destId="{54B11409-9854-4E12-A955-360C45EF1B27}" srcOrd="0" destOrd="0" presId="urn:microsoft.com/office/officeart/2005/8/layout/cycle7"/>
    <dgm:cxn modelId="{335D12C8-6A85-40A7-A046-43146341D073}" type="presParOf" srcId="{9F6675DF-70F4-4E95-B848-596BBA8A7268}" destId="{54047FBE-B091-4BC9-8DD4-D71291755C9A}" srcOrd="1" destOrd="0" presId="urn:microsoft.com/office/officeart/2005/8/layout/cycle7"/>
    <dgm:cxn modelId="{63D57E54-B878-4EF2-B4D4-59B6625DC9F4}" type="presParOf" srcId="{54047FBE-B091-4BC9-8DD4-D71291755C9A}" destId="{7194B568-2880-4E09-BDB1-99C094135C99}" srcOrd="0" destOrd="0" presId="urn:microsoft.com/office/officeart/2005/8/layout/cycle7"/>
    <dgm:cxn modelId="{A85E73C1-34C9-4E51-AEA4-AD1177C49ECF}" type="presParOf" srcId="{9F6675DF-70F4-4E95-B848-596BBA8A7268}" destId="{69B6A3C2-1AEC-481C-9654-13814E2389F6}" srcOrd="2" destOrd="0" presId="urn:microsoft.com/office/officeart/2005/8/layout/cycle7"/>
    <dgm:cxn modelId="{7F1F07A2-6CDC-4D3D-B255-18E7F9CBA902}" type="presParOf" srcId="{9F6675DF-70F4-4E95-B848-596BBA8A7268}" destId="{3785C77D-E9F9-4350-8C8A-E2F3F9066BE3}" srcOrd="3" destOrd="0" presId="urn:microsoft.com/office/officeart/2005/8/layout/cycle7"/>
    <dgm:cxn modelId="{6062E36D-4846-41BF-8725-935AB26B3419}" type="presParOf" srcId="{3785C77D-E9F9-4350-8C8A-E2F3F9066BE3}" destId="{C0467349-DE15-4F74-9AD1-425F6F6B027E}" srcOrd="0" destOrd="0" presId="urn:microsoft.com/office/officeart/2005/8/layout/cycle7"/>
    <dgm:cxn modelId="{59A7C96C-E9E4-441A-BD5C-28A1FBC7507D}" type="presParOf" srcId="{9F6675DF-70F4-4E95-B848-596BBA8A7268}" destId="{9EFDAF79-CE33-4FEE-B888-83FD1714420E}" srcOrd="4" destOrd="0" presId="urn:microsoft.com/office/officeart/2005/8/layout/cycle7"/>
    <dgm:cxn modelId="{7AA72780-746F-483D-A8D1-E2BF9506C7BA}" type="presParOf" srcId="{9F6675DF-70F4-4E95-B848-596BBA8A7268}" destId="{8BEA6BDD-1493-405E-8247-FFCE902B6BC3}" srcOrd="5" destOrd="0" presId="urn:microsoft.com/office/officeart/2005/8/layout/cycle7"/>
    <dgm:cxn modelId="{3EAFC77D-D609-43FE-8ECC-A66AB22A7AC7}" type="presParOf" srcId="{8BEA6BDD-1493-405E-8247-FFCE902B6BC3}" destId="{7D31BA38-7781-4E94-8C5C-CA505F40BA16}"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F4AE6-5811-4FD7-A9AF-7A0BBB664B3C}">
      <dsp:nvSpPr>
        <dsp:cNvPr id="0" name=""/>
        <dsp:cNvSpPr/>
      </dsp:nvSpPr>
      <dsp:spPr>
        <a:xfrm>
          <a:off x="0" y="106797"/>
          <a:ext cx="8973305" cy="92908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ja-JP" sz="3200" b="1" kern="1200" dirty="0" smtClean="0">
              <a:latin typeface="Calibri" panose="020F0502020204030204" pitchFamily="34" charset="0"/>
            </a:rPr>
            <a:t>T</a:t>
          </a:r>
          <a:r>
            <a:rPr lang="en-US" sz="3200" b="1" kern="1200" dirty="0" smtClean="0">
              <a:latin typeface="Calibri" panose="020F0502020204030204" pitchFamily="34" charset="0"/>
            </a:rPr>
            <a:t>he framework of a statistics production service called custom-made tabulation</a:t>
          </a:r>
          <a:endParaRPr kumimoji="1" lang="ja-JP" altLang="en-US" sz="3200" b="1" kern="1200" dirty="0">
            <a:latin typeface="Calibri" panose="020F0502020204030204" pitchFamily="34" charset="0"/>
          </a:endParaRPr>
        </a:p>
      </dsp:txBody>
      <dsp:txXfrm>
        <a:off x="45354" y="152151"/>
        <a:ext cx="8882597" cy="838374"/>
      </dsp:txXfrm>
    </dsp:sp>
    <dsp:sp modelId="{CB9EA3E1-C955-492C-AFA5-B7F13EB6DCE2}">
      <dsp:nvSpPr>
        <dsp:cNvPr id="0" name=""/>
        <dsp:cNvSpPr/>
      </dsp:nvSpPr>
      <dsp:spPr>
        <a:xfrm>
          <a:off x="0" y="1035880"/>
          <a:ext cx="8973305" cy="516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902"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altLang="ja-JP" sz="2800" b="1" kern="1200" dirty="0" smtClean="0">
              <a:latin typeface="Calibri" panose="020F0502020204030204" pitchFamily="34" charset="0"/>
            </a:rPr>
            <a:t>According</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to</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the</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Statistics</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Act</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of</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Japan,</a:t>
          </a:r>
          <a:r>
            <a:rPr lang="ja-JP" altLang="en-US" sz="2800" b="1" kern="1200" dirty="0" smtClean="0">
              <a:latin typeface="Calibri" panose="020F0502020204030204" pitchFamily="34" charset="0"/>
            </a:rPr>
            <a:t> </a:t>
          </a:r>
          <a:r>
            <a:rPr lang="en-US" altLang="ja-JP" sz="2800" b="1" kern="1200" dirty="0" smtClean="0">
              <a:latin typeface="Calibri" panose="020F0502020204030204" pitchFamily="34" charset="0"/>
            </a:rPr>
            <a:t>t</a:t>
          </a:r>
          <a:r>
            <a:rPr lang="en-US" sz="2800" b="1" kern="1200" dirty="0" smtClean="0">
              <a:latin typeface="Calibri" panose="020F0502020204030204" pitchFamily="34" charset="0"/>
            </a:rPr>
            <a:t>he framework of a statistics production service called custom-made tabulation, which tabulates statistics using questionnaire information in response to the requests of general users has been established.</a:t>
          </a:r>
          <a:endParaRPr kumimoji="1" lang="ja-JP" altLang="en-US" sz="2800" b="1" kern="1200" dirty="0">
            <a:latin typeface="Calibri" panose="020F0502020204030204" pitchFamily="34" charset="0"/>
          </a:endParaRPr>
        </a:p>
        <a:p>
          <a:pPr marL="285750" lvl="1" indent="-285750" algn="l" defTabSz="1244600">
            <a:lnSpc>
              <a:spcPct val="90000"/>
            </a:lnSpc>
            <a:spcBef>
              <a:spcPct val="0"/>
            </a:spcBef>
            <a:spcAft>
              <a:spcPct val="20000"/>
            </a:spcAft>
            <a:buChar char="••"/>
          </a:pPr>
          <a:r>
            <a:rPr lang="en-US" sz="2800" b="1" kern="1200" dirty="0" smtClean="0">
              <a:latin typeface="Calibri" panose="020F0502020204030204" pitchFamily="34" charset="0"/>
            </a:rPr>
            <a:t>NSTAC carries out custom-made tabulation since 2009.</a:t>
          </a:r>
          <a:endParaRPr kumimoji="1" lang="ja-JP" altLang="en-US" sz="2800" b="1" kern="1200" dirty="0">
            <a:latin typeface="Calibri" panose="020F0502020204030204" pitchFamily="34" charset="0"/>
          </a:endParaRPr>
        </a:p>
        <a:p>
          <a:pPr marL="285750" lvl="1" indent="-285750" algn="l" defTabSz="1244600">
            <a:lnSpc>
              <a:spcPct val="90000"/>
            </a:lnSpc>
            <a:spcBef>
              <a:spcPct val="0"/>
            </a:spcBef>
            <a:spcAft>
              <a:spcPct val="20000"/>
            </a:spcAft>
            <a:buChar char="••"/>
          </a:pPr>
          <a:r>
            <a:rPr lang="en-US" altLang="ja-JP" sz="2800" b="1" kern="1200" dirty="0" smtClean="0">
              <a:latin typeface="Calibri" panose="020F0502020204030204" pitchFamily="34" charset="0"/>
            </a:rPr>
            <a:t>C</a:t>
          </a:r>
          <a:r>
            <a:rPr lang="en-US" sz="2800" b="1" kern="1200" dirty="0" smtClean="0">
              <a:latin typeface="Calibri" panose="020F0502020204030204" pitchFamily="34" charset="0"/>
            </a:rPr>
            <a:t>ustom-made tabulation is limited to being used by scientific research organizations, such as universities, and some private </a:t>
          </a:r>
          <a:r>
            <a:rPr lang="en-US" altLang="ja-JP" sz="2800" b="1" kern="1200" dirty="0" smtClean="0">
              <a:latin typeface="Calibri" panose="020F0502020204030204" pitchFamily="34" charset="0"/>
            </a:rPr>
            <a:t>enterprises</a:t>
          </a:r>
          <a:r>
            <a:rPr lang="en-US" sz="2800" b="1" kern="1200" dirty="0" smtClean="0">
              <a:latin typeface="Calibri" panose="020F0502020204030204" pitchFamily="34" charset="0"/>
            </a:rPr>
            <a:t>.</a:t>
          </a:r>
          <a:endParaRPr kumimoji="1" lang="ja-JP" altLang="en-US" sz="2800" b="1" kern="1200" dirty="0">
            <a:latin typeface="Calibri" panose="020F0502020204030204" pitchFamily="34" charset="0"/>
          </a:endParaRPr>
        </a:p>
        <a:p>
          <a:pPr marL="285750" lvl="1" indent="-285750" algn="l" defTabSz="1244600">
            <a:lnSpc>
              <a:spcPct val="90000"/>
            </a:lnSpc>
            <a:spcBef>
              <a:spcPct val="0"/>
            </a:spcBef>
            <a:spcAft>
              <a:spcPct val="20000"/>
            </a:spcAft>
            <a:buChar char="••"/>
          </a:pPr>
          <a:r>
            <a:rPr lang="en-US" altLang="ja-JP" sz="2800" b="1" kern="1200" dirty="0" smtClean="0">
              <a:latin typeface="Calibri" panose="020F0502020204030204" pitchFamily="34" charset="0"/>
            </a:rPr>
            <a:t>P</a:t>
          </a:r>
          <a:r>
            <a:rPr lang="en-US" sz="2800" b="1" kern="1200" dirty="0" smtClean="0">
              <a:latin typeface="Calibri" panose="020F0502020204030204" pitchFamily="34" charset="0"/>
            </a:rPr>
            <a:t>ublic benefit (contributing to the development of scientific research or higher education)</a:t>
          </a:r>
          <a:endParaRPr kumimoji="1" lang="ja-JP" altLang="en-US" sz="2800" b="1" kern="1200" dirty="0">
            <a:latin typeface="Calibri" panose="020F0502020204030204" pitchFamily="34" charset="0"/>
          </a:endParaRPr>
        </a:p>
        <a:p>
          <a:pPr marL="285750" lvl="1" indent="-285750" algn="l" defTabSz="1244600">
            <a:lnSpc>
              <a:spcPct val="90000"/>
            </a:lnSpc>
            <a:spcBef>
              <a:spcPct val="0"/>
            </a:spcBef>
            <a:spcAft>
              <a:spcPct val="20000"/>
            </a:spcAft>
            <a:buChar char="••"/>
          </a:pPr>
          <a:r>
            <a:rPr kumimoji="1" lang="en-US" altLang="ja-JP" sz="2800" b="1" kern="1200" dirty="0" smtClean="0">
              <a:latin typeface="Calibri" panose="020F0502020204030204" pitchFamily="34" charset="0"/>
            </a:rPr>
            <a:t>Fee</a:t>
          </a:r>
          <a:endParaRPr kumimoji="1" lang="ja-JP" altLang="en-US" sz="2800" b="1" kern="1200" dirty="0">
            <a:latin typeface="Calibri" panose="020F0502020204030204" pitchFamily="34" charset="0"/>
          </a:endParaRPr>
        </a:p>
      </dsp:txBody>
      <dsp:txXfrm>
        <a:off x="0" y="1035880"/>
        <a:ext cx="8973305" cy="5166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215BA-4286-4A7B-A624-43308921F754}">
      <dsp:nvSpPr>
        <dsp:cNvPr id="0" name=""/>
        <dsp:cNvSpPr/>
      </dsp:nvSpPr>
      <dsp:spPr>
        <a:xfrm rot="5400000">
          <a:off x="1132353" y="1042651"/>
          <a:ext cx="915674" cy="104246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33D2CD-E687-4B24-8218-9D35260F6B47}">
      <dsp:nvSpPr>
        <dsp:cNvPr id="0" name=""/>
        <dsp:cNvSpPr/>
      </dsp:nvSpPr>
      <dsp:spPr>
        <a:xfrm>
          <a:off x="889755" y="27607"/>
          <a:ext cx="1541456" cy="107896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e-stat</a:t>
          </a:r>
          <a:endParaRPr kumimoji="1" lang="ja-JP" altLang="en-US" sz="2100" kern="1200" dirty="0"/>
        </a:p>
      </dsp:txBody>
      <dsp:txXfrm>
        <a:off x="942435" y="80287"/>
        <a:ext cx="1436096" cy="973609"/>
      </dsp:txXfrm>
    </dsp:sp>
    <dsp:sp modelId="{8B2070B4-CE17-456F-A522-9EECA9799FB0}">
      <dsp:nvSpPr>
        <dsp:cNvPr id="0" name=""/>
        <dsp:cNvSpPr/>
      </dsp:nvSpPr>
      <dsp:spPr>
        <a:xfrm>
          <a:off x="2499639" y="130512"/>
          <a:ext cx="3011354" cy="872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kumimoji="1" lang="en-US" altLang="en-US" sz="2000" b="1" kern="1200" dirty="0" smtClean="0"/>
            <a:t>Find the result table</a:t>
          </a:r>
          <a:endParaRPr kumimoji="1" lang="ja-JP" altLang="en-US" sz="2000" b="1" kern="1200" dirty="0"/>
        </a:p>
      </dsp:txBody>
      <dsp:txXfrm>
        <a:off x="2499639" y="130512"/>
        <a:ext cx="3011354" cy="872071"/>
      </dsp:txXfrm>
    </dsp:sp>
    <dsp:sp modelId="{1AEA5560-8302-40CF-AC32-95BBB9DB1642}">
      <dsp:nvSpPr>
        <dsp:cNvPr id="0" name=""/>
        <dsp:cNvSpPr/>
      </dsp:nvSpPr>
      <dsp:spPr>
        <a:xfrm rot="5400000">
          <a:off x="2951606" y="2254690"/>
          <a:ext cx="915674" cy="104246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BC30B-D6F9-41F0-9F90-DFC16F366C4C}">
      <dsp:nvSpPr>
        <dsp:cNvPr id="0" name=""/>
        <dsp:cNvSpPr/>
      </dsp:nvSpPr>
      <dsp:spPr>
        <a:xfrm>
          <a:off x="2279920" y="1195581"/>
          <a:ext cx="1716581" cy="107896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en-US" sz="2100" kern="1200" dirty="0" smtClean="0"/>
            <a:t>Find survey items</a:t>
          </a:r>
          <a:endParaRPr kumimoji="1" lang="ja-JP" altLang="en-US" sz="2100" kern="1200" dirty="0"/>
        </a:p>
      </dsp:txBody>
      <dsp:txXfrm>
        <a:off x="2332600" y="1248261"/>
        <a:ext cx="1611221" cy="973609"/>
      </dsp:txXfrm>
    </dsp:sp>
    <dsp:sp modelId="{C7166DC0-3DD0-43CE-A427-DBAE92162CB1}">
      <dsp:nvSpPr>
        <dsp:cNvPr id="0" name=""/>
        <dsp:cNvSpPr/>
      </dsp:nvSpPr>
      <dsp:spPr>
        <a:xfrm>
          <a:off x="4102602" y="1265425"/>
          <a:ext cx="2298205" cy="872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kumimoji="1" lang="en-US" altLang="en-US" sz="1800" b="1" kern="1200" dirty="0" smtClean="0">
              <a:solidFill>
                <a:schemeClr val="tx1"/>
              </a:solidFill>
            </a:rPr>
            <a:t>Can be used for aggregation</a:t>
          </a:r>
          <a:endParaRPr kumimoji="1" lang="ja-JP" altLang="en-US" sz="1800" b="1" kern="1200" dirty="0">
            <a:solidFill>
              <a:schemeClr val="tx1"/>
            </a:solidFill>
          </a:endParaRPr>
        </a:p>
      </dsp:txBody>
      <dsp:txXfrm>
        <a:off x="4102602" y="1265425"/>
        <a:ext cx="2298205" cy="872071"/>
      </dsp:txXfrm>
    </dsp:sp>
    <dsp:sp modelId="{78ADA97B-F8B5-4692-B6C0-BD365B006257}">
      <dsp:nvSpPr>
        <dsp:cNvPr id="0" name=""/>
        <dsp:cNvSpPr/>
      </dsp:nvSpPr>
      <dsp:spPr>
        <a:xfrm rot="5400000">
          <a:off x="4595734" y="3466729"/>
          <a:ext cx="915674" cy="104246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D5C47F-D03D-49D9-9EC1-608C3F3D05ED}">
      <dsp:nvSpPr>
        <dsp:cNvPr id="0" name=""/>
        <dsp:cNvSpPr/>
      </dsp:nvSpPr>
      <dsp:spPr>
        <a:xfrm>
          <a:off x="4353136" y="2451686"/>
          <a:ext cx="1541456" cy="107896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Cost</a:t>
          </a:r>
          <a:endParaRPr kumimoji="1" lang="ja-JP" altLang="en-US" sz="2100" kern="1200" dirty="0"/>
        </a:p>
      </dsp:txBody>
      <dsp:txXfrm>
        <a:off x="4405816" y="2504366"/>
        <a:ext cx="1436096" cy="973609"/>
      </dsp:txXfrm>
    </dsp:sp>
    <dsp:sp modelId="{611C27BF-FA8B-4B61-A202-2C1A23BD686D}">
      <dsp:nvSpPr>
        <dsp:cNvPr id="0" name=""/>
        <dsp:cNvSpPr/>
      </dsp:nvSpPr>
      <dsp:spPr>
        <a:xfrm>
          <a:off x="6068824" y="2543576"/>
          <a:ext cx="1742135" cy="872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kumimoji="1" lang="en-US" altLang="en-US" sz="1800" b="1" kern="1200" dirty="0" smtClean="0"/>
            <a:t>Estimate the total amount</a:t>
          </a:r>
          <a:endParaRPr kumimoji="1" lang="ja-JP" altLang="en-US" sz="1800" b="1" kern="1200" dirty="0"/>
        </a:p>
      </dsp:txBody>
      <dsp:txXfrm>
        <a:off x="6068824" y="2543576"/>
        <a:ext cx="1742135" cy="872071"/>
      </dsp:txXfrm>
    </dsp:sp>
    <dsp:sp modelId="{892E81FB-414D-4EED-AC0F-79CAD7BC9C04}">
      <dsp:nvSpPr>
        <dsp:cNvPr id="0" name=""/>
        <dsp:cNvSpPr/>
      </dsp:nvSpPr>
      <dsp:spPr>
        <a:xfrm>
          <a:off x="6084826" y="3663725"/>
          <a:ext cx="1541456" cy="107896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en-US" sz="2100" kern="1200" dirty="0" smtClean="0"/>
            <a:t>Aggregate</a:t>
          </a:r>
          <a:endParaRPr kumimoji="1" lang="ja-JP" altLang="en-US" sz="2100" kern="1200" dirty="0"/>
        </a:p>
      </dsp:txBody>
      <dsp:txXfrm>
        <a:off x="6137506" y="3716405"/>
        <a:ext cx="1436096" cy="973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11409-9854-4E12-A955-360C45EF1B27}">
      <dsp:nvSpPr>
        <dsp:cNvPr id="0" name=""/>
        <dsp:cNvSpPr/>
      </dsp:nvSpPr>
      <dsp:spPr>
        <a:xfrm>
          <a:off x="1999719" y="82614"/>
          <a:ext cx="2419722" cy="12098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ja-JP" sz="2400" b="1" kern="1200" dirty="0" smtClean="0">
              <a:solidFill>
                <a:schemeClr val="bg1"/>
              </a:solidFill>
            </a:rPr>
            <a:t>Anonymized microdata</a:t>
          </a:r>
          <a:endParaRPr kumimoji="1" lang="ja-JP" altLang="en-US" sz="2400" b="1" kern="1200" dirty="0"/>
        </a:p>
      </dsp:txBody>
      <dsp:txXfrm>
        <a:off x="2035155" y="118050"/>
        <a:ext cx="2348850" cy="1138989"/>
      </dsp:txXfrm>
    </dsp:sp>
    <dsp:sp modelId="{54047FBE-B091-4BC9-8DD4-D71291755C9A}">
      <dsp:nvSpPr>
        <dsp:cNvPr id="0" name=""/>
        <dsp:cNvSpPr/>
      </dsp:nvSpPr>
      <dsp:spPr>
        <a:xfrm rot="3600000">
          <a:off x="3577887" y="2206664"/>
          <a:ext cx="1261994" cy="4234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a:off x="3704922" y="2291354"/>
        <a:ext cx="1007924" cy="254071"/>
      </dsp:txXfrm>
    </dsp:sp>
    <dsp:sp modelId="{69B6A3C2-1AEC-481C-9654-13814E2389F6}">
      <dsp:nvSpPr>
        <dsp:cNvPr id="0" name=""/>
        <dsp:cNvSpPr/>
      </dsp:nvSpPr>
      <dsp:spPr>
        <a:xfrm>
          <a:off x="3998326" y="3544304"/>
          <a:ext cx="2419722" cy="12098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b="1" i="0" u="none" strike="noStrike" kern="1200"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Custom-made</a:t>
          </a:r>
          <a:r>
            <a:rPr kumimoji="1" lang="ja-JP" altLang="en-US" sz="2300" b="1" i="0" u="none" strike="noStrike" kern="1200"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300" b="1" i="0" u="none" strike="noStrike" kern="1200"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tabulation</a:t>
          </a:r>
          <a:r>
            <a:rPr kumimoji="1" lang="ja-JP" altLang="en-US" sz="2300" b="1" i="0" u="none" strike="noStrike" kern="1200"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cs typeface="+mn-cs"/>
            </a:rPr>
            <a:t> </a:t>
          </a:r>
          <a:endParaRPr kumimoji="1" lang="ja-JP" altLang="en-US" sz="2300" kern="1200" dirty="0">
            <a:solidFill>
              <a:schemeClr val="bg1"/>
            </a:solidFill>
          </a:endParaRPr>
        </a:p>
      </dsp:txBody>
      <dsp:txXfrm>
        <a:off x="4033762" y="3579740"/>
        <a:ext cx="2348850" cy="1138989"/>
      </dsp:txXfrm>
    </dsp:sp>
    <dsp:sp modelId="{3785C77D-E9F9-4350-8C8A-E2F3F9066BE3}">
      <dsp:nvSpPr>
        <dsp:cNvPr id="0" name=""/>
        <dsp:cNvSpPr/>
      </dsp:nvSpPr>
      <dsp:spPr>
        <a:xfrm rot="10800000">
          <a:off x="2578583" y="3937509"/>
          <a:ext cx="1261994" cy="4234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rot="10800000">
        <a:off x="2705618" y="4022199"/>
        <a:ext cx="1007924" cy="254071"/>
      </dsp:txXfrm>
    </dsp:sp>
    <dsp:sp modelId="{9EFDAF79-CE33-4FEE-B888-83FD1714420E}">
      <dsp:nvSpPr>
        <dsp:cNvPr id="0" name=""/>
        <dsp:cNvSpPr/>
      </dsp:nvSpPr>
      <dsp:spPr>
        <a:xfrm>
          <a:off x="1111" y="3544304"/>
          <a:ext cx="2419722" cy="12098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kern="1200" dirty="0" smtClean="0"/>
            <a:t>On-Site</a:t>
          </a:r>
        </a:p>
        <a:p>
          <a:pPr lvl="0" algn="ctr" defTabSz="1022350">
            <a:lnSpc>
              <a:spcPct val="90000"/>
            </a:lnSpc>
            <a:spcBef>
              <a:spcPct val="0"/>
            </a:spcBef>
            <a:spcAft>
              <a:spcPct val="35000"/>
            </a:spcAft>
          </a:pPr>
          <a:r>
            <a:rPr kumimoji="1" lang="en-US" altLang="ja-JP" sz="2300" kern="1200" dirty="0" smtClean="0"/>
            <a:t>Facility</a:t>
          </a:r>
          <a:endParaRPr kumimoji="1" lang="ja-JP" altLang="en-US" sz="2300" kern="1200" dirty="0"/>
        </a:p>
      </dsp:txBody>
      <dsp:txXfrm>
        <a:off x="36547" y="3579740"/>
        <a:ext cx="2348850" cy="1138989"/>
      </dsp:txXfrm>
    </dsp:sp>
    <dsp:sp modelId="{8BEA6BDD-1493-405E-8247-FFCE902B6BC3}">
      <dsp:nvSpPr>
        <dsp:cNvPr id="0" name=""/>
        <dsp:cNvSpPr/>
      </dsp:nvSpPr>
      <dsp:spPr>
        <a:xfrm rot="18000000">
          <a:off x="1579279" y="2206664"/>
          <a:ext cx="1261994" cy="42345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a:off x="1706314" y="2291354"/>
        <a:ext cx="1007924" cy="2540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A8B91C6B-857B-486E-BD5A-AF2E1B3F523F}" type="datetimeFigureOut">
              <a:rPr kumimoji="1" lang="ja-JP" altLang="en-US" smtClean="0"/>
              <a:t>2020/1/9</a:t>
            </a:fld>
            <a:endParaRPr kumimoji="1" lang="ja-JP" altLang="en-US"/>
          </a:p>
        </p:txBody>
      </p:sp>
      <p:sp>
        <p:nvSpPr>
          <p:cNvPr id="4" name="スライド イメージ プレースホルダー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72CAF514-C04B-4D13-ADC5-907EEDBB08A5}" type="slidenum">
              <a:rPr kumimoji="1" lang="ja-JP" altLang="en-US" smtClean="0"/>
              <a:t>‹#›</a:t>
            </a:fld>
            <a:endParaRPr kumimoji="1" lang="ja-JP" altLang="en-US"/>
          </a:p>
        </p:txBody>
      </p:sp>
    </p:spTree>
    <p:extLst>
      <p:ext uri="{BB962C8B-B14F-4D97-AF65-F5344CB8AC3E}">
        <p14:creationId xmlns:p14="http://schemas.microsoft.com/office/powerpoint/2010/main" val="27160130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2CAF514-C04B-4D13-ADC5-907EEDBB08A5}" type="slidenum">
              <a:rPr kumimoji="1" lang="ja-JP" altLang="en-US" smtClean="0"/>
              <a:t>3</a:t>
            </a:fld>
            <a:endParaRPr kumimoji="1" lang="ja-JP" altLang="en-US"/>
          </a:p>
        </p:txBody>
      </p:sp>
    </p:spTree>
    <p:extLst>
      <p:ext uri="{BB962C8B-B14F-4D97-AF65-F5344CB8AC3E}">
        <p14:creationId xmlns:p14="http://schemas.microsoft.com/office/powerpoint/2010/main" val="1659507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441673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46277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67430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EA5390-713F-4971-9155-DB65B20E78CA}"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74540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743058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281162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813108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882640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EA5390-713F-4971-9155-DB65B20E78CA}"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97139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31668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さて、今年の５月１日より、</a:t>
            </a:r>
            <a:r>
              <a:rPr kumimoji="1" lang="en-US" altLang="ja-JP" dirty="0" err="1" smtClean="0"/>
              <a:t>miripo</a:t>
            </a:r>
            <a:r>
              <a:rPr kumimoji="1" lang="ja-JP" altLang="en-US" dirty="0" smtClean="0"/>
              <a:t>と称する統計データの二次的利用のポータルサイト</a:t>
            </a:r>
            <a:r>
              <a:rPr lang="ja-JP" altLang="en-US" dirty="0" smtClean="0"/>
              <a:t>が</a:t>
            </a:r>
            <a:r>
              <a:rPr kumimoji="1" lang="ja-JP" altLang="en-US" dirty="0" smtClean="0"/>
              <a:t>開設されております。こちらには、ミクロデータの利用に関する制度の概要や具体的な手続き方法、各府省の利用可能なデータ、ミクロデータの利用実績等が公開されております。</a:t>
            </a:r>
            <a:endParaRPr kumimoji="1" lang="en-US" altLang="ja-JP" dirty="0" smtClean="0"/>
          </a:p>
          <a:p>
            <a:r>
              <a:rPr kumimoji="1" lang="ja-JP" altLang="en-US" sz="1200" kern="1200" dirty="0" smtClean="0">
                <a:effectLst/>
                <a:latin typeface="+mn-lt"/>
                <a:ea typeface="+mn-ea"/>
                <a:cs typeface="+mn-cs"/>
              </a:rPr>
              <a:t>また、</a:t>
            </a:r>
            <a:r>
              <a:rPr lang="ja-JP" altLang="en-US" dirty="0"/>
              <a:t>オンサイト利用受付相談</a:t>
            </a:r>
            <a:r>
              <a:rPr lang="ja-JP" altLang="en-US" dirty="0" smtClean="0"/>
              <a:t>窓口</a:t>
            </a:r>
            <a:r>
              <a:rPr kumimoji="1" lang="ja-JP" altLang="en-US" dirty="0" smtClean="0"/>
              <a:t>では、統計データの二次的利用</a:t>
            </a:r>
            <a:r>
              <a:rPr kumimoji="1" lang="ja-JP" altLang="en-US" sz="1200" kern="1200" dirty="0" smtClean="0">
                <a:effectLst/>
                <a:latin typeface="+mn-lt"/>
                <a:ea typeface="+mn-ea"/>
                <a:cs typeface="+mn-cs"/>
              </a:rPr>
              <a:t>について</a:t>
            </a:r>
            <a:r>
              <a:rPr kumimoji="1" lang="ja-JP" altLang="ja-JP" sz="1200" kern="1200" dirty="0" smtClean="0">
                <a:effectLst/>
                <a:latin typeface="+mn-lt"/>
                <a:ea typeface="+mn-ea"/>
                <a:cs typeface="+mn-cs"/>
              </a:rPr>
              <a:t>メールでの相談を受け付けて</a:t>
            </a:r>
            <a:r>
              <a:rPr kumimoji="1" lang="ja-JP" altLang="en-US" sz="1200" kern="1200" dirty="0" smtClean="0">
                <a:effectLst/>
              </a:rPr>
              <a:t>おります。</a:t>
            </a:r>
            <a:endParaRPr kumimoji="1" lang="ja-JP" altLang="ja-JP" sz="1200" kern="1200" dirty="0" smtClean="0">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E6386DB3-DB91-44CF-8AB6-9B199877402D}" type="slidenum">
              <a:rPr lang="en-US" altLang="ja-JP" smtClean="0"/>
              <a:pPr>
                <a:defRPr/>
              </a:pPr>
              <a:t>4</a:t>
            </a:fld>
            <a:endParaRPr lang="en-US" altLang="ja-JP"/>
          </a:p>
        </p:txBody>
      </p:sp>
    </p:spTree>
    <p:extLst>
      <p:ext uri="{BB962C8B-B14F-4D97-AF65-F5344CB8AC3E}">
        <p14:creationId xmlns:p14="http://schemas.microsoft.com/office/powerpoint/2010/main" val="2961342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668034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04187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592444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123703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33FA7A-7941-4B0C-9AD6-2AE084A628E3}" type="slidenum">
              <a:rPr kumimoji="1" lang="ja-JP" altLang="en-US" sz="13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ja-JP" altLang="en-US" sz="13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376157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EA5390-713F-4971-9155-DB65B20E78CA}"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94697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145042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920933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a:solidFill>
                  <a:schemeClr val="tx1"/>
                </a:solidFill>
                <a:latin typeface="Arial" charset="0"/>
                <a:ea typeface="ＭＳ Ｐ明朝" pitchFamily="18" charset="-128"/>
                <a:cs typeface="+mn-cs"/>
              </a:rPr>
              <a:t>■　</a:t>
            </a:r>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468280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a:solidFill>
                  <a:schemeClr val="tx1"/>
                </a:solidFill>
                <a:latin typeface="Arial" charset="0"/>
                <a:ea typeface="ＭＳ Ｐ明朝" pitchFamily="18" charset="-128"/>
                <a:cs typeface="+mn-cs"/>
              </a:rPr>
              <a:t>■　</a:t>
            </a:r>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85196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94903-F39C-4AA3-8E02-520EA9770D9C}"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941786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a:solidFill>
                  <a:schemeClr val="tx1"/>
                </a:solidFill>
                <a:latin typeface="Arial" charset="0"/>
                <a:ea typeface="ＭＳ Ｐ明朝" pitchFamily="18" charset="-128"/>
                <a:cs typeface="+mn-cs"/>
              </a:rPr>
              <a:t>■　</a:t>
            </a:r>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237729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a:solidFill>
                  <a:schemeClr val="tx1"/>
                </a:solidFill>
                <a:latin typeface="Arial" charset="0"/>
                <a:ea typeface="ＭＳ Ｐ明朝" pitchFamily="18" charset="-128"/>
                <a:cs typeface="+mn-cs"/>
              </a:rPr>
              <a:t>■　</a:t>
            </a:r>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94755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z="1200" kern="1200" dirty="0">
                <a:solidFill>
                  <a:schemeClr val="tx1"/>
                </a:solidFill>
                <a:latin typeface="Arial" charset="0"/>
                <a:ea typeface="ＭＳ Ｐ明朝" pitchFamily="18" charset="-128"/>
                <a:cs typeface="+mn-cs"/>
              </a:rPr>
              <a:t>■　</a:t>
            </a:r>
            <a:r>
              <a:rPr kumimoji="1" lang="en-US" altLang="ja-JP" sz="1200" kern="1200" dirty="0">
                <a:solidFill>
                  <a:schemeClr val="tx1"/>
                </a:solidFill>
                <a:latin typeface="Arial" charset="0"/>
                <a:ea typeface="ＭＳ Ｐ明朝" pitchFamily="18" charset="-128"/>
                <a:cs typeface="+mn-cs"/>
              </a:rPr>
              <a:t>CSES2016</a:t>
            </a:r>
            <a:r>
              <a:rPr kumimoji="1" lang="ja-JP" altLang="en-US" sz="1200" kern="1200" dirty="0">
                <a:solidFill>
                  <a:schemeClr val="tx1"/>
                </a:solidFill>
                <a:latin typeface="Arial" charset="0"/>
                <a:ea typeface="ＭＳ Ｐ明朝" pitchFamily="18" charset="-128"/>
                <a:cs typeface="+mn-cs"/>
              </a:rPr>
              <a:t>では、雨季・乾季の区別がない。</a:t>
            </a:r>
            <a:endParaRPr kumimoji="1" lang="en-US" altLang="ja-JP" sz="1200" kern="1200" dirty="0">
              <a:solidFill>
                <a:schemeClr val="tx1"/>
              </a:solidFill>
              <a:latin typeface="Arial" charset="0"/>
              <a:ea typeface="ＭＳ Ｐ明朝" pitchFamily="18" charset="-128"/>
              <a:cs typeface="+mn-cs"/>
            </a:endParaRPr>
          </a:p>
          <a:p>
            <a:r>
              <a:rPr kumimoji="1" lang="ja-JP" altLang="en-US" sz="1200" kern="1200" dirty="0">
                <a:solidFill>
                  <a:schemeClr val="tx1"/>
                </a:solidFill>
                <a:latin typeface="Arial" charset="0"/>
                <a:ea typeface="ＭＳ Ｐ明朝" pitchFamily="18" charset="-128"/>
                <a:cs typeface="+mn-cs"/>
              </a:rPr>
              <a:t>■　</a:t>
            </a:r>
            <a:r>
              <a:rPr lang="ja-JP" altLang="en-US" sz="1200" dirty="0"/>
              <a:t>雨水についての取り扱いが、</a:t>
            </a:r>
            <a:r>
              <a:rPr lang="en-US" altLang="ja-JP" sz="1200" dirty="0"/>
              <a:t>CSES2004</a:t>
            </a:r>
            <a:r>
              <a:rPr lang="ja-JP" altLang="en-US" sz="1200" dirty="0"/>
              <a:t>と、</a:t>
            </a:r>
            <a:r>
              <a:rPr lang="en-US" altLang="ja-JP" sz="1200" dirty="0"/>
              <a:t>CSES2010,2016</a:t>
            </a:r>
            <a:r>
              <a:rPr lang="ja-JP" altLang="en-US" sz="1200" dirty="0"/>
              <a:t>とでは異なる。</a:t>
            </a:r>
            <a:endParaRPr lang="en-US" altLang="ja-JP" sz="1200" dirty="0"/>
          </a:p>
          <a:p>
            <a:pPr marL="1200150" lvl="2" indent="-285750" algn="just">
              <a:lnSpc>
                <a:spcPct val="100000"/>
              </a:lnSpc>
              <a:spcBef>
                <a:spcPct val="20000"/>
              </a:spcBef>
              <a:buFont typeface="Wingdings" panose="05000000000000000000" pitchFamily="2" charset="2"/>
              <a:buChar char="ü"/>
            </a:pPr>
            <a:r>
              <a:rPr lang="en-US" altLang="ja-JP" sz="1200" dirty="0"/>
              <a:t>2004 </a:t>
            </a:r>
            <a:r>
              <a:rPr lang="ja-JP" altLang="en-US" sz="1200" dirty="0"/>
              <a:t>→ 貯蔵環境に関する制約がない。</a:t>
            </a:r>
            <a:endParaRPr lang="en-US" altLang="ja-JP" sz="1200" dirty="0"/>
          </a:p>
          <a:p>
            <a:pPr marL="1200150" lvl="2" indent="-285750" algn="just">
              <a:lnSpc>
                <a:spcPct val="100000"/>
              </a:lnSpc>
              <a:spcBef>
                <a:spcPct val="20000"/>
              </a:spcBef>
              <a:buFont typeface="Wingdings" panose="05000000000000000000" pitchFamily="2" charset="2"/>
              <a:buChar char="ü"/>
            </a:pPr>
            <a:r>
              <a:rPr lang="en-US" altLang="ja-JP" sz="1200" dirty="0"/>
              <a:t>2010, 2016 </a:t>
            </a:r>
            <a:r>
              <a:rPr lang="ja-JP" altLang="en-US" sz="1200" dirty="0"/>
              <a:t>→ 容量が少なくとも</a:t>
            </a:r>
            <a:r>
              <a:rPr lang="en-US" altLang="ja-JP" sz="1200" dirty="0"/>
              <a:t>3000</a:t>
            </a:r>
            <a:r>
              <a:rPr lang="ja-JP" altLang="en-US" sz="1200" dirty="0"/>
              <a:t>リットルあり、密閉されたタンクに貯蔵されており、かつ蛇口がついている場合</a:t>
            </a:r>
            <a:endParaRPr lang="en-US" altLang="ja-JP" sz="1200" dirty="0"/>
          </a:p>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553419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820755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466909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522251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838841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144080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308284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13608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386DB3-DB91-44CF-8AB6-9B199877402D}" type="slidenum">
              <a:rPr kumimoji="1" lang="en-US" altLang="ja-JP"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en-US" altLang="ja-JP"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220777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958777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29908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386DB3-DB91-44CF-8AB6-9B199877402D}" type="slidenum">
              <a:rPr kumimoji="1" lang="en-US" altLang="ja-JP"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09163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7EB93E-75D7-44B2-96F9-6B4B4914E463}"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83783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2CAF514-C04B-4D13-ADC5-907EEDBB08A5}" type="slidenum">
              <a:rPr kumimoji="1" lang="ja-JP" altLang="en-US" smtClean="0"/>
              <a:t>14</a:t>
            </a:fld>
            <a:endParaRPr kumimoji="1" lang="ja-JP" altLang="en-US"/>
          </a:p>
        </p:txBody>
      </p:sp>
    </p:spTree>
    <p:extLst>
      <p:ext uri="{BB962C8B-B14F-4D97-AF65-F5344CB8AC3E}">
        <p14:creationId xmlns:p14="http://schemas.microsoft.com/office/powerpoint/2010/main" val="22253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2CAF514-C04B-4D13-ADC5-907EEDBB08A5}" type="slidenum">
              <a:rPr kumimoji="1" lang="ja-JP" altLang="en-US" smtClean="0"/>
              <a:t>17</a:t>
            </a:fld>
            <a:endParaRPr kumimoji="1" lang="ja-JP" altLang="en-US"/>
          </a:p>
        </p:txBody>
      </p:sp>
    </p:spTree>
    <p:extLst>
      <p:ext uri="{BB962C8B-B14F-4D97-AF65-F5344CB8AC3E}">
        <p14:creationId xmlns:p14="http://schemas.microsoft.com/office/powerpoint/2010/main" val="645516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76B39-F749-4769-B421-573EB01C1078}" type="slidenum">
              <a:rPr kumimoji="1" lang="en-US" altLang="ja-JP" sz="12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9016651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12"/>
          <p:cNvPicPr>
            <a:picLocks noChangeAspect="1" noChangeArrowheads="1"/>
          </p:cNvPicPr>
          <p:nvPr userDrawn="1"/>
        </p:nvPicPr>
        <p:blipFill>
          <a:blip r:embed="rId2" cstate="print"/>
          <a:srcRect/>
          <a:stretch>
            <a:fillRect/>
          </a:stretch>
        </p:blipFill>
        <p:spPr bwMode="auto">
          <a:xfrm>
            <a:off x="-14654" y="0"/>
            <a:ext cx="4383301" cy="6858000"/>
          </a:xfrm>
          <a:prstGeom prst="rect">
            <a:avLst/>
          </a:prstGeom>
          <a:noFill/>
          <a:ln w="9525" algn="ctr">
            <a:noFill/>
            <a:miter lim="800000"/>
            <a:headEnd/>
            <a:tailEnd/>
          </a:ln>
        </p:spPr>
      </p:pic>
      <p:sp>
        <p:nvSpPr>
          <p:cNvPr id="2" name="タイトル 1"/>
          <p:cNvSpPr>
            <a:spLocks noGrp="1"/>
          </p:cNvSpPr>
          <p:nvPr>
            <p:ph type="ctrTitle"/>
          </p:nvPr>
        </p:nvSpPr>
        <p:spPr>
          <a:xfrm>
            <a:off x="368147" y="2739256"/>
            <a:ext cx="8001000" cy="1379488"/>
          </a:xfrm>
        </p:spPr>
        <p:txBody>
          <a:bodyPr anchor="ctr">
            <a:normAutofit/>
          </a:bodyPr>
          <a:lstStyle>
            <a:lvl1pPr algn="ctr">
              <a:defRPr sz="4062">
                <a:effectLst>
                  <a:glow rad="76200">
                    <a:schemeClr val="bg1"/>
                  </a:glow>
                </a:effectLst>
              </a:defRPr>
            </a:lvl1pPr>
          </a:lstStyle>
          <a:p>
            <a:r>
              <a:rPr kumimoji="1" lang="ja-JP" altLang="en-US"/>
              <a:t>マスター タイトルの書式設定</a:t>
            </a:r>
          </a:p>
        </p:txBody>
      </p:sp>
      <p:sp>
        <p:nvSpPr>
          <p:cNvPr id="3" name="サブタイトル 2"/>
          <p:cNvSpPr>
            <a:spLocks noGrp="1"/>
          </p:cNvSpPr>
          <p:nvPr>
            <p:ph type="subTitle" idx="1"/>
          </p:nvPr>
        </p:nvSpPr>
        <p:spPr>
          <a:xfrm>
            <a:off x="4368648" y="4331511"/>
            <a:ext cx="4775353" cy="1655762"/>
          </a:xfrm>
        </p:spPr>
        <p:txBody>
          <a:bodyPr vert="horz" lIns="91440" tIns="45720" rIns="91440" bIns="45720" rtlCol="0">
            <a:normAutofit/>
          </a:bodyPr>
          <a:lstStyle>
            <a:lvl1pPr>
              <a:defRPr lang="ja-JP" altLang="en-US" sz="2954">
                <a:solidFill>
                  <a:schemeClr val="tx1">
                    <a:tint val="75000"/>
                  </a:schemeClr>
                </a:solidFill>
              </a:defRPr>
            </a:lvl1pPr>
          </a:lstStyle>
          <a:p>
            <a:pPr marL="0" lvl="0" indent="0" algn="r" defTabSz="844083">
              <a:spcBef>
                <a:spcPct val="20000"/>
              </a:spcBef>
              <a:buNone/>
            </a:pPr>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FCAFF0E-0C6E-4416-8CB1-089CFD97EA50}" type="datetime1">
              <a:rPr lang="ja-JP" altLang="en-US" smtClean="0"/>
              <a:t>2020/1/9</a:t>
            </a:fld>
            <a:endParaRPr lang="ja-JP" altLang="en-US"/>
          </a:p>
        </p:txBody>
      </p:sp>
      <p:sp>
        <p:nvSpPr>
          <p:cNvPr id="5" name="フッター プレースホルダー 4"/>
          <p:cNvSpPr>
            <a:spLocks noGrp="1"/>
          </p:cNvSpPr>
          <p:nvPr>
            <p:ph type="ftr" sz="quarter" idx="11"/>
          </p:nvPr>
        </p:nvSpPr>
        <p:spPr/>
        <p:txBody>
          <a:bodyPr/>
          <a:lstStyle/>
          <a:p>
            <a:endParaRPr lang="ja-JP" altLang="en-US" dirty="0"/>
          </a:p>
        </p:txBody>
      </p:sp>
      <p:sp>
        <p:nvSpPr>
          <p:cNvPr id="6" name="スライド番号プレースホルダー 5"/>
          <p:cNvSpPr>
            <a:spLocks noGrp="1"/>
          </p:cNvSpPr>
          <p:nvPr>
            <p:ph type="sldNum" sz="quarter" idx="12"/>
          </p:nvPr>
        </p:nvSpPr>
        <p:spPr/>
        <p:txBody>
          <a:bodyPr/>
          <a:lstStyle>
            <a:lvl1pPr>
              <a:defRPr sz="1846" b="1"/>
            </a:lvl1pPr>
          </a:lstStyle>
          <a:p>
            <a:fld id="{D2D8002D-B5B0-4BAC-B1F6-782DDCCE6D9C}" type="slidenum">
              <a:rPr lang="ja-JP" altLang="en-US" smtClean="0"/>
              <a:pPr/>
              <a:t>‹#›</a:t>
            </a:fld>
            <a:endParaRPr lang="ja-JP" altLang="en-US" dirty="0"/>
          </a:p>
        </p:txBody>
      </p:sp>
      <p:pic>
        <p:nvPicPr>
          <p:cNvPr id="8" name="Picture 2" descr="P:\センターロゴデータ20040412\Sign-B4.jpg"/>
          <p:cNvPicPr>
            <a:picLocks noChangeAspect="1" noChangeArrowheads="1"/>
          </p:cNvPicPr>
          <p:nvPr userDrawn="1"/>
        </p:nvPicPr>
        <p:blipFill>
          <a:blip r:embed="rId3" cstate="print"/>
          <a:srcRect/>
          <a:stretch>
            <a:fillRect/>
          </a:stretch>
        </p:blipFill>
        <p:spPr bwMode="auto">
          <a:xfrm>
            <a:off x="6233770" y="1"/>
            <a:ext cx="2910231" cy="1051945"/>
          </a:xfrm>
          <a:prstGeom prst="rect">
            <a:avLst/>
          </a:prstGeom>
          <a:noFill/>
        </p:spPr>
      </p:pic>
    </p:spTree>
    <p:extLst>
      <p:ext uri="{BB962C8B-B14F-4D97-AF65-F5344CB8AC3E}">
        <p14:creationId xmlns:p14="http://schemas.microsoft.com/office/powerpoint/2010/main" val="121167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6"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7"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406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defTabSz="844083"/>
            <a:fld id="{344EA0C0-1FE1-44B8-BC58-6C3A40478076}"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pPr defTabSz="844083"/>
            <a:fld id="{5367BAE6-F0F8-4880-8ABE-9AEFEB797B05}"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2529831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24063"/>
            <a:ext cx="7772400" cy="1189037"/>
          </a:xfrm>
        </p:spPr>
        <p:txBody>
          <a:bodyPr/>
          <a:lstStyle>
            <a:lvl1pPr>
              <a:defRPr>
                <a:solidFill>
                  <a:schemeClr val="bg1"/>
                </a:solidFill>
              </a:defRPr>
            </a:lvl1pPr>
          </a:lstStyle>
          <a:p>
            <a:pPr lvl="0"/>
            <a:r>
              <a:rPr lang="ja-JP" altLang="en-US" noProof="0"/>
              <a:t>マスター タイトルの書式設定</a:t>
            </a:r>
          </a:p>
        </p:txBody>
      </p:sp>
      <p:sp>
        <p:nvSpPr>
          <p:cNvPr id="4099" name="Rectangle 3"/>
          <p:cNvSpPr>
            <a:spLocks noGrp="1" noChangeArrowheads="1"/>
          </p:cNvSpPr>
          <p:nvPr>
            <p:ph type="subTitle" idx="1"/>
          </p:nvPr>
        </p:nvSpPr>
        <p:spPr>
          <a:xfrm>
            <a:off x="1371600" y="3897313"/>
            <a:ext cx="6400800" cy="1752600"/>
          </a:xfrm>
        </p:spPr>
        <p:txBody>
          <a:bodyPr/>
          <a:lstStyle>
            <a:lvl1pPr marL="0" indent="0" algn="ctr">
              <a:buFontTx/>
              <a:buNone/>
              <a:defRPr sz="1800">
                <a:solidFill>
                  <a:schemeClr val="bg1"/>
                </a:solidFill>
              </a:defRPr>
            </a:lvl1pPr>
          </a:lstStyle>
          <a:p>
            <a:pPr lvl="0"/>
            <a:r>
              <a:rPr lang="ja-JP" altLang="en-US" noProof="0"/>
              <a:t>マスター サブタイトルの書式設定</a:t>
            </a:r>
          </a:p>
        </p:txBody>
      </p:sp>
      <p:sp>
        <p:nvSpPr>
          <p:cNvPr id="4100" name="Rectangle 4"/>
          <p:cNvSpPr>
            <a:spLocks noGrp="1" noChangeArrowheads="1"/>
          </p:cNvSpPr>
          <p:nvPr>
            <p:ph type="dt" sz="half" idx="2"/>
          </p:nvPr>
        </p:nvSpPr>
        <p:spPr>
          <a:xfrm>
            <a:off x="3505200" y="3321050"/>
            <a:ext cx="2133600" cy="252413"/>
          </a:xfrm>
        </p:spPr>
        <p:txBody>
          <a:bodyPr lIns="91440" anchor="t"/>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4101" name="Rectangle 5"/>
          <p:cNvSpPr>
            <a:spLocks noGrp="1" noChangeArrowheads="1"/>
          </p:cNvSpPr>
          <p:nvPr>
            <p:ph type="ftr" sz="quarter" idx="3"/>
          </p:nvPr>
        </p:nvSpPr>
        <p:spPr>
          <a:xfrm>
            <a:off x="6213475" y="6345238"/>
            <a:ext cx="2895600" cy="476250"/>
          </a:xfrm>
        </p:spPr>
        <p:txBody>
          <a:bodyPr/>
          <a:lstStyle>
            <a:lvl1pPr>
              <a:defRPr>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04806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スライド番号プレースホルダー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5EEF551-DC2A-4A3F-870B-40BB73ADC38C}"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408436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solidFill>
                  <a:schemeClr val="tx1"/>
                </a:solidFill>
                <a:latin typeface="HG丸ｺﾞｼｯｸM-PRO" panose="020F0600000000000000" pitchFamily="50" charset="-128"/>
                <a:ea typeface="HG丸ｺﾞｼｯｸM-PRO" panose="020F0600000000000000" pitchFamily="50" charset="-128"/>
              </a:defRPr>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b="1">
                <a:latin typeface="HG丸ｺﾞｼｯｸM-PRO" panose="020F0600000000000000" pitchFamily="50" charset="-128"/>
                <a:ea typeface="HG丸ｺﾞｼｯｸM-PRO" panose="020F0600000000000000" pitchFamily="50"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スライド番号プレースホルダー 5"/>
          <p:cNvSpPr>
            <a:spLocks noGrp="1"/>
          </p:cNvSpPr>
          <p:nvPr>
            <p:ph type="sldNum" sz="quarter" idx="12"/>
          </p:nvPr>
        </p:nvSpPr>
        <p:spPr>
          <a:xfrm>
            <a:off x="6830888" y="6641926"/>
            <a:ext cx="2133600" cy="171450"/>
          </a:xfrm>
        </p:spPr>
        <p:txBody>
          <a:bodyPr/>
          <a:lstStyle>
            <a:lvl1pPr>
              <a:defRPr sz="1200" b="1">
                <a:latin typeface="HG丸ｺﾞｼｯｸM-PRO" panose="020F0600000000000000" pitchFamily="50" charset="-128"/>
                <a:ea typeface="HG丸ｺﾞｼｯｸM-PRO" panose="020F0600000000000000" pitchFamily="50" charset="-128"/>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8A35490-EB19-4CD6-8085-C1F13BEF1CA4}"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8" name="図 7"/>
          <p:cNvPicPr>
            <a:picLocks noChangeAspect="1"/>
          </p:cNvPicPr>
          <p:nvPr userDrawn="1"/>
        </p:nvPicPr>
        <p:blipFill>
          <a:blip r:embed="rId2"/>
          <a:stretch>
            <a:fillRect/>
          </a:stretch>
        </p:blipFill>
        <p:spPr>
          <a:xfrm>
            <a:off x="0" y="549275"/>
            <a:ext cx="9144000" cy="6056399"/>
          </a:xfrm>
          <a:prstGeom prst="rect">
            <a:avLst/>
          </a:prstGeom>
        </p:spPr>
      </p:pic>
    </p:spTree>
    <p:extLst>
      <p:ext uri="{BB962C8B-B14F-4D97-AF65-F5344CB8AC3E}">
        <p14:creationId xmlns:p14="http://schemas.microsoft.com/office/powerpoint/2010/main" val="92941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255588" y="1881188"/>
            <a:ext cx="4241800" cy="4244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9788" y="1881188"/>
            <a:ext cx="4243387" cy="4244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フッター プレースホルダー 5"/>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7" name="スライド番号プレースホルダー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F32B76-2D41-4645-912E-C9BA9DBF8CCC}"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07764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8" name="フッター プレースホルダー 7"/>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9" name="スライド番号プレースホルダー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BDA694F-91F8-4974-8116-17AB78465D99}"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961539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255588" y="657225"/>
            <a:ext cx="8637587" cy="611535"/>
          </a:xfrm>
        </p:spPr>
        <p:txBody>
          <a:bodyPr/>
          <a:lstStyle>
            <a:lvl1pPr>
              <a:defRPr sz="3600" b="1">
                <a:solidFill>
                  <a:schemeClr val="tx1"/>
                </a:solidFill>
                <a:latin typeface="HG丸ｺﾞｼｯｸM-PRO" panose="020F0600000000000000" pitchFamily="50" charset="-128"/>
                <a:ea typeface="HG丸ｺﾞｼｯｸM-PRO" panose="020F0600000000000000" pitchFamily="50" charset="-128"/>
              </a:defRPr>
            </a:lvl1pPr>
          </a:lstStyle>
          <a:p>
            <a:r>
              <a:rPr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4" name="フッター プレースホルダー 3"/>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5" name="スライド番号プレースホルダー 4"/>
          <p:cNvSpPr>
            <a:spLocks noGrp="1"/>
          </p:cNvSpPr>
          <p:nvPr>
            <p:ph type="sldNum" sz="quarter" idx="12"/>
          </p:nvPr>
        </p:nvSpPr>
        <p:spPr/>
        <p:txBody>
          <a:bodyPr/>
          <a:lstStyle>
            <a:lvl1pPr>
              <a:defRPr sz="1200" b="1">
                <a:latin typeface="HG丸ｺﾞｼｯｸM-PRO" panose="020F0600000000000000" pitchFamily="50" charset="-128"/>
                <a:ea typeface="HG丸ｺﾞｼｯｸM-PRO" panose="020F0600000000000000" pitchFamily="50" charset="-128"/>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3099212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3" name="フッター プレースホルダー 2"/>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4" name="スライド番号プレースホルダー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40F535D-458C-40AA-AE32-E29B14493D80}"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7668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フッター プレースホルダー 5"/>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7" name="スライド番号プレースホルダー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7EC20D0-F008-4FDB-9D48-10655FBC3FEE}"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480533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548599"/>
          </a:xfrm>
        </p:spPr>
        <p:txBody>
          <a:bodyPr>
            <a:normAutofit/>
          </a:bodyPr>
          <a:lstStyle>
            <a:lvl1pPr algn="l">
              <a:defRPr sz="2585"/>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p>
            <a:fld id="{023EC685-CBCE-4DBF-AFE4-2B0CE2AD34FB}" type="datetime1">
              <a:rPr kumimoji="1" lang="ja-JP" altLang="en-US" smtClean="0"/>
              <a:t>2020/1/9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pic>
        <p:nvPicPr>
          <p:cNvPr id="6" name="Picture 2" descr="P:\センターロゴデータ20040412\Sign-A2.jpg"/>
          <p:cNvPicPr>
            <a:picLocks noChangeAspect="1" noChangeArrowheads="1"/>
          </p:cNvPicPr>
          <p:nvPr userDrawn="1"/>
        </p:nvPicPr>
        <p:blipFill>
          <a:blip r:embed="rId2" cstate="print"/>
          <a:srcRect/>
          <a:stretch>
            <a:fillRect/>
          </a:stretch>
        </p:blipFill>
        <p:spPr bwMode="auto">
          <a:xfrm>
            <a:off x="8687616" y="2"/>
            <a:ext cx="456384" cy="548599"/>
          </a:xfrm>
          <a:prstGeom prst="rect">
            <a:avLst/>
          </a:prstGeom>
          <a:noFill/>
        </p:spPr>
      </p:pic>
      <p:sp>
        <p:nvSpPr>
          <p:cNvPr id="7" name="角丸四角形 6"/>
          <p:cNvSpPr/>
          <p:nvPr userDrawn="1"/>
        </p:nvSpPr>
        <p:spPr>
          <a:xfrm>
            <a:off x="115766" y="548600"/>
            <a:ext cx="7976088" cy="36512"/>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1" lang="ja-JP" altLang="en-US" sz="1662"/>
          </a:p>
        </p:txBody>
      </p:sp>
      <p:sp>
        <p:nvSpPr>
          <p:cNvPr id="8" name="角丸四角形 7"/>
          <p:cNvSpPr/>
          <p:nvPr userDrawn="1"/>
        </p:nvSpPr>
        <p:spPr>
          <a:xfrm>
            <a:off x="1046290" y="585115"/>
            <a:ext cx="7974623" cy="36513"/>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kumimoji="1" lang="ja-JP" altLang="en-US" sz="1662"/>
          </a:p>
        </p:txBody>
      </p:sp>
      <p:sp>
        <p:nvSpPr>
          <p:cNvPr id="9" name="コンテンツ プレースホルダー 2"/>
          <p:cNvSpPr>
            <a:spLocks noGrp="1"/>
          </p:cNvSpPr>
          <p:nvPr>
            <p:ph idx="1"/>
          </p:nvPr>
        </p:nvSpPr>
        <p:spPr>
          <a:xfrm>
            <a:off x="628651" y="980729"/>
            <a:ext cx="7886700" cy="519623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068813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フッター プレースホルダー 5"/>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7" name="スライド番号プレースホルダー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E0D9388-0D07-435C-B650-24BF7929D2E2}"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953933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スライド番号プレースホルダー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E78E5BB-1F87-46BE-9567-25EFAD54C2E3}"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801904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4175" y="657225"/>
            <a:ext cx="2159000" cy="546893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55588" y="657225"/>
            <a:ext cx="6326187" cy="5468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6" name="スライド番号プレースホルダー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BD82391-65AE-41DE-8D41-71A3DC2A2B26}"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875491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a:blip r:embed="rId2" cstate="print"/>
          <a:srcRect l="46693" t="2548" r="4521"/>
          <a:stretch>
            <a:fillRect/>
          </a:stretch>
        </p:blipFill>
        <p:spPr bwMode="auto">
          <a:xfrm>
            <a:off x="-14483" y="0"/>
            <a:ext cx="5070531" cy="6858000"/>
          </a:xfrm>
          <a:prstGeom prst="rect">
            <a:avLst/>
          </a:prstGeom>
          <a:noFill/>
          <a:ln w="9525">
            <a:noFill/>
            <a:miter lim="800000"/>
            <a:headEnd/>
            <a:tailEnd/>
          </a:ln>
        </p:spPr>
      </p:pic>
      <p:sp>
        <p:nvSpPr>
          <p:cNvPr id="2" name="タイトル 1"/>
          <p:cNvSpPr>
            <a:spLocks noGrp="1"/>
          </p:cNvSpPr>
          <p:nvPr>
            <p:ph type="ctrTitle"/>
          </p:nvPr>
        </p:nvSpPr>
        <p:spPr>
          <a:xfrm>
            <a:off x="368147" y="2739256"/>
            <a:ext cx="8001000" cy="1379488"/>
          </a:xfrm>
        </p:spPr>
        <p:txBody>
          <a:bodyPr anchor="ctr">
            <a:normAutofit/>
          </a:bodyPr>
          <a:lstStyle>
            <a:lvl1pPr algn="ctr">
              <a:defRPr sz="4062">
                <a:effectLst>
                  <a:glow rad="76200">
                    <a:schemeClr val="bg1"/>
                  </a:glow>
                </a:effectLst>
                <a:latin typeface="Calibri" panose="020F0502020204030204" pitchFamily="34" charset="0"/>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5056048" y="4331511"/>
            <a:ext cx="4087952" cy="1655762"/>
          </a:xfrm>
        </p:spPr>
        <p:txBody>
          <a:bodyPr vert="horz" lIns="91440" tIns="45720" rIns="91440" bIns="45720" rtlCol="0">
            <a:normAutofit/>
          </a:bodyPr>
          <a:lstStyle>
            <a:lvl1pPr>
              <a:defRPr lang="ja-JP" altLang="en-US" sz="2954">
                <a:solidFill>
                  <a:schemeClr val="tx1">
                    <a:tint val="75000"/>
                  </a:schemeClr>
                </a:solidFill>
                <a:latin typeface="Calibri" panose="020F0502020204030204" pitchFamily="34" charset="0"/>
              </a:defRPr>
            </a:lvl1pPr>
          </a:lstStyle>
          <a:p>
            <a:pPr marL="0" lvl="0" indent="0" algn="r" defTabSz="844083">
              <a:spcBef>
                <a:spcPct val="20000"/>
              </a:spcBef>
              <a:buNone/>
            </a:pPr>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10" name="Picture 5" descr="P:\センターロゴデータ20040412\Rogo1(NSTAC入).jpg"/>
          <p:cNvPicPr>
            <a:picLocks noChangeAspect="1" noChangeArrowheads="1"/>
          </p:cNvPicPr>
          <p:nvPr userDrawn="1"/>
        </p:nvPicPr>
        <p:blipFill>
          <a:blip r:embed="rId3" cstate="print"/>
          <a:srcRect/>
          <a:stretch>
            <a:fillRect/>
          </a:stretch>
        </p:blipFill>
        <p:spPr bwMode="auto">
          <a:xfrm>
            <a:off x="6366711" y="188551"/>
            <a:ext cx="865422" cy="835303"/>
          </a:xfrm>
          <a:prstGeom prst="rect">
            <a:avLst/>
          </a:prstGeom>
          <a:noFill/>
        </p:spPr>
      </p:pic>
      <p:sp>
        <p:nvSpPr>
          <p:cNvPr id="11" name="テキスト ボックス 10"/>
          <p:cNvSpPr txBox="1"/>
          <p:nvPr userDrawn="1"/>
        </p:nvSpPr>
        <p:spPr>
          <a:xfrm>
            <a:off x="6964881" y="275128"/>
            <a:ext cx="2179119" cy="5469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National</a:t>
            </a: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Statistics Center</a:t>
            </a:r>
            <a:endParaRPr kumimoji="1" lang="ja-JP" altLang="en-US"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endParaRPr>
          </a:p>
        </p:txBody>
      </p:sp>
    </p:spTree>
    <p:extLst>
      <p:ext uri="{BB962C8B-B14F-4D97-AF65-F5344CB8AC3E}">
        <p14:creationId xmlns:p14="http://schemas.microsoft.com/office/powerpoint/2010/main" val="3386509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548599"/>
          </a:xfrm>
        </p:spPr>
        <p:txBody>
          <a:bodyPr>
            <a:normAutofit/>
          </a:bodyPr>
          <a:lstStyle>
            <a:lvl1pPr algn="l">
              <a:defRPr sz="2585">
                <a:latin typeface="Calibri" panose="020F0502020204030204" pitchFamily="34" charset="0"/>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4" name="フッター プレースホルダー 3"/>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
        <p:nvSpPr>
          <p:cNvPr id="7" name="角丸四角形 6"/>
          <p:cNvSpPr/>
          <p:nvPr userDrawn="1"/>
        </p:nvSpPr>
        <p:spPr>
          <a:xfrm>
            <a:off x="115766" y="548600"/>
            <a:ext cx="7976088" cy="36512"/>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sp>
        <p:nvSpPr>
          <p:cNvPr id="8" name="角丸四角形 7"/>
          <p:cNvSpPr/>
          <p:nvPr userDrawn="1"/>
        </p:nvSpPr>
        <p:spPr>
          <a:xfrm>
            <a:off x="1046290" y="585115"/>
            <a:ext cx="7974623" cy="36513"/>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pic>
        <p:nvPicPr>
          <p:cNvPr id="9"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10"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353376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6"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7"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913882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defTabSz="844083"/>
            <a:fld id="{344EA0C0-1FE1-44B8-BC58-6C3A40478076}"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pPr defTabSz="844083"/>
            <a:fld id="{5367BAE6-F0F8-4880-8ABE-9AEFEB797B05}"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2706360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a:blip r:embed="rId2" cstate="print"/>
          <a:srcRect l="46693" t="2548" r="4521"/>
          <a:stretch>
            <a:fillRect/>
          </a:stretch>
        </p:blipFill>
        <p:spPr bwMode="auto">
          <a:xfrm>
            <a:off x="-14483" y="0"/>
            <a:ext cx="5070531" cy="6858000"/>
          </a:xfrm>
          <a:prstGeom prst="rect">
            <a:avLst/>
          </a:prstGeom>
          <a:noFill/>
          <a:ln w="9525">
            <a:noFill/>
            <a:miter lim="800000"/>
            <a:headEnd/>
            <a:tailEnd/>
          </a:ln>
        </p:spPr>
      </p:pic>
      <p:sp>
        <p:nvSpPr>
          <p:cNvPr id="2" name="タイトル 1"/>
          <p:cNvSpPr>
            <a:spLocks noGrp="1"/>
          </p:cNvSpPr>
          <p:nvPr>
            <p:ph type="ctrTitle"/>
          </p:nvPr>
        </p:nvSpPr>
        <p:spPr>
          <a:xfrm>
            <a:off x="368147" y="2739256"/>
            <a:ext cx="8001000" cy="1379488"/>
          </a:xfrm>
        </p:spPr>
        <p:txBody>
          <a:bodyPr anchor="ctr">
            <a:normAutofit/>
          </a:bodyPr>
          <a:lstStyle>
            <a:lvl1pPr algn="ctr">
              <a:defRPr sz="4062">
                <a:effectLst>
                  <a:glow rad="76200">
                    <a:schemeClr val="bg1"/>
                  </a:glow>
                </a:effectLst>
                <a:latin typeface="Calibri" panose="020F0502020204030204" pitchFamily="34" charset="0"/>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5056048" y="4331511"/>
            <a:ext cx="4087952" cy="1655762"/>
          </a:xfrm>
        </p:spPr>
        <p:txBody>
          <a:bodyPr vert="horz" lIns="91440" tIns="45720" rIns="91440" bIns="45720" rtlCol="0">
            <a:normAutofit/>
          </a:bodyPr>
          <a:lstStyle>
            <a:lvl1pPr>
              <a:defRPr lang="ja-JP" altLang="en-US" sz="2954">
                <a:solidFill>
                  <a:schemeClr val="tx1">
                    <a:tint val="75000"/>
                  </a:schemeClr>
                </a:solidFill>
                <a:latin typeface="Calibri" panose="020F0502020204030204" pitchFamily="34" charset="0"/>
              </a:defRPr>
            </a:lvl1pPr>
          </a:lstStyle>
          <a:p>
            <a:pPr marL="0" lvl="0" indent="0" algn="r" defTabSz="844083">
              <a:spcBef>
                <a:spcPct val="20000"/>
              </a:spcBef>
              <a:buNone/>
            </a:pPr>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10" name="Picture 5" descr="P:\センターロゴデータ20040412\Rogo1(NSTAC入).jpg"/>
          <p:cNvPicPr>
            <a:picLocks noChangeAspect="1" noChangeArrowheads="1"/>
          </p:cNvPicPr>
          <p:nvPr userDrawn="1"/>
        </p:nvPicPr>
        <p:blipFill>
          <a:blip r:embed="rId3" cstate="print"/>
          <a:srcRect/>
          <a:stretch>
            <a:fillRect/>
          </a:stretch>
        </p:blipFill>
        <p:spPr bwMode="auto">
          <a:xfrm>
            <a:off x="6366711" y="188551"/>
            <a:ext cx="865422" cy="835303"/>
          </a:xfrm>
          <a:prstGeom prst="rect">
            <a:avLst/>
          </a:prstGeom>
          <a:noFill/>
        </p:spPr>
      </p:pic>
      <p:sp>
        <p:nvSpPr>
          <p:cNvPr id="11" name="テキスト ボックス 10"/>
          <p:cNvSpPr txBox="1"/>
          <p:nvPr userDrawn="1"/>
        </p:nvSpPr>
        <p:spPr>
          <a:xfrm>
            <a:off x="6964881" y="275128"/>
            <a:ext cx="2179119" cy="5469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National</a:t>
            </a: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Statistics Center</a:t>
            </a:r>
            <a:endParaRPr kumimoji="1" lang="ja-JP" altLang="en-US"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endParaRPr>
          </a:p>
        </p:txBody>
      </p:sp>
    </p:spTree>
    <p:extLst>
      <p:ext uri="{BB962C8B-B14F-4D97-AF65-F5344CB8AC3E}">
        <p14:creationId xmlns:p14="http://schemas.microsoft.com/office/powerpoint/2010/main" val="1963156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548599"/>
          </a:xfrm>
        </p:spPr>
        <p:txBody>
          <a:bodyPr>
            <a:normAutofit/>
          </a:bodyPr>
          <a:lstStyle>
            <a:lvl1pPr algn="l">
              <a:defRPr sz="2585">
                <a:latin typeface="Calibri" panose="020F0502020204030204" pitchFamily="34" charset="0"/>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4" name="フッター プレースホルダー 3"/>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
        <p:nvSpPr>
          <p:cNvPr id="7" name="角丸四角形 6"/>
          <p:cNvSpPr/>
          <p:nvPr userDrawn="1"/>
        </p:nvSpPr>
        <p:spPr>
          <a:xfrm>
            <a:off x="115766" y="548600"/>
            <a:ext cx="7976088" cy="36512"/>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sp>
        <p:nvSpPr>
          <p:cNvPr id="8" name="角丸四角形 7"/>
          <p:cNvSpPr/>
          <p:nvPr userDrawn="1"/>
        </p:nvSpPr>
        <p:spPr>
          <a:xfrm>
            <a:off x="1046290" y="585115"/>
            <a:ext cx="7974623" cy="36513"/>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pic>
        <p:nvPicPr>
          <p:cNvPr id="9"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10"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57905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6"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7"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356489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51FA6B0-2C8B-4F4B-A67E-BF797509E651}" type="datetime1">
              <a:rPr kumimoji="1" lang="ja-JP" altLang="en-US" smtClean="0"/>
              <a:t>2020/1/9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pPr/>
              <a:t>‹#›</a:t>
            </a:fld>
            <a:endParaRPr kumimoji="1" lang="ja-JP" altLang="en-US"/>
          </a:p>
        </p:txBody>
      </p:sp>
      <p:pic>
        <p:nvPicPr>
          <p:cNvPr id="5" name="Picture 2" descr="P:\センターロゴデータ20040412\Sign-A2.jpg"/>
          <p:cNvPicPr>
            <a:picLocks noChangeAspect="1" noChangeArrowheads="1"/>
          </p:cNvPicPr>
          <p:nvPr userDrawn="1"/>
        </p:nvPicPr>
        <p:blipFill>
          <a:blip r:embed="rId2" cstate="print"/>
          <a:srcRect/>
          <a:stretch>
            <a:fillRect/>
          </a:stretch>
        </p:blipFill>
        <p:spPr bwMode="auto">
          <a:xfrm>
            <a:off x="8687616" y="2"/>
            <a:ext cx="456384" cy="548599"/>
          </a:xfrm>
          <a:prstGeom prst="rect">
            <a:avLst/>
          </a:prstGeom>
          <a:noFill/>
        </p:spPr>
      </p:pic>
      <p:sp>
        <p:nvSpPr>
          <p:cNvPr id="6" name="コンテンツ プレースホルダー 2"/>
          <p:cNvSpPr>
            <a:spLocks noGrp="1"/>
          </p:cNvSpPr>
          <p:nvPr>
            <p:ph idx="1"/>
          </p:nvPr>
        </p:nvSpPr>
        <p:spPr>
          <a:xfrm>
            <a:off x="628651" y="980729"/>
            <a:ext cx="7886700" cy="519623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5432572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defTabSz="844083"/>
            <a:fld id="{344EA0C0-1FE1-44B8-BC58-6C3A40478076}"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pPr defTabSz="844083"/>
            <a:fld id="{5367BAE6-F0F8-4880-8ABE-9AEFEB797B05}"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3359784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0" y="6589713"/>
            <a:ext cx="8275638" cy="269875"/>
          </a:xfrm>
          <a:prstGeom prst="rect">
            <a:avLst/>
          </a:prstGeom>
          <a:solidFill>
            <a:srgbClr val="6565FF"/>
          </a:solidFill>
          <a:ln w="9525">
            <a:noFill/>
            <a:miter lim="800000"/>
            <a:headEnd/>
            <a:tailEnd/>
          </a:ln>
          <a:effectLst/>
        </p:spPr>
        <p:txBody>
          <a:bodyPr wrap="none"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5" name="Text Box 10"/>
          <p:cNvSpPr txBox="1">
            <a:spLocks noChangeArrowheads="1"/>
          </p:cNvSpPr>
          <p:nvPr userDrawn="1"/>
        </p:nvSpPr>
        <p:spPr bwMode="auto">
          <a:xfrm>
            <a:off x="128588" y="6623050"/>
            <a:ext cx="5451475" cy="244475"/>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ja-JP" sz="1000" b="1" i="0" u="none" strike="noStrike" kern="1200" cap="none" spc="0" normalizeH="0" baseline="0" noProof="0" dirty="0">
                <a:ln>
                  <a:noFill/>
                </a:ln>
                <a:solidFill>
                  <a:srgbClr val="FFFFFF"/>
                </a:solidFill>
                <a:effectLst/>
                <a:uLnTx/>
                <a:uFillTx/>
                <a:latin typeface="Arial" charset="0"/>
                <a:ea typeface="ＭＳ Ｐゴシック" pitchFamily="50" charset="-128"/>
                <a:cs typeface="+mn-cs"/>
              </a:rPr>
              <a:t>Copyright © Takumi Information Technology CORPORATION, All rights reserved. </a:t>
            </a:r>
          </a:p>
        </p:txBody>
      </p:sp>
      <p:sp>
        <p:nvSpPr>
          <p:cNvPr id="6" name="Line 11"/>
          <p:cNvSpPr>
            <a:spLocks noChangeShapeType="1"/>
          </p:cNvSpPr>
          <p:nvPr userDrawn="1"/>
        </p:nvSpPr>
        <p:spPr bwMode="auto">
          <a:xfrm>
            <a:off x="0" y="6546850"/>
            <a:ext cx="9144000" cy="0"/>
          </a:xfrm>
          <a:prstGeom prst="line">
            <a:avLst/>
          </a:prstGeom>
          <a:noFill/>
          <a:ln w="9525">
            <a:solidFill>
              <a:srgbClr val="6565FF"/>
            </a:solidFill>
            <a:round/>
            <a:headEnd/>
            <a:tailEnd/>
          </a:ln>
          <a:effectLst/>
        </p:spPr>
        <p:txBody>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0834" name="Rectangle 2"/>
          <p:cNvSpPr>
            <a:spLocks noGrp="1" noChangeArrowheads="1"/>
          </p:cNvSpPr>
          <p:nvPr>
            <p:ph type="ctrTitle"/>
          </p:nvPr>
        </p:nvSpPr>
        <p:spPr>
          <a:xfrm>
            <a:off x="685800" y="2130425"/>
            <a:ext cx="7772400" cy="1470025"/>
          </a:xfrm>
          <a:effectLst/>
        </p:spPr>
        <p:txBody>
          <a:bodyPr/>
          <a:lstStyle>
            <a:lvl1pPr>
              <a:defRPr sz="4400">
                <a:solidFill>
                  <a:schemeClr val="tx1"/>
                </a:solidFill>
              </a:defRPr>
            </a:lvl1pPr>
          </a:lstStyle>
          <a:p>
            <a:r>
              <a:rPr lang="ja-JP" altLang="en-US"/>
              <a:t>マスタ タイトルの書式設定</a:t>
            </a:r>
          </a:p>
        </p:txBody>
      </p:sp>
      <p:sp>
        <p:nvSpPr>
          <p:cNvPr id="1208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ja-JP" altLang="en-US"/>
              <a:t>マスタ サブタイトルの書式設定</a:t>
            </a:r>
          </a:p>
        </p:txBody>
      </p:sp>
    </p:spTree>
    <p:extLst>
      <p:ext uri="{BB962C8B-B14F-4D97-AF65-F5344CB8AC3E}">
        <p14:creationId xmlns:p14="http://schemas.microsoft.com/office/powerpoint/2010/main" val="32595664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2AE51D47-3A86-493D-8505-4A9587EC08EE}"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960682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740970FD-F047-418D-8FCA-52A45B7FE3CE}"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6605648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179388" y="1557338"/>
            <a:ext cx="4316412"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557338"/>
            <a:ext cx="4316413" cy="4824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4159A0C0-A695-4045-A5A2-2A03B546EB2F}"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593412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AF70DF13-966D-4255-B0A8-D62E6F245105}"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3200287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189EDB36-A3D4-43BA-AB4A-FD6803D10769}"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170451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4FF2C422-EF35-444D-8772-6A7ED5DC69B2}"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15791732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85F927FC-FBFE-4023-A8F4-11CC79D0BA4E}"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22685025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2C5AF6D9-C76D-437A-BBA5-F29B76FD4C7C}"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311134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a:blip r:embed="rId2" cstate="print"/>
          <a:srcRect l="46693" t="2548" r="4521"/>
          <a:stretch>
            <a:fillRect/>
          </a:stretch>
        </p:blipFill>
        <p:spPr bwMode="auto">
          <a:xfrm>
            <a:off x="-14483" y="0"/>
            <a:ext cx="5070531" cy="6858000"/>
          </a:xfrm>
          <a:prstGeom prst="rect">
            <a:avLst/>
          </a:prstGeom>
          <a:noFill/>
          <a:ln w="9525">
            <a:noFill/>
            <a:miter lim="800000"/>
            <a:headEnd/>
            <a:tailEnd/>
          </a:ln>
        </p:spPr>
      </p:pic>
      <p:sp>
        <p:nvSpPr>
          <p:cNvPr id="2" name="タイトル 1"/>
          <p:cNvSpPr>
            <a:spLocks noGrp="1"/>
          </p:cNvSpPr>
          <p:nvPr>
            <p:ph type="ctrTitle"/>
          </p:nvPr>
        </p:nvSpPr>
        <p:spPr>
          <a:xfrm>
            <a:off x="368147" y="2739256"/>
            <a:ext cx="8001000" cy="1379488"/>
          </a:xfrm>
        </p:spPr>
        <p:txBody>
          <a:bodyPr anchor="ctr">
            <a:normAutofit/>
          </a:bodyPr>
          <a:lstStyle>
            <a:lvl1pPr algn="ctr">
              <a:defRPr sz="4062">
                <a:effectLst>
                  <a:glow rad="76200">
                    <a:schemeClr val="bg1"/>
                  </a:glow>
                </a:effectLst>
                <a:latin typeface="Calibri" panose="020F0502020204030204" pitchFamily="34" charset="0"/>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5056048" y="4331511"/>
            <a:ext cx="4087952" cy="1655762"/>
          </a:xfrm>
        </p:spPr>
        <p:txBody>
          <a:bodyPr vert="horz" lIns="91440" tIns="45720" rIns="91440" bIns="45720" rtlCol="0">
            <a:normAutofit/>
          </a:bodyPr>
          <a:lstStyle>
            <a:lvl1pPr>
              <a:defRPr lang="ja-JP" altLang="en-US" sz="2954">
                <a:solidFill>
                  <a:schemeClr val="tx1">
                    <a:tint val="75000"/>
                  </a:schemeClr>
                </a:solidFill>
                <a:latin typeface="Calibri" panose="020F0502020204030204" pitchFamily="34" charset="0"/>
              </a:defRPr>
            </a:lvl1pPr>
          </a:lstStyle>
          <a:p>
            <a:pPr marL="0" lvl="0" indent="0" algn="r" defTabSz="844083">
              <a:spcBef>
                <a:spcPct val="20000"/>
              </a:spcBef>
              <a:buNone/>
            </a:pPr>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10" name="Picture 5" descr="P:\センターロゴデータ20040412\Rogo1(NSTAC入).jpg"/>
          <p:cNvPicPr>
            <a:picLocks noChangeAspect="1" noChangeArrowheads="1"/>
          </p:cNvPicPr>
          <p:nvPr userDrawn="1"/>
        </p:nvPicPr>
        <p:blipFill>
          <a:blip r:embed="rId3" cstate="print"/>
          <a:srcRect/>
          <a:stretch>
            <a:fillRect/>
          </a:stretch>
        </p:blipFill>
        <p:spPr bwMode="auto">
          <a:xfrm>
            <a:off x="6366711" y="188551"/>
            <a:ext cx="865422" cy="835303"/>
          </a:xfrm>
          <a:prstGeom prst="rect">
            <a:avLst/>
          </a:prstGeom>
          <a:noFill/>
        </p:spPr>
      </p:pic>
      <p:sp>
        <p:nvSpPr>
          <p:cNvPr id="11" name="テキスト ボックス 10"/>
          <p:cNvSpPr txBox="1"/>
          <p:nvPr userDrawn="1"/>
        </p:nvSpPr>
        <p:spPr>
          <a:xfrm>
            <a:off x="6964881" y="275128"/>
            <a:ext cx="2179119" cy="5469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National</a:t>
            </a: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Statistics Center</a:t>
            </a:r>
            <a:endParaRPr kumimoji="1" lang="ja-JP" altLang="en-US"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endParaRPr>
          </a:p>
        </p:txBody>
      </p:sp>
    </p:spTree>
    <p:extLst>
      <p:ext uri="{BB962C8B-B14F-4D97-AF65-F5344CB8AC3E}">
        <p14:creationId xmlns:p14="http://schemas.microsoft.com/office/powerpoint/2010/main" val="3296367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0CFF4699-F8C1-4C27-ABC1-2A14D85CF267}"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24982681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1638" y="346075"/>
            <a:ext cx="2212975" cy="603567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107950" y="346075"/>
            <a:ext cx="6491288" cy="603567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B0C61A71-896D-4B75-9CA9-D202129A344C}"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13801137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dgm" preserve="1">
  <p:cSld name="タイトルと、図表または組織図">
    <p:spTree>
      <p:nvGrpSpPr>
        <p:cNvPr id="1" name=""/>
        <p:cNvGrpSpPr/>
        <p:nvPr/>
      </p:nvGrpSpPr>
      <p:grpSpPr>
        <a:xfrm>
          <a:off x="0" y="0"/>
          <a:ext cx="0" cy="0"/>
          <a:chOff x="0" y="0"/>
          <a:chExt cx="0" cy="0"/>
        </a:xfrm>
      </p:grpSpPr>
      <p:sp>
        <p:nvSpPr>
          <p:cNvPr id="2" name="タイトル 1"/>
          <p:cNvSpPr>
            <a:spLocks noGrp="1"/>
          </p:cNvSpPr>
          <p:nvPr>
            <p:ph type="title"/>
          </p:nvPr>
        </p:nvSpPr>
        <p:spPr>
          <a:xfrm>
            <a:off x="107950" y="346075"/>
            <a:ext cx="8229600" cy="490538"/>
          </a:xfrm>
        </p:spPr>
        <p:txBody>
          <a:bodyPr/>
          <a:lstStyle/>
          <a:p>
            <a:r>
              <a:rPr lang="ja-JP" altLang="en-US"/>
              <a:t>マスタ タイトルの書式設定</a:t>
            </a:r>
          </a:p>
        </p:txBody>
      </p:sp>
      <p:sp>
        <p:nvSpPr>
          <p:cNvPr id="3" name="SmartArt プレースホルダ 2"/>
          <p:cNvSpPr>
            <a:spLocks noGrp="1"/>
          </p:cNvSpPr>
          <p:nvPr>
            <p:ph type="dgm" idx="1"/>
          </p:nvPr>
        </p:nvSpPr>
        <p:spPr>
          <a:xfrm>
            <a:off x="179388" y="1557338"/>
            <a:ext cx="8785225" cy="4824412"/>
          </a:xfrm>
        </p:spPr>
        <p:txBody>
          <a:bodyPr/>
          <a:lstStyle/>
          <a:p>
            <a:pPr lvl="0"/>
            <a:endParaRPr lang="ja-JP" altLang="en-US" noProof="0" dirty="0"/>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8F453C71-FF85-43F6-AA43-594CFB039B00}"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12942953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07950" y="346075"/>
            <a:ext cx="8229600" cy="490538"/>
          </a:xfrm>
        </p:spPr>
        <p:txBody>
          <a:bodyPr/>
          <a:lstStyle/>
          <a:p>
            <a:r>
              <a:rPr lang="ja-JP" altLang="en-US"/>
              <a:t>マスタ タイトルの書式設定</a:t>
            </a:r>
          </a:p>
        </p:txBody>
      </p:sp>
      <p:sp>
        <p:nvSpPr>
          <p:cNvPr id="3" name="表プレースホルダ 2"/>
          <p:cNvSpPr>
            <a:spLocks noGrp="1"/>
          </p:cNvSpPr>
          <p:nvPr>
            <p:ph type="tbl" idx="1"/>
          </p:nvPr>
        </p:nvSpPr>
        <p:spPr>
          <a:xfrm>
            <a:off x="179388" y="1557338"/>
            <a:ext cx="8785225" cy="4824412"/>
          </a:xfrm>
        </p:spPr>
        <p:txBody>
          <a:bodyPr/>
          <a:lstStyle/>
          <a:p>
            <a:pPr lvl="0"/>
            <a:endParaRPr lang="ja-JP" altLang="en-US" noProof="0" dirty="0"/>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3F886CF5-2E8A-4B85-B0E3-0789026A18D4}"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21381418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chart" preserve="1">
  <p:cSld name="タイトルと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107950" y="346075"/>
            <a:ext cx="8229600" cy="490538"/>
          </a:xfrm>
        </p:spPr>
        <p:txBody>
          <a:bodyPr/>
          <a:lstStyle/>
          <a:p>
            <a:r>
              <a:rPr lang="ja-JP" altLang="en-US"/>
              <a:t>マスタ タイトルの書式設定</a:t>
            </a:r>
          </a:p>
        </p:txBody>
      </p:sp>
      <p:sp>
        <p:nvSpPr>
          <p:cNvPr id="3" name="グラフ プレースホルダ 2"/>
          <p:cNvSpPr>
            <a:spLocks noGrp="1"/>
          </p:cNvSpPr>
          <p:nvPr>
            <p:ph type="chart" idx="1"/>
          </p:nvPr>
        </p:nvSpPr>
        <p:spPr>
          <a:xfrm>
            <a:off x="179388" y="1557338"/>
            <a:ext cx="8785225" cy="4824412"/>
          </a:xfrm>
        </p:spPr>
        <p:txBody>
          <a:bodyPr/>
          <a:lstStyle/>
          <a:p>
            <a:pPr lvl="0"/>
            <a:endParaRPr lang="ja-JP" altLang="en-US" noProof="0" dirty="0"/>
          </a:p>
        </p:txBody>
      </p:sp>
      <p:sp>
        <p:nvSpPr>
          <p:cNvPr id="4" name="Rectangle 6"/>
          <p:cNvSpPr>
            <a:spLocks noGrp="1" noChangeArrowheads="1"/>
          </p:cNvSpPr>
          <p:nvPr>
            <p:ph type="sldNum" sz="quarter" idx="10"/>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E63029F4-24B9-474E-B2F7-B4DED2B22D94}"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Tree>
    <p:extLst>
      <p:ext uri="{BB962C8B-B14F-4D97-AF65-F5344CB8AC3E}">
        <p14:creationId xmlns:p14="http://schemas.microsoft.com/office/powerpoint/2010/main" val="8598577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24065"/>
            <a:ext cx="7772400" cy="1189037"/>
          </a:xfrm>
        </p:spPr>
        <p:txBody>
          <a:bodyPr/>
          <a:lstStyle>
            <a:lvl1pPr>
              <a:defRPr>
                <a:solidFill>
                  <a:schemeClr val="bg1"/>
                </a:solidFill>
              </a:defRPr>
            </a:lvl1pPr>
          </a:lstStyle>
          <a:p>
            <a:pPr lvl="0"/>
            <a:r>
              <a:rPr lang="ja-JP" altLang="en-US" noProof="0"/>
              <a:t>マスター タイトルの書式設定</a:t>
            </a:r>
          </a:p>
        </p:txBody>
      </p:sp>
      <p:sp>
        <p:nvSpPr>
          <p:cNvPr id="4099" name="Rectangle 3"/>
          <p:cNvSpPr>
            <a:spLocks noGrp="1" noChangeArrowheads="1"/>
          </p:cNvSpPr>
          <p:nvPr>
            <p:ph type="subTitle" idx="1"/>
          </p:nvPr>
        </p:nvSpPr>
        <p:spPr>
          <a:xfrm>
            <a:off x="1371600" y="3897313"/>
            <a:ext cx="6400800" cy="1752600"/>
          </a:xfrm>
        </p:spPr>
        <p:txBody>
          <a:bodyPr/>
          <a:lstStyle>
            <a:lvl1pPr marL="0" indent="0" algn="ctr">
              <a:buFontTx/>
              <a:buNone/>
              <a:defRPr sz="1662">
                <a:solidFill>
                  <a:schemeClr val="bg1"/>
                </a:solidFill>
              </a:defRPr>
            </a:lvl1pPr>
          </a:lstStyle>
          <a:p>
            <a:pPr lvl="0"/>
            <a:r>
              <a:rPr lang="ja-JP" altLang="en-US" noProof="0"/>
              <a:t>マスター サブタイトルの書式設定</a:t>
            </a:r>
          </a:p>
        </p:txBody>
      </p:sp>
      <p:sp>
        <p:nvSpPr>
          <p:cNvPr id="4100" name="Rectangle 4"/>
          <p:cNvSpPr>
            <a:spLocks noGrp="1" noChangeArrowheads="1"/>
          </p:cNvSpPr>
          <p:nvPr>
            <p:ph type="dt" sz="half" idx="2"/>
          </p:nvPr>
        </p:nvSpPr>
        <p:spPr>
          <a:xfrm>
            <a:off x="3505200" y="3321050"/>
            <a:ext cx="2133600" cy="252413"/>
          </a:xfrm>
        </p:spPr>
        <p:txBody>
          <a:bodyPr lIns="91440" anchor="t"/>
          <a:lstStyle>
            <a:lvl1pPr algn="ctr">
              <a:defRPr sz="1292"/>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1292"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4101" name="Rectangle 5"/>
          <p:cNvSpPr>
            <a:spLocks noGrp="1" noChangeArrowheads="1"/>
          </p:cNvSpPr>
          <p:nvPr>
            <p:ph type="ftr" sz="quarter" idx="3"/>
          </p:nvPr>
        </p:nvSpPr>
        <p:spPr>
          <a:xfrm>
            <a:off x="6213475" y="6345238"/>
            <a:ext cx="2895600" cy="476250"/>
          </a:xfrm>
        </p:spPr>
        <p:txBody>
          <a:bodyPr/>
          <a:lstStyle>
            <a:lvl1pPr>
              <a:defRPr>
                <a:solidFill>
                  <a:schemeClr val="tx1"/>
                </a:solidFill>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black"/>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7429109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スライド番号プレースホルダー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F5EEF551-DC2A-4A3F-870B-40BB73ADC38C}"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674033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nchor="t"/>
          <a:lstStyle>
            <a:lvl1pPr algn="l">
              <a:defRPr sz="3692" b="1" cap="all">
                <a:solidFill>
                  <a:schemeClr val="tx1"/>
                </a:solidFill>
                <a:latin typeface="HG丸ｺﾞｼｯｸM-PRO" panose="020F0600000000000000" pitchFamily="50" charset="-128"/>
                <a:ea typeface="HG丸ｺﾞｼｯｸM-PRO" panose="020F0600000000000000" pitchFamily="50" charset="-128"/>
              </a:defRPr>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1846" b="1">
                <a:latin typeface="HG丸ｺﾞｼｯｸM-PRO" panose="020F0600000000000000" pitchFamily="50" charset="-128"/>
                <a:ea typeface="HG丸ｺﾞｼｯｸM-PRO" panose="020F0600000000000000" pitchFamily="50" charset="-128"/>
              </a:defRPr>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スライド番号プレースホルダー 5"/>
          <p:cNvSpPr>
            <a:spLocks noGrp="1"/>
          </p:cNvSpPr>
          <p:nvPr>
            <p:ph type="sldNum" sz="quarter" idx="12"/>
          </p:nvPr>
        </p:nvSpPr>
        <p:spPr>
          <a:xfrm>
            <a:off x="6830888" y="6641926"/>
            <a:ext cx="2133600" cy="171450"/>
          </a:xfrm>
        </p:spPr>
        <p:txBody>
          <a:bodyPr/>
          <a:lstStyle>
            <a:lvl1pPr>
              <a:defRPr sz="1108" b="1">
                <a:latin typeface="HG丸ｺﾞｼｯｸM-PRO" panose="020F0600000000000000" pitchFamily="50" charset="-128"/>
                <a:ea typeface="HG丸ｺﾞｼｯｸM-PRO" panose="020F0600000000000000" pitchFamily="50" charset="-128"/>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38A35490-EB19-4CD6-8085-C1F13BEF1CA4}" type="slidenum">
              <a:rPr kumimoji="1" lang="en-US" altLang="ja-JP" sz="1108"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8" name="図 7"/>
          <p:cNvPicPr>
            <a:picLocks noChangeAspect="1"/>
          </p:cNvPicPr>
          <p:nvPr userDrawn="1"/>
        </p:nvPicPr>
        <p:blipFill>
          <a:blip r:embed="rId2"/>
          <a:stretch>
            <a:fillRect/>
          </a:stretch>
        </p:blipFill>
        <p:spPr>
          <a:xfrm>
            <a:off x="0" y="549277"/>
            <a:ext cx="9144000" cy="6056399"/>
          </a:xfrm>
          <a:prstGeom prst="rect">
            <a:avLst/>
          </a:prstGeom>
        </p:spPr>
      </p:pic>
    </p:spTree>
    <p:extLst>
      <p:ext uri="{BB962C8B-B14F-4D97-AF65-F5344CB8AC3E}">
        <p14:creationId xmlns:p14="http://schemas.microsoft.com/office/powerpoint/2010/main" val="41534938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255588" y="1881188"/>
            <a:ext cx="4241800" cy="4244975"/>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9789" y="1881188"/>
            <a:ext cx="4243387" cy="4244975"/>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フッター プレースホルダー 5"/>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7" name="スライド番号プレースホルダー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13F32B76-2D41-4645-912E-C9BA9DBF8CCC}"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41253436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6" y="1535113"/>
            <a:ext cx="4041775"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6" y="2174875"/>
            <a:ext cx="4041775"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8" name="フッター プレースホルダー 7"/>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9" name="スライド番号プレースホルダー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BBDA694F-91F8-4974-8116-17AB78465D99}"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975308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548599"/>
          </a:xfrm>
        </p:spPr>
        <p:txBody>
          <a:bodyPr>
            <a:normAutofit/>
          </a:bodyPr>
          <a:lstStyle>
            <a:lvl1pPr algn="l">
              <a:defRPr sz="2585">
                <a:latin typeface="Calibri" panose="020F0502020204030204" pitchFamily="34" charset="0"/>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4" name="フッター プレースホルダー 3"/>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
        <p:nvSpPr>
          <p:cNvPr id="7" name="角丸四角形 6"/>
          <p:cNvSpPr/>
          <p:nvPr userDrawn="1"/>
        </p:nvSpPr>
        <p:spPr>
          <a:xfrm>
            <a:off x="115766" y="548600"/>
            <a:ext cx="7976088" cy="36512"/>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sp>
        <p:nvSpPr>
          <p:cNvPr id="8" name="角丸四角形 7"/>
          <p:cNvSpPr/>
          <p:nvPr userDrawn="1"/>
        </p:nvSpPr>
        <p:spPr>
          <a:xfrm>
            <a:off x="1046290" y="585115"/>
            <a:ext cx="7974623" cy="36513"/>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pic>
        <p:nvPicPr>
          <p:cNvPr id="9"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10"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615316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255589" y="657225"/>
            <a:ext cx="8637587" cy="611535"/>
          </a:xfrm>
        </p:spPr>
        <p:txBody>
          <a:bodyPr/>
          <a:lstStyle>
            <a:lvl1pPr>
              <a:defRPr sz="3323" b="1">
                <a:solidFill>
                  <a:schemeClr val="tx1"/>
                </a:solidFill>
                <a:latin typeface="HG丸ｺﾞｼｯｸM-PRO" panose="020F0600000000000000" pitchFamily="50" charset="-128"/>
                <a:ea typeface="HG丸ｺﾞｼｯｸM-PRO" panose="020F0600000000000000" pitchFamily="50" charset="-128"/>
              </a:defRPr>
            </a:lvl1pPr>
          </a:lstStyle>
          <a:p>
            <a:r>
              <a:rPr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4" name="フッター プレースホルダー 3"/>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5" name="スライド番号プレースホルダー 4"/>
          <p:cNvSpPr>
            <a:spLocks noGrp="1"/>
          </p:cNvSpPr>
          <p:nvPr>
            <p:ph type="sldNum" sz="quarter" idx="12"/>
          </p:nvPr>
        </p:nvSpPr>
        <p:spPr/>
        <p:txBody>
          <a:bodyPr/>
          <a:lstStyle>
            <a:lvl1pPr>
              <a:defRPr sz="1108" b="1">
                <a:latin typeface="HG丸ｺﾞｼｯｸM-PRO" panose="020F0600000000000000" pitchFamily="50" charset="-128"/>
                <a:ea typeface="HG丸ｺﾞｼｯｸM-PRO" panose="020F0600000000000000" pitchFamily="50" charset="-128"/>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151159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3" name="フッター プレースホルダー 2"/>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4" name="スライド番号プレースホルダー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140F535D-458C-40AA-AE32-E29B14493D80}"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7335755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1846" b="1"/>
            </a:lvl1pPr>
          </a:lstStyle>
          <a:p>
            <a:r>
              <a:rPr lang="ja-JP" altLang="en-US"/>
              <a:t>マスター タイトルの書式設定</a:t>
            </a:r>
          </a:p>
        </p:txBody>
      </p:sp>
      <p:sp>
        <p:nvSpPr>
          <p:cNvPr id="3" name="コンテンツ プレースホルダー 2"/>
          <p:cNvSpPr>
            <a:spLocks noGrp="1"/>
          </p:cNvSpPr>
          <p:nvPr>
            <p:ph idx="1"/>
          </p:nvPr>
        </p:nvSpPr>
        <p:spPr>
          <a:xfrm>
            <a:off x="3575051" y="273052"/>
            <a:ext cx="5111750"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2"/>
            <a:ext cx="3008313"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フッター プレースホルダー 5"/>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7" name="スライド番号プレースホルダー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57EC20D0-F008-4FDB-9D48-10655FBC3FEE}"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84955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1846"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フッター プレースホルダー 5"/>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7" name="スライド番号プレースホルダー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4E0D9388-0D07-435C-B650-24BF7929D2E2}"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760587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スライド番号プレースホルダー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4E78E5BB-1F87-46BE-9567-25EFAD54C2E3}"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8496157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34175" y="657225"/>
            <a:ext cx="2159000" cy="5468938"/>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55589" y="657225"/>
            <a:ext cx="6326187" cy="5468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5" name="フッター プレースホルダー 4"/>
          <p:cNvSpPr>
            <a:spLocks noGrp="1"/>
          </p:cNvSpPr>
          <p:nvPr>
            <p:ph type="ftr" sz="quarter" idx="11"/>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6" name="スライド番号プレースホルダー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2BD82391-65AE-41DE-8D41-71A3DC2A2B26}"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99150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6"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7"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8817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defTabSz="844083"/>
            <a:fld id="{344EA0C0-1FE1-44B8-BC58-6C3A40478076}"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3" name="フッター プレースホルダー 2"/>
          <p:cNvSpPr>
            <a:spLocks noGrp="1"/>
          </p:cNvSpPr>
          <p:nvPr>
            <p:ph type="ftr" sz="quarter" idx="11"/>
          </p:nvPr>
        </p:nvSpPr>
        <p:spPr/>
        <p:txBody>
          <a:bodyPr/>
          <a:lstStyle/>
          <a:p>
            <a:pPr defTabSz="844083"/>
            <a:endParaRPr lang="ja-JP" altLang="en-US" dirty="0">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pPr defTabSz="844083"/>
            <a:fld id="{5367BAE6-F0F8-4880-8ABE-9AEFEB797B05}"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1092202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a:blip r:embed="rId2" cstate="print"/>
          <a:srcRect l="46693" t="2548" r="4521"/>
          <a:stretch>
            <a:fillRect/>
          </a:stretch>
        </p:blipFill>
        <p:spPr bwMode="auto">
          <a:xfrm>
            <a:off x="-14483" y="0"/>
            <a:ext cx="5070531" cy="6858000"/>
          </a:xfrm>
          <a:prstGeom prst="rect">
            <a:avLst/>
          </a:prstGeom>
          <a:noFill/>
          <a:ln w="9525">
            <a:noFill/>
            <a:miter lim="800000"/>
            <a:headEnd/>
            <a:tailEnd/>
          </a:ln>
        </p:spPr>
      </p:pic>
      <p:sp>
        <p:nvSpPr>
          <p:cNvPr id="2" name="タイトル 1"/>
          <p:cNvSpPr>
            <a:spLocks noGrp="1"/>
          </p:cNvSpPr>
          <p:nvPr>
            <p:ph type="ctrTitle"/>
          </p:nvPr>
        </p:nvSpPr>
        <p:spPr>
          <a:xfrm>
            <a:off x="368147" y="2739256"/>
            <a:ext cx="8001000" cy="1379488"/>
          </a:xfrm>
        </p:spPr>
        <p:txBody>
          <a:bodyPr anchor="ctr">
            <a:normAutofit/>
          </a:bodyPr>
          <a:lstStyle>
            <a:lvl1pPr algn="ctr">
              <a:defRPr sz="4062">
                <a:effectLst>
                  <a:glow rad="76200">
                    <a:schemeClr val="bg1"/>
                  </a:glow>
                </a:effectLst>
                <a:latin typeface="Calibri" panose="020F0502020204030204" pitchFamily="34" charset="0"/>
              </a:defRPr>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5056048" y="4331511"/>
            <a:ext cx="4087952" cy="1655762"/>
          </a:xfrm>
        </p:spPr>
        <p:txBody>
          <a:bodyPr vert="horz" lIns="91440" tIns="45720" rIns="91440" bIns="45720" rtlCol="0">
            <a:normAutofit/>
          </a:bodyPr>
          <a:lstStyle>
            <a:lvl1pPr>
              <a:defRPr lang="ja-JP" altLang="en-US" sz="2954">
                <a:solidFill>
                  <a:schemeClr val="tx1">
                    <a:tint val="75000"/>
                  </a:schemeClr>
                </a:solidFill>
                <a:latin typeface="Calibri" panose="020F0502020204030204" pitchFamily="34" charset="0"/>
              </a:defRPr>
            </a:lvl1pPr>
          </a:lstStyle>
          <a:p>
            <a:pPr marL="0" lvl="0" indent="0" algn="r" defTabSz="844083">
              <a:spcBef>
                <a:spcPct val="20000"/>
              </a:spcBef>
              <a:buNone/>
            </a:pPr>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pic>
        <p:nvPicPr>
          <p:cNvPr id="10" name="Picture 5" descr="P:\センターロゴデータ20040412\Rogo1(NSTAC入).jpg"/>
          <p:cNvPicPr>
            <a:picLocks noChangeAspect="1" noChangeArrowheads="1"/>
          </p:cNvPicPr>
          <p:nvPr userDrawn="1"/>
        </p:nvPicPr>
        <p:blipFill>
          <a:blip r:embed="rId3" cstate="print"/>
          <a:srcRect/>
          <a:stretch>
            <a:fillRect/>
          </a:stretch>
        </p:blipFill>
        <p:spPr bwMode="auto">
          <a:xfrm>
            <a:off x="6366711" y="188551"/>
            <a:ext cx="865422" cy="835303"/>
          </a:xfrm>
          <a:prstGeom prst="rect">
            <a:avLst/>
          </a:prstGeom>
          <a:noFill/>
        </p:spPr>
      </p:pic>
      <p:sp>
        <p:nvSpPr>
          <p:cNvPr id="11" name="テキスト ボックス 10"/>
          <p:cNvSpPr txBox="1"/>
          <p:nvPr userDrawn="1"/>
        </p:nvSpPr>
        <p:spPr>
          <a:xfrm>
            <a:off x="6964881" y="275128"/>
            <a:ext cx="2179119" cy="5469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National</a:t>
            </a: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rPr>
              <a:t>Statistics Center</a:t>
            </a:r>
            <a:endParaRPr kumimoji="1" lang="ja-JP" altLang="en-US" sz="1477" b="0" i="0" u="none" strike="noStrike" kern="1200" cap="none" spc="0" normalizeH="0" baseline="0" noProof="0" dirty="0">
              <a:ln>
                <a:noFill/>
              </a:ln>
              <a:solidFill>
                <a:srgbClr val="5B9BD5">
                  <a:lumMod val="75000"/>
                </a:srgbClr>
              </a:solidFill>
              <a:effectLst/>
              <a:uLnTx/>
              <a:uFillTx/>
              <a:latin typeface="Arial Black" panose="020B0A04020102020204" pitchFamily="34" charset="0"/>
              <a:ea typeface="MS UI Gothic" pitchFamily="50" charset="-128"/>
              <a:cs typeface="Arial" pitchFamily="34" charset="0"/>
            </a:endParaRPr>
          </a:p>
        </p:txBody>
      </p:sp>
    </p:spTree>
    <p:extLst>
      <p:ext uri="{BB962C8B-B14F-4D97-AF65-F5344CB8AC3E}">
        <p14:creationId xmlns:p14="http://schemas.microsoft.com/office/powerpoint/2010/main" val="344937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2"/>
            <a:ext cx="9144000" cy="548599"/>
          </a:xfrm>
        </p:spPr>
        <p:txBody>
          <a:bodyPr>
            <a:normAutofit/>
          </a:bodyPr>
          <a:lstStyle>
            <a:lvl1pPr algn="l">
              <a:defRPr sz="2585">
                <a:latin typeface="Calibri" panose="020F0502020204030204" pitchFamily="34" charset="0"/>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lvl1pPr>
              <a:defRPr>
                <a:latin typeface="Calibri" panose="020F0502020204030204" pitchFamily="34" charset="0"/>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4" name="フッター プレースホルダー 3"/>
          <p:cNvSpPr>
            <a:spLocks noGrp="1"/>
          </p:cNvSpPr>
          <p:nvPr>
            <p:ph type="ftr" sz="quarter" idx="11"/>
          </p:nvPr>
        </p:nvSpPr>
        <p:spPr/>
        <p:txBody>
          <a:bodyPr/>
          <a:lstStyle>
            <a:lvl1pPr>
              <a:defRPr>
                <a:latin typeface="Calibri" panose="020F0502020204030204" pitchFamily="34" charset="0"/>
              </a:defRPr>
            </a:lvl1pPr>
          </a:lstStyle>
          <a:p>
            <a:pPr defTabSz="844083"/>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lvl1pPr>
              <a:defRPr>
                <a:latin typeface="Calibri" panose="020F0502020204030204" pitchFamily="34" charset="0"/>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
        <p:nvSpPr>
          <p:cNvPr id="7" name="角丸四角形 6"/>
          <p:cNvSpPr/>
          <p:nvPr userDrawn="1"/>
        </p:nvSpPr>
        <p:spPr>
          <a:xfrm>
            <a:off x="115766" y="548600"/>
            <a:ext cx="7976088" cy="36512"/>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sp>
        <p:nvSpPr>
          <p:cNvPr id="8" name="角丸四角形 7"/>
          <p:cNvSpPr/>
          <p:nvPr userDrawn="1"/>
        </p:nvSpPr>
        <p:spPr>
          <a:xfrm>
            <a:off x="1046290" y="585115"/>
            <a:ext cx="7974623" cy="36513"/>
          </a:xfrm>
          <a:prstGeom prst="roundRect">
            <a:avLst/>
          </a:prstGeom>
          <a:gradFill flip="none" rotWithShape="1">
            <a:gsLst>
              <a:gs pos="0">
                <a:schemeClr val="tx2"/>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pic>
        <p:nvPicPr>
          <p:cNvPr id="9" name="Picture 2" descr="P:\センターロゴデータ20040412\Rogo1(NSTAC入).jpg"/>
          <p:cNvPicPr>
            <a:picLocks noChangeAspect="1" noChangeArrowheads="1"/>
          </p:cNvPicPr>
          <p:nvPr userDrawn="1"/>
        </p:nvPicPr>
        <p:blipFill>
          <a:blip r:embed="rId2" cstate="print"/>
          <a:srcRect/>
          <a:stretch>
            <a:fillRect/>
          </a:stretch>
        </p:blipFill>
        <p:spPr bwMode="auto">
          <a:xfrm>
            <a:off x="8635340" y="0"/>
            <a:ext cx="508661" cy="490958"/>
          </a:xfrm>
          <a:prstGeom prst="rect">
            <a:avLst/>
          </a:prstGeom>
          <a:noFill/>
        </p:spPr>
      </p:pic>
      <p:sp>
        <p:nvSpPr>
          <p:cNvPr id="10" name="コンテンツ プレースホルダー 2"/>
          <p:cNvSpPr>
            <a:spLocks noGrp="1"/>
          </p:cNvSpPr>
          <p:nvPr>
            <p:ph idx="1"/>
          </p:nvPr>
        </p:nvSpPr>
        <p:spPr>
          <a:xfrm>
            <a:off x="628651" y="980729"/>
            <a:ext cx="7886700" cy="5196235"/>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592384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6.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9.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7.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7.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8.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1" y="365127"/>
            <a:ext cx="78867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0" y="6492876"/>
            <a:ext cx="2057400" cy="365125"/>
          </a:xfrm>
          <a:prstGeom prst="rect">
            <a:avLst/>
          </a:prstGeom>
        </p:spPr>
        <p:txBody>
          <a:bodyPr vert="horz" lIns="91440" tIns="45720" rIns="91440" bIns="45720" rtlCol="0" anchor="ctr"/>
          <a:lstStyle>
            <a:lvl1pPr algn="l">
              <a:defRPr sz="1662">
                <a:solidFill>
                  <a:schemeClr val="tx1">
                    <a:tint val="75000"/>
                  </a:schemeClr>
                </a:solidFill>
              </a:defRPr>
            </a:lvl1pPr>
          </a:lstStyle>
          <a:p>
            <a:fld id="{30476DD8-6BF4-4FDB-8E35-E389DBF1D134}" type="datetime1">
              <a:rPr lang="ja-JP" altLang="en-US" smtClean="0"/>
              <a:t>2020/1/9</a:t>
            </a:fld>
            <a:endParaRPr lang="ja-JP" altLang="en-US"/>
          </a:p>
        </p:txBody>
      </p:sp>
      <p:sp>
        <p:nvSpPr>
          <p:cNvPr id="5" name="フッター プレースホルダー 4"/>
          <p:cNvSpPr>
            <a:spLocks noGrp="1"/>
          </p:cNvSpPr>
          <p:nvPr>
            <p:ph type="ftr" sz="quarter" idx="3"/>
          </p:nvPr>
        </p:nvSpPr>
        <p:spPr>
          <a:xfrm>
            <a:off x="3028950" y="6492875"/>
            <a:ext cx="3086100" cy="365125"/>
          </a:xfrm>
          <a:prstGeom prst="rect">
            <a:avLst/>
          </a:prstGeom>
        </p:spPr>
        <p:txBody>
          <a:bodyPr vert="horz" lIns="91440" tIns="45720" rIns="91440" bIns="45720" rtlCol="0" anchor="ctr"/>
          <a:lstStyle>
            <a:lvl1pPr algn="ctr">
              <a:defRPr sz="1662">
                <a:solidFill>
                  <a:schemeClr val="tx1">
                    <a:tint val="75000"/>
                  </a:schemeClr>
                </a:solidFill>
              </a:defRPr>
            </a:lvl1pPr>
          </a:lstStyle>
          <a:p>
            <a:endParaRPr lang="ja-JP" altLang="en-US" dirty="0"/>
          </a:p>
        </p:txBody>
      </p:sp>
      <p:sp>
        <p:nvSpPr>
          <p:cNvPr id="6" name="スライド番号プレースホルダー 5"/>
          <p:cNvSpPr>
            <a:spLocks noGrp="1"/>
          </p:cNvSpPr>
          <p:nvPr>
            <p:ph type="sldNum" sz="quarter" idx="4"/>
          </p:nvPr>
        </p:nvSpPr>
        <p:spPr>
          <a:xfrm>
            <a:off x="7086600" y="6492876"/>
            <a:ext cx="2057400" cy="365125"/>
          </a:xfrm>
          <a:prstGeom prst="rect">
            <a:avLst/>
          </a:prstGeom>
        </p:spPr>
        <p:txBody>
          <a:bodyPr vert="horz" lIns="91440" tIns="45720" rIns="91440" bIns="45720" rtlCol="0" anchor="ctr"/>
          <a:lstStyle>
            <a:lvl1pPr algn="r">
              <a:defRPr sz="1662">
                <a:solidFill>
                  <a:schemeClr val="tx1">
                    <a:tint val="75000"/>
                  </a:schemeClr>
                </a:solidFill>
              </a:defRPr>
            </a:lvl1pPr>
          </a:lstStyle>
          <a:p>
            <a:fld id="{D2D8002D-B5B0-4BAC-B1F6-782DDCCE6D9C}" type="slidenum">
              <a:rPr lang="ja-JP" altLang="en-US" smtClean="0"/>
              <a:pPr/>
              <a:t>‹#›</a:t>
            </a:fld>
            <a:endParaRPr lang="ja-JP" altLang="en-US"/>
          </a:p>
        </p:txBody>
      </p:sp>
    </p:spTree>
    <p:extLst>
      <p:ext uri="{BB962C8B-B14F-4D97-AF65-F5344CB8AC3E}">
        <p14:creationId xmlns:p14="http://schemas.microsoft.com/office/powerpoint/2010/main" val="1939661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kumimoji="1" sz="1662"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kumimoji="1" sz="1477"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kumimoji="1" sz="1292"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17" rtl="0" eaLnBrk="1" latinLnBrk="0" hangingPunct="1">
        <a:defRPr kumimoji="1" sz="1350" kern="1200">
          <a:solidFill>
            <a:schemeClr val="tx1"/>
          </a:solidFill>
          <a:latin typeface="+mn-lt"/>
          <a:ea typeface="+mn-ea"/>
          <a:cs typeface="+mn-cs"/>
        </a:defRPr>
      </a:lvl1pPr>
      <a:lvl2pPr marL="342909" algn="l" defTabSz="685817" rtl="0" eaLnBrk="1" latinLnBrk="0" hangingPunct="1">
        <a:defRPr kumimoji="1" sz="1350" kern="1200">
          <a:solidFill>
            <a:schemeClr val="tx1"/>
          </a:solidFill>
          <a:latin typeface="+mn-lt"/>
          <a:ea typeface="+mn-ea"/>
          <a:cs typeface="+mn-cs"/>
        </a:defRPr>
      </a:lvl2pPr>
      <a:lvl3pPr marL="685817" algn="l" defTabSz="685817" rtl="0" eaLnBrk="1" latinLnBrk="0" hangingPunct="1">
        <a:defRPr kumimoji="1" sz="1350" kern="1200">
          <a:solidFill>
            <a:schemeClr val="tx1"/>
          </a:solidFill>
          <a:latin typeface="+mn-lt"/>
          <a:ea typeface="+mn-ea"/>
          <a:cs typeface="+mn-cs"/>
        </a:defRPr>
      </a:lvl3pPr>
      <a:lvl4pPr marL="1028726" algn="l" defTabSz="685817" rtl="0" eaLnBrk="1" latinLnBrk="0" hangingPunct="1">
        <a:defRPr kumimoji="1" sz="1350" kern="1200">
          <a:solidFill>
            <a:schemeClr val="tx1"/>
          </a:solidFill>
          <a:latin typeface="+mn-lt"/>
          <a:ea typeface="+mn-ea"/>
          <a:cs typeface="+mn-cs"/>
        </a:defRPr>
      </a:lvl4pPr>
      <a:lvl5pPr marL="1371634" algn="l" defTabSz="685817" rtl="0" eaLnBrk="1" latinLnBrk="0" hangingPunct="1">
        <a:defRPr kumimoji="1" sz="1350" kern="1200">
          <a:solidFill>
            <a:schemeClr val="tx1"/>
          </a:solidFill>
          <a:latin typeface="+mn-lt"/>
          <a:ea typeface="+mn-ea"/>
          <a:cs typeface="+mn-cs"/>
        </a:defRPr>
      </a:lvl5pPr>
      <a:lvl6pPr marL="1714543" algn="l" defTabSz="685817" rtl="0" eaLnBrk="1" latinLnBrk="0" hangingPunct="1">
        <a:defRPr kumimoji="1" sz="1350" kern="1200">
          <a:solidFill>
            <a:schemeClr val="tx1"/>
          </a:solidFill>
          <a:latin typeface="+mn-lt"/>
          <a:ea typeface="+mn-ea"/>
          <a:cs typeface="+mn-cs"/>
        </a:defRPr>
      </a:lvl6pPr>
      <a:lvl7pPr marL="2057451" algn="l" defTabSz="685817" rtl="0" eaLnBrk="1" latinLnBrk="0" hangingPunct="1">
        <a:defRPr kumimoji="1" sz="1350" kern="1200">
          <a:solidFill>
            <a:schemeClr val="tx1"/>
          </a:solidFill>
          <a:latin typeface="+mn-lt"/>
          <a:ea typeface="+mn-ea"/>
          <a:cs typeface="+mn-cs"/>
        </a:defRPr>
      </a:lvl7pPr>
      <a:lvl8pPr marL="2400360" algn="l" defTabSz="685817" rtl="0" eaLnBrk="1" latinLnBrk="0" hangingPunct="1">
        <a:defRPr kumimoji="1" sz="1350" kern="1200">
          <a:solidFill>
            <a:schemeClr val="tx1"/>
          </a:solidFill>
          <a:latin typeface="+mn-lt"/>
          <a:ea typeface="+mn-ea"/>
          <a:cs typeface="+mn-cs"/>
        </a:defRPr>
      </a:lvl8pPr>
      <a:lvl9pPr marL="2743269" algn="l" defTabSz="685817"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1" y="365127"/>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0" y="6492876"/>
            <a:ext cx="2057400" cy="365125"/>
          </a:xfrm>
          <a:prstGeom prst="rect">
            <a:avLst/>
          </a:prstGeom>
        </p:spPr>
        <p:txBody>
          <a:bodyPr vert="horz" lIns="91440" tIns="45720" rIns="91440" bIns="45720" rtlCol="0" anchor="ctr"/>
          <a:lstStyle>
            <a:lvl1pPr algn="l">
              <a:defRPr sz="1662">
                <a:solidFill>
                  <a:schemeClr val="tx1">
                    <a:tint val="75000"/>
                  </a:schemeClr>
                </a:solidFill>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3"/>
          </p:nvPr>
        </p:nvSpPr>
        <p:spPr>
          <a:xfrm>
            <a:off x="3028950" y="6492875"/>
            <a:ext cx="3086100" cy="365125"/>
          </a:xfrm>
          <a:prstGeom prst="rect">
            <a:avLst/>
          </a:prstGeom>
        </p:spPr>
        <p:txBody>
          <a:bodyPr vert="horz" lIns="91440" tIns="45720" rIns="91440" bIns="45720" rtlCol="0" anchor="ctr"/>
          <a:lstStyle>
            <a:lvl1pPr algn="ctr">
              <a:defRPr sz="1662">
                <a:solidFill>
                  <a:schemeClr val="tx1">
                    <a:tint val="75000"/>
                  </a:schemeClr>
                </a:solidFill>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4"/>
          </p:nvPr>
        </p:nvSpPr>
        <p:spPr>
          <a:xfrm>
            <a:off x="7086600" y="6492876"/>
            <a:ext cx="2057400" cy="365125"/>
          </a:xfrm>
          <a:prstGeom prst="rect">
            <a:avLst/>
          </a:prstGeom>
        </p:spPr>
        <p:txBody>
          <a:bodyPr vert="horz" lIns="91440" tIns="45720" rIns="91440" bIns="45720" rtlCol="0" anchor="ctr"/>
          <a:lstStyle>
            <a:lvl1pPr algn="r">
              <a:defRPr sz="1662">
                <a:solidFill>
                  <a:schemeClr val="tx1">
                    <a:tint val="75000"/>
                  </a:schemeClr>
                </a:solidFill>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93400164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kumimoji="1" sz="1662"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kumimoji="1" sz="1477"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kumimoji="1" sz="1292"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17" rtl="0" eaLnBrk="1" latinLnBrk="0" hangingPunct="1">
        <a:defRPr kumimoji="1" sz="1350" kern="1200">
          <a:solidFill>
            <a:schemeClr val="tx1"/>
          </a:solidFill>
          <a:latin typeface="+mn-lt"/>
          <a:ea typeface="+mn-ea"/>
          <a:cs typeface="+mn-cs"/>
        </a:defRPr>
      </a:lvl1pPr>
      <a:lvl2pPr marL="342909" algn="l" defTabSz="685817" rtl="0" eaLnBrk="1" latinLnBrk="0" hangingPunct="1">
        <a:defRPr kumimoji="1" sz="1350" kern="1200">
          <a:solidFill>
            <a:schemeClr val="tx1"/>
          </a:solidFill>
          <a:latin typeface="+mn-lt"/>
          <a:ea typeface="+mn-ea"/>
          <a:cs typeface="+mn-cs"/>
        </a:defRPr>
      </a:lvl2pPr>
      <a:lvl3pPr marL="685817" algn="l" defTabSz="685817" rtl="0" eaLnBrk="1" latinLnBrk="0" hangingPunct="1">
        <a:defRPr kumimoji="1" sz="1350" kern="1200">
          <a:solidFill>
            <a:schemeClr val="tx1"/>
          </a:solidFill>
          <a:latin typeface="+mn-lt"/>
          <a:ea typeface="+mn-ea"/>
          <a:cs typeface="+mn-cs"/>
        </a:defRPr>
      </a:lvl3pPr>
      <a:lvl4pPr marL="1028726" algn="l" defTabSz="685817" rtl="0" eaLnBrk="1" latinLnBrk="0" hangingPunct="1">
        <a:defRPr kumimoji="1" sz="1350" kern="1200">
          <a:solidFill>
            <a:schemeClr val="tx1"/>
          </a:solidFill>
          <a:latin typeface="+mn-lt"/>
          <a:ea typeface="+mn-ea"/>
          <a:cs typeface="+mn-cs"/>
        </a:defRPr>
      </a:lvl4pPr>
      <a:lvl5pPr marL="1371634" algn="l" defTabSz="685817" rtl="0" eaLnBrk="1" latinLnBrk="0" hangingPunct="1">
        <a:defRPr kumimoji="1" sz="1350" kern="1200">
          <a:solidFill>
            <a:schemeClr val="tx1"/>
          </a:solidFill>
          <a:latin typeface="+mn-lt"/>
          <a:ea typeface="+mn-ea"/>
          <a:cs typeface="+mn-cs"/>
        </a:defRPr>
      </a:lvl5pPr>
      <a:lvl6pPr marL="1714543" algn="l" defTabSz="685817" rtl="0" eaLnBrk="1" latinLnBrk="0" hangingPunct="1">
        <a:defRPr kumimoji="1" sz="1350" kern="1200">
          <a:solidFill>
            <a:schemeClr val="tx1"/>
          </a:solidFill>
          <a:latin typeface="+mn-lt"/>
          <a:ea typeface="+mn-ea"/>
          <a:cs typeface="+mn-cs"/>
        </a:defRPr>
      </a:lvl6pPr>
      <a:lvl7pPr marL="2057451" algn="l" defTabSz="685817" rtl="0" eaLnBrk="1" latinLnBrk="0" hangingPunct="1">
        <a:defRPr kumimoji="1" sz="1350" kern="1200">
          <a:solidFill>
            <a:schemeClr val="tx1"/>
          </a:solidFill>
          <a:latin typeface="+mn-lt"/>
          <a:ea typeface="+mn-ea"/>
          <a:cs typeface="+mn-cs"/>
        </a:defRPr>
      </a:lvl7pPr>
      <a:lvl8pPr marL="2400360" algn="l" defTabSz="685817" rtl="0" eaLnBrk="1" latinLnBrk="0" hangingPunct="1">
        <a:defRPr kumimoji="1" sz="1350" kern="1200">
          <a:solidFill>
            <a:schemeClr val="tx1"/>
          </a:solidFill>
          <a:latin typeface="+mn-lt"/>
          <a:ea typeface="+mn-ea"/>
          <a:cs typeface="+mn-cs"/>
        </a:defRPr>
      </a:lvl8pPr>
      <a:lvl9pPr marL="2743269" algn="l" defTabSz="685817"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1" y="365127"/>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0" y="6492876"/>
            <a:ext cx="2057400" cy="365125"/>
          </a:xfrm>
          <a:prstGeom prst="rect">
            <a:avLst/>
          </a:prstGeom>
        </p:spPr>
        <p:txBody>
          <a:bodyPr vert="horz" lIns="91440" tIns="45720" rIns="91440" bIns="45720" rtlCol="0" anchor="ctr"/>
          <a:lstStyle>
            <a:lvl1pPr algn="l">
              <a:defRPr sz="1662">
                <a:solidFill>
                  <a:schemeClr val="tx1">
                    <a:tint val="75000"/>
                  </a:schemeClr>
                </a:solidFill>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3"/>
          </p:nvPr>
        </p:nvSpPr>
        <p:spPr>
          <a:xfrm>
            <a:off x="3028950" y="6492875"/>
            <a:ext cx="3086100" cy="365125"/>
          </a:xfrm>
          <a:prstGeom prst="rect">
            <a:avLst/>
          </a:prstGeom>
        </p:spPr>
        <p:txBody>
          <a:bodyPr vert="horz" lIns="91440" tIns="45720" rIns="91440" bIns="45720" rtlCol="0" anchor="ctr"/>
          <a:lstStyle>
            <a:lvl1pPr algn="ctr">
              <a:defRPr sz="1662">
                <a:solidFill>
                  <a:schemeClr val="tx1">
                    <a:tint val="75000"/>
                  </a:schemeClr>
                </a:solidFill>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4"/>
          </p:nvPr>
        </p:nvSpPr>
        <p:spPr>
          <a:xfrm>
            <a:off x="7086600" y="6492876"/>
            <a:ext cx="2057400" cy="365125"/>
          </a:xfrm>
          <a:prstGeom prst="rect">
            <a:avLst/>
          </a:prstGeom>
        </p:spPr>
        <p:txBody>
          <a:bodyPr vert="horz" lIns="91440" tIns="45720" rIns="91440" bIns="45720" rtlCol="0" anchor="ctr"/>
          <a:lstStyle>
            <a:lvl1pPr algn="r">
              <a:defRPr sz="1662">
                <a:solidFill>
                  <a:schemeClr val="tx1">
                    <a:tint val="75000"/>
                  </a:schemeClr>
                </a:solidFill>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15795079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kumimoji="1" sz="1662"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kumimoji="1" sz="1477"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kumimoji="1" sz="1292"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17" rtl="0" eaLnBrk="1" latinLnBrk="0" hangingPunct="1">
        <a:defRPr kumimoji="1" sz="1350" kern="1200">
          <a:solidFill>
            <a:schemeClr val="tx1"/>
          </a:solidFill>
          <a:latin typeface="+mn-lt"/>
          <a:ea typeface="+mn-ea"/>
          <a:cs typeface="+mn-cs"/>
        </a:defRPr>
      </a:lvl1pPr>
      <a:lvl2pPr marL="342909" algn="l" defTabSz="685817" rtl="0" eaLnBrk="1" latinLnBrk="0" hangingPunct="1">
        <a:defRPr kumimoji="1" sz="1350" kern="1200">
          <a:solidFill>
            <a:schemeClr val="tx1"/>
          </a:solidFill>
          <a:latin typeface="+mn-lt"/>
          <a:ea typeface="+mn-ea"/>
          <a:cs typeface="+mn-cs"/>
        </a:defRPr>
      </a:lvl2pPr>
      <a:lvl3pPr marL="685817" algn="l" defTabSz="685817" rtl="0" eaLnBrk="1" latinLnBrk="0" hangingPunct="1">
        <a:defRPr kumimoji="1" sz="1350" kern="1200">
          <a:solidFill>
            <a:schemeClr val="tx1"/>
          </a:solidFill>
          <a:latin typeface="+mn-lt"/>
          <a:ea typeface="+mn-ea"/>
          <a:cs typeface="+mn-cs"/>
        </a:defRPr>
      </a:lvl3pPr>
      <a:lvl4pPr marL="1028726" algn="l" defTabSz="685817" rtl="0" eaLnBrk="1" latinLnBrk="0" hangingPunct="1">
        <a:defRPr kumimoji="1" sz="1350" kern="1200">
          <a:solidFill>
            <a:schemeClr val="tx1"/>
          </a:solidFill>
          <a:latin typeface="+mn-lt"/>
          <a:ea typeface="+mn-ea"/>
          <a:cs typeface="+mn-cs"/>
        </a:defRPr>
      </a:lvl4pPr>
      <a:lvl5pPr marL="1371634" algn="l" defTabSz="685817" rtl="0" eaLnBrk="1" latinLnBrk="0" hangingPunct="1">
        <a:defRPr kumimoji="1" sz="1350" kern="1200">
          <a:solidFill>
            <a:schemeClr val="tx1"/>
          </a:solidFill>
          <a:latin typeface="+mn-lt"/>
          <a:ea typeface="+mn-ea"/>
          <a:cs typeface="+mn-cs"/>
        </a:defRPr>
      </a:lvl5pPr>
      <a:lvl6pPr marL="1714543" algn="l" defTabSz="685817" rtl="0" eaLnBrk="1" latinLnBrk="0" hangingPunct="1">
        <a:defRPr kumimoji="1" sz="1350" kern="1200">
          <a:solidFill>
            <a:schemeClr val="tx1"/>
          </a:solidFill>
          <a:latin typeface="+mn-lt"/>
          <a:ea typeface="+mn-ea"/>
          <a:cs typeface="+mn-cs"/>
        </a:defRPr>
      </a:lvl6pPr>
      <a:lvl7pPr marL="2057451" algn="l" defTabSz="685817" rtl="0" eaLnBrk="1" latinLnBrk="0" hangingPunct="1">
        <a:defRPr kumimoji="1" sz="1350" kern="1200">
          <a:solidFill>
            <a:schemeClr val="tx1"/>
          </a:solidFill>
          <a:latin typeface="+mn-lt"/>
          <a:ea typeface="+mn-ea"/>
          <a:cs typeface="+mn-cs"/>
        </a:defRPr>
      </a:lvl7pPr>
      <a:lvl8pPr marL="2400360" algn="l" defTabSz="685817" rtl="0" eaLnBrk="1" latinLnBrk="0" hangingPunct="1">
        <a:defRPr kumimoji="1" sz="1350" kern="1200">
          <a:solidFill>
            <a:schemeClr val="tx1"/>
          </a:solidFill>
          <a:latin typeface="+mn-lt"/>
          <a:ea typeface="+mn-ea"/>
          <a:cs typeface="+mn-cs"/>
        </a:defRPr>
      </a:lvl8pPr>
      <a:lvl9pPr marL="2743269" algn="l" defTabSz="685817"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5588" y="657225"/>
            <a:ext cx="8637587"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255588" y="1881188"/>
            <a:ext cx="8637587" cy="424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255588" y="6642100"/>
            <a:ext cx="21336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lvl1pPr>
              <a:defRPr sz="100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1029" name="Rectangle 5"/>
          <p:cNvSpPr>
            <a:spLocks noGrp="1" noChangeArrowheads="1"/>
          </p:cNvSpPr>
          <p:nvPr>
            <p:ph type="ftr" sz="quarter" idx="3"/>
          </p:nvPr>
        </p:nvSpPr>
        <p:spPr bwMode="auto">
          <a:xfrm>
            <a:off x="3743325" y="73025"/>
            <a:ext cx="53641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en-US" altLang="ja-JP" sz="12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
        <p:nvSpPr>
          <p:cNvPr id="1030" name="Rectangle 6"/>
          <p:cNvSpPr>
            <a:spLocks noGrp="1" noChangeArrowheads="1"/>
          </p:cNvSpPr>
          <p:nvPr>
            <p:ph type="sldNum" sz="quarter" idx="4"/>
          </p:nvPr>
        </p:nvSpPr>
        <p:spPr bwMode="auto">
          <a:xfrm>
            <a:off x="6759575" y="6642100"/>
            <a:ext cx="21336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0" bIns="45720" numCol="1" anchor="ctr" anchorCtr="0" compatLnSpc="1">
            <a:prstTxWarp prst="textNoShape">
              <a:avLst/>
            </a:prstTxWarp>
          </a:bodyPr>
          <a:lstStyle>
            <a:lvl1pPr algn="r">
              <a:defRPr sz="1000">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938FCF-45D2-4579-B23C-671E1C50BC5F}" type="slidenum">
              <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ja-JP" sz="1000" b="0" i="0" u="none" strike="noStrike" kern="1200" cap="none" spc="0" normalizeH="0" baseline="0" noProof="0">
              <a:ln>
                <a:noFill/>
              </a:ln>
              <a:solidFill>
                <a:prstClr val="white"/>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1981451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1" y="365127"/>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0" y="6492876"/>
            <a:ext cx="2057400" cy="365125"/>
          </a:xfrm>
          <a:prstGeom prst="rect">
            <a:avLst/>
          </a:prstGeom>
        </p:spPr>
        <p:txBody>
          <a:bodyPr vert="horz" lIns="91440" tIns="45720" rIns="91440" bIns="45720" rtlCol="0" anchor="ctr"/>
          <a:lstStyle>
            <a:lvl1pPr algn="l">
              <a:defRPr sz="1662">
                <a:solidFill>
                  <a:schemeClr val="tx1">
                    <a:tint val="75000"/>
                  </a:schemeClr>
                </a:solidFill>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3"/>
          </p:nvPr>
        </p:nvSpPr>
        <p:spPr>
          <a:xfrm>
            <a:off x="3028950" y="6492875"/>
            <a:ext cx="3086100" cy="365125"/>
          </a:xfrm>
          <a:prstGeom prst="rect">
            <a:avLst/>
          </a:prstGeom>
        </p:spPr>
        <p:txBody>
          <a:bodyPr vert="horz" lIns="91440" tIns="45720" rIns="91440" bIns="45720" rtlCol="0" anchor="ctr"/>
          <a:lstStyle>
            <a:lvl1pPr algn="ctr">
              <a:defRPr sz="1662">
                <a:solidFill>
                  <a:schemeClr val="tx1">
                    <a:tint val="75000"/>
                  </a:schemeClr>
                </a:solidFill>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4"/>
          </p:nvPr>
        </p:nvSpPr>
        <p:spPr>
          <a:xfrm>
            <a:off x="7086600" y="6492876"/>
            <a:ext cx="2057400" cy="365125"/>
          </a:xfrm>
          <a:prstGeom prst="rect">
            <a:avLst/>
          </a:prstGeom>
        </p:spPr>
        <p:txBody>
          <a:bodyPr vert="horz" lIns="91440" tIns="45720" rIns="91440" bIns="45720" rtlCol="0" anchor="ctr"/>
          <a:lstStyle>
            <a:lvl1pPr algn="r">
              <a:defRPr sz="1662">
                <a:solidFill>
                  <a:schemeClr val="tx1">
                    <a:tint val="75000"/>
                  </a:schemeClr>
                </a:solidFill>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132042981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xStyles>
    <p:title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kumimoji="1" sz="1662"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kumimoji="1" sz="1477"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kumimoji="1" sz="1292"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17" rtl="0" eaLnBrk="1" latinLnBrk="0" hangingPunct="1">
        <a:defRPr kumimoji="1" sz="1350" kern="1200">
          <a:solidFill>
            <a:schemeClr val="tx1"/>
          </a:solidFill>
          <a:latin typeface="+mn-lt"/>
          <a:ea typeface="+mn-ea"/>
          <a:cs typeface="+mn-cs"/>
        </a:defRPr>
      </a:lvl1pPr>
      <a:lvl2pPr marL="342909" algn="l" defTabSz="685817" rtl="0" eaLnBrk="1" latinLnBrk="0" hangingPunct="1">
        <a:defRPr kumimoji="1" sz="1350" kern="1200">
          <a:solidFill>
            <a:schemeClr val="tx1"/>
          </a:solidFill>
          <a:latin typeface="+mn-lt"/>
          <a:ea typeface="+mn-ea"/>
          <a:cs typeface="+mn-cs"/>
        </a:defRPr>
      </a:lvl2pPr>
      <a:lvl3pPr marL="685817" algn="l" defTabSz="685817" rtl="0" eaLnBrk="1" latinLnBrk="0" hangingPunct="1">
        <a:defRPr kumimoji="1" sz="1350" kern="1200">
          <a:solidFill>
            <a:schemeClr val="tx1"/>
          </a:solidFill>
          <a:latin typeface="+mn-lt"/>
          <a:ea typeface="+mn-ea"/>
          <a:cs typeface="+mn-cs"/>
        </a:defRPr>
      </a:lvl3pPr>
      <a:lvl4pPr marL="1028726" algn="l" defTabSz="685817" rtl="0" eaLnBrk="1" latinLnBrk="0" hangingPunct="1">
        <a:defRPr kumimoji="1" sz="1350" kern="1200">
          <a:solidFill>
            <a:schemeClr val="tx1"/>
          </a:solidFill>
          <a:latin typeface="+mn-lt"/>
          <a:ea typeface="+mn-ea"/>
          <a:cs typeface="+mn-cs"/>
        </a:defRPr>
      </a:lvl4pPr>
      <a:lvl5pPr marL="1371634" algn="l" defTabSz="685817" rtl="0" eaLnBrk="1" latinLnBrk="0" hangingPunct="1">
        <a:defRPr kumimoji="1" sz="1350" kern="1200">
          <a:solidFill>
            <a:schemeClr val="tx1"/>
          </a:solidFill>
          <a:latin typeface="+mn-lt"/>
          <a:ea typeface="+mn-ea"/>
          <a:cs typeface="+mn-cs"/>
        </a:defRPr>
      </a:lvl5pPr>
      <a:lvl6pPr marL="1714543" algn="l" defTabSz="685817" rtl="0" eaLnBrk="1" latinLnBrk="0" hangingPunct="1">
        <a:defRPr kumimoji="1" sz="1350" kern="1200">
          <a:solidFill>
            <a:schemeClr val="tx1"/>
          </a:solidFill>
          <a:latin typeface="+mn-lt"/>
          <a:ea typeface="+mn-ea"/>
          <a:cs typeface="+mn-cs"/>
        </a:defRPr>
      </a:lvl6pPr>
      <a:lvl7pPr marL="2057451" algn="l" defTabSz="685817" rtl="0" eaLnBrk="1" latinLnBrk="0" hangingPunct="1">
        <a:defRPr kumimoji="1" sz="1350" kern="1200">
          <a:solidFill>
            <a:schemeClr val="tx1"/>
          </a:solidFill>
          <a:latin typeface="+mn-lt"/>
          <a:ea typeface="+mn-ea"/>
          <a:cs typeface="+mn-cs"/>
        </a:defRPr>
      </a:lvl7pPr>
      <a:lvl8pPr marL="2400360" algn="l" defTabSz="685817" rtl="0" eaLnBrk="1" latinLnBrk="0" hangingPunct="1">
        <a:defRPr kumimoji="1" sz="1350" kern="1200">
          <a:solidFill>
            <a:schemeClr val="tx1"/>
          </a:solidFill>
          <a:latin typeface="+mn-lt"/>
          <a:ea typeface="+mn-ea"/>
          <a:cs typeface="+mn-cs"/>
        </a:defRPr>
      </a:lvl8pPr>
      <a:lvl9pPr marL="2743269" algn="l" defTabSz="685817" rtl="0" eaLnBrk="1" latinLnBrk="0" hangingPunct="1">
        <a:defRPr kumimoji="1"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1" y="365127"/>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0" y="6492876"/>
            <a:ext cx="2057400" cy="365125"/>
          </a:xfrm>
          <a:prstGeom prst="rect">
            <a:avLst/>
          </a:prstGeom>
        </p:spPr>
        <p:txBody>
          <a:bodyPr vert="horz" lIns="91440" tIns="45720" rIns="91440" bIns="45720" rtlCol="0" anchor="ctr"/>
          <a:lstStyle>
            <a:lvl1pPr algn="l">
              <a:defRPr sz="1662">
                <a:solidFill>
                  <a:schemeClr val="tx1">
                    <a:tint val="75000"/>
                  </a:schemeClr>
                </a:solidFill>
              </a:defRPr>
            </a:lvl1pPr>
          </a:lstStyle>
          <a:p>
            <a:pPr defTabSz="844083"/>
            <a:fld id="{E90ED720-0104-4369-84BC-D37694168613}" type="datetimeFigureOut">
              <a:rPr lang="ja-JP" altLang="en-US" smtClean="0">
                <a:solidFill>
                  <a:prstClr val="black">
                    <a:tint val="75000"/>
                  </a:prstClr>
                </a:solidFill>
              </a:rPr>
              <a:pPr defTabSz="844083"/>
              <a:t>2020/1/9</a:t>
            </a:fld>
            <a:endParaRPr lang="ja-JP" altLang="en-US" dirty="0">
              <a:solidFill>
                <a:prstClr val="black">
                  <a:tint val="75000"/>
                </a:prstClr>
              </a:solidFill>
            </a:endParaRPr>
          </a:p>
        </p:txBody>
      </p:sp>
      <p:sp>
        <p:nvSpPr>
          <p:cNvPr id="5" name="フッター プレースホルダー 4"/>
          <p:cNvSpPr>
            <a:spLocks noGrp="1"/>
          </p:cNvSpPr>
          <p:nvPr>
            <p:ph type="ftr" sz="quarter" idx="3"/>
          </p:nvPr>
        </p:nvSpPr>
        <p:spPr>
          <a:xfrm>
            <a:off x="3028950" y="6492875"/>
            <a:ext cx="3086100" cy="365125"/>
          </a:xfrm>
          <a:prstGeom prst="rect">
            <a:avLst/>
          </a:prstGeom>
        </p:spPr>
        <p:txBody>
          <a:bodyPr vert="horz" lIns="91440" tIns="45720" rIns="91440" bIns="45720" rtlCol="0" anchor="ctr"/>
          <a:lstStyle>
            <a:lvl1pPr algn="ctr">
              <a:defRPr sz="1662">
                <a:solidFill>
                  <a:schemeClr val="tx1">
                    <a:tint val="75000"/>
                  </a:schemeClr>
                </a:solidFill>
              </a:defRPr>
            </a:lvl1pPr>
          </a:lstStyle>
          <a:p>
            <a:pPr defTabSz="844083"/>
            <a:endParaRPr lang="ja-JP" altLang="en-US" dirty="0">
              <a:solidFill>
                <a:prstClr val="black">
                  <a:tint val="75000"/>
                </a:prstClr>
              </a:solidFill>
            </a:endParaRPr>
          </a:p>
        </p:txBody>
      </p:sp>
      <p:sp>
        <p:nvSpPr>
          <p:cNvPr id="6" name="スライド番号プレースホルダー 5"/>
          <p:cNvSpPr>
            <a:spLocks noGrp="1"/>
          </p:cNvSpPr>
          <p:nvPr>
            <p:ph type="sldNum" sz="quarter" idx="4"/>
          </p:nvPr>
        </p:nvSpPr>
        <p:spPr>
          <a:xfrm>
            <a:off x="7086600" y="6492876"/>
            <a:ext cx="2057400" cy="365125"/>
          </a:xfrm>
          <a:prstGeom prst="rect">
            <a:avLst/>
          </a:prstGeom>
        </p:spPr>
        <p:txBody>
          <a:bodyPr vert="horz" lIns="91440" tIns="45720" rIns="91440" bIns="45720" rtlCol="0" anchor="ctr"/>
          <a:lstStyle>
            <a:lvl1pPr algn="r">
              <a:defRPr sz="1662">
                <a:solidFill>
                  <a:schemeClr val="tx1">
                    <a:tint val="75000"/>
                  </a:schemeClr>
                </a:solidFill>
              </a:defRPr>
            </a:lvl1pPr>
          </a:lstStyle>
          <a:p>
            <a:pPr defTabSz="844083"/>
            <a:fld id="{D2D8002D-B5B0-4BAC-B1F6-782DDCCE6D9C}" type="slidenum">
              <a:rPr lang="ja-JP" altLang="en-US" smtClean="0">
                <a:solidFill>
                  <a:prstClr val="black">
                    <a:tint val="75000"/>
                  </a:prstClr>
                </a:solidFill>
              </a:rPr>
              <a:pPr defTabSz="844083"/>
              <a:t>‹#›</a:t>
            </a:fld>
            <a:endParaRPr lang="ja-JP" altLang="en-US" dirty="0">
              <a:solidFill>
                <a:prstClr val="black">
                  <a:tint val="75000"/>
                </a:prstClr>
              </a:solidFill>
            </a:endParaRPr>
          </a:p>
        </p:txBody>
      </p:sp>
    </p:spTree>
    <p:extLst>
      <p:ext uri="{BB962C8B-B14F-4D97-AF65-F5344CB8AC3E}">
        <p14:creationId xmlns:p14="http://schemas.microsoft.com/office/powerpoint/2010/main" val="157086152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xStyles>
    <p:title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kumimoji="1" sz="1662"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kumimoji="1" sz="1477"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kumimoji="1" sz="1292"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kumimoji="1" sz="1108"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17" rtl="0" eaLnBrk="1" latinLnBrk="0" hangingPunct="1">
        <a:defRPr kumimoji="1" sz="1350" kern="1200">
          <a:solidFill>
            <a:schemeClr val="tx1"/>
          </a:solidFill>
          <a:latin typeface="+mn-lt"/>
          <a:ea typeface="+mn-ea"/>
          <a:cs typeface="+mn-cs"/>
        </a:defRPr>
      </a:lvl1pPr>
      <a:lvl2pPr marL="342909" algn="l" defTabSz="685817" rtl="0" eaLnBrk="1" latinLnBrk="0" hangingPunct="1">
        <a:defRPr kumimoji="1" sz="1350" kern="1200">
          <a:solidFill>
            <a:schemeClr val="tx1"/>
          </a:solidFill>
          <a:latin typeface="+mn-lt"/>
          <a:ea typeface="+mn-ea"/>
          <a:cs typeface="+mn-cs"/>
        </a:defRPr>
      </a:lvl2pPr>
      <a:lvl3pPr marL="685817" algn="l" defTabSz="685817" rtl="0" eaLnBrk="1" latinLnBrk="0" hangingPunct="1">
        <a:defRPr kumimoji="1" sz="1350" kern="1200">
          <a:solidFill>
            <a:schemeClr val="tx1"/>
          </a:solidFill>
          <a:latin typeface="+mn-lt"/>
          <a:ea typeface="+mn-ea"/>
          <a:cs typeface="+mn-cs"/>
        </a:defRPr>
      </a:lvl3pPr>
      <a:lvl4pPr marL="1028726" algn="l" defTabSz="685817" rtl="0" eaLnBrk="1" latinLnBrk="0" hangingPunct="1">
        <a:defRPr kumimoji="1" sz="1350" kern="1200">
          <a:solidFill>
            <a:schemeClr val="tx1"/>
          </a:solidFill>
          <a:latin typeface="+mn-lt"/>
          <a:ea typeface="+mn-ea"/>
          <a:cs typeface="+mn-cs"/>
        </a:defRPr>
      </a:lvl4pPr>
      <a:lvl5pPr marL="1371634" algn="l" defTabSz="685817" rtl="0" eaLnBrk="1" latinLnBrk="0" hangingPunct="1">
        <a:defRPr kumimoji="1" sz="1350" kern="1200">
          <a:solidFill>
            <a:schemeClr val="tx1"/>
          </a:solidFill>
          <a:latin typeface="+mn-lt"/>
          <a:ea typeface="+mn-ea"/>
          <a:cs typeface="+mn-cs"/>
        </a:defRPr>
      </a:lvl5pPr>
      <a:lvl6pPr marL="1714543" algn="l" defTabSz="685817" rtl="0" eaLnBrk="1" latinLnBrk="0" hangingPunct="1">
        <a:defRPr kumimoji="1" sz="1350" kern="1200">
          <a:solidFill>
            <a:schemeClr val="tx1"/>
          </a:solidFill>
          <a:latin typeface="+mn-lt"/>
          <a:ea typeface="+mn-ea"/>
          <a:cs typeface="+mn-cs"/>
        </a:defRPr>
      </a:lvl6pPr>
      <a:lvl7pPr marL="2057451" algn="l" defTabSz="685817" rtl="0" eaLnBrk="1" latinLnBrk="0" hangingPunct="1">
        <a:defRPr kumimoji="1" sz="1350" kern="1200">
          <a:solidFill>
            <a:schemeClr val="tx1"/>
          </a:solidFill>
          <a:latin typeface="+mn-lt"/>
          <a:ea typeface="+mn-ea"/>
          <a:cs typeface="+mn-cs"/>
        </a:defRPr>
      </a:lvl7pPr>
      <a:lvl8pPr marL="2400360" algn="l" defTabSz="685817" rtl="0" eaLnBrk="1" latinLnBrk="0" hangingPunct="1">
        <a:defRPr kumimoji="1" sz="1350" kern="1200">
          <a:solidFill>
            <a:schemeClr val="tx1"/>
          </a:solidFill>
          <a:latin typeface="+mn-lt"/>
          <a:ea typeface="+mn-ea"/>
          <a:cs typeface="+mn-cs"/>
        </a:defRPr>
      </a:lvl8pPr>
      <a:lvl9pPr marL="2743269" algn="l" defTabSz="685817" rtl="0" eaLnBrk="1" latinLnBrk="0" hangingPunct="1">
        <a:defRPr kumimoji="1"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8792" name="Rectangle 8"/>
          <p:cNvSpPr>
            <a:spLocks noChangeArrowheads="1"/>
          </p:cNvSpPr>
          <p:nvPr userDrawn="1"/>
        </p:nvSpPr>
        <p:spPr bwMode="auto">
          <a:xfrm>
            <a:off x="0" y="0"/>
            <a:ext cx="9144000" cy="1125538"/>
          </a:xfrm>
          <a:prstGeom prst="rect">
            <a:avLst/>
          </a:prstGeom>
          <a:gradFill rotWithShape="1">
            <a:gsLst>
              <a:gs pos="0">
                <a:srgbClr val="6565FF"/>
              </a:gs>
              <a:gs pos="100000">
                <a:srgbClr val="FEFEFE"/>
              </a:gs>
            </a:gsLst>
            <a:lin ang="0" scaled="1"/>
          </a:gradFill>
          <a:ln w="9525">
            <a:noFill/>
            <a:round/>
            <a:headEnd/>
            <a:tailEnd/>
          </a:ln>
          <a:effectLst/>
        </p:spPr>
        <p:txBody>
          <a:bodyPr wrap="none"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18786" name="Rectangle 2"/>
          <p:cNvSpPr>
            <a:spLocks noGrp="1" noChangeArrowheads="1"/>
          </p:cNvSpPr>
          <p:nvPr>
            <p:ph type="title"/>
          </p:nvPr>
        </p:nvSpPr>
        <p:spPr bwMode="auto">
          <a:xfrm>
            <a:off x="107950" y="346075"/>
            <a:ext cx="8229600" cy="490538"/>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p:cNvSpPr>
            <a:spLocks noGrp="1" noChangeArrowheads="1"/>
          </p:cNvSpPr>
          <p:nvPr>
            <p:ph type="body" idx="1"/>
          </p:nvPr>
        </p:nvSpPr>
        <p:spPr bwMode="auto">
          <a:xfrm>
            <a:off x="179388" y="1557338"/>
            <a:ext cx="8785225" cy="4824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18790" name="Rectangle 6"/>
          <p:cNvSpPr>
            <a:spLocks noGrp="1" noChangeArrowheads="1"/>
          </p:cNvSpPr>
          <p:nvPr>
            <p:ph type="sldNum" sz="quarter" idx="4"/>
          </p:nvPr>
        </p:nvSpPr>
        <p:spPr bwMode="auto">
          <a:xfrm>
            <a:off x="8301038" y="6584950"/>
            <a:ext cx="755650"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400">
                <a:solidFill>
                  <a:srgbClr val="6565FF"/>
                </a:solidFill>
                <a:latin typeface="HGS創英角ﾎﾟｯﾌﾟ体" pitchFamily="50" charset="-128"/>
                <a:ea typeface="HGS創英角ﾎﾟｯﾌﾟ体" pitchFamily="50" charset="-128"/>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DCAF994E-BF25-435C-B0A8-2512C0674F2F}" type="slidenum">
              <a:rPr kumimoji="1" lang="en-US" altLang="ja-JP" sz="1400" b="0" i="0" u="none" strike="noStrike" kern="1200" cap="none" spc="0" normalizeH="0" baseline="0" noProof="0">
                <a:ln>
                  <a:noFill/>
                </a:ln>
                <a:solidFill>
                  <a:srgbClr val="6565FF"/>
                </a:solidFill>
                <a:effectLst/>
                <a:uLnTx/>
                <a:uFillTx/>
                <a:latin typeface="HGS創英角ﾎﾟｯﾌﾟ体" pitchFamily="50" charset="-128"/>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1" lang="en-US" altLang="ja-JP" sz="1400" b="0" i="0" u="none" strike="noStrike" kern="1200" cap="none" spc="0" normalizeH="0" baseline="0" noProof="0" dirty="0">
              <a:ln>
                <a:noFill/>
              </a:ln>
              <a:solidFill>
                <a:srgbClr val="6565FF"/>
              </a:solidFill>
              <a:effectLst/>
              <a:uLnTx/>
              <a:uFillTx/>
              <a:latin typeface="HGS創英角ﾎﾟｯﾌﾟ体" pitchFamily="50" charset="-128"/>
              <a:ea typeface="HGS創英角ﾎﾟｯﾌﾟ体" pitchFamily="50" charset="-128"/>
              <a:cs typeface="+mn-cs"/>
            </a:endParaRPr>
          </a:p>
        </p:txBody>
      </p:sp>
      <p:sp>
        <p:nvSpPr>
          <p:cNvPr id="118791" name="Rectangle 7"/>
          <p:cNvSpPr>
            <a:spLocks noChangeArrowheads="1"/>
          </p:cNvSpPr>
          <p:nvPr userDrawn="1"/>
        </p:nvSpPr>
        <p:spPr bwMode="auto">
          <a:xfrm>
            <a:off x="0" y="6589713"/>
            <a:ext cx="8275638" cy="269875"/>
          </a:xfrm>
          <a:prstGeom prst="rect">
            <a:avLst/>
          </a:prstGeom>
          <a:solidFill>
            <a:srgbClr val="6565FF"/>
          </a:solidFill>
          <a:ln w="9525">
            <a:noFill/>
            <a:miter lim="800000"/>
            <a:headEnd/>
            <a:tailEnd/>
          </a:ln>
          <a:effectLst/>
        </p:spPr>
        <p:txBody>
          <a:bodyPr wrap="none"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1031" name="Picture 9" descr="logomark3"/>
          <p:cNvPicPr>
            <a:picLocks noChangeAspect="1" noChangeArrowheads="1"/>
          </p:cNvPicPr>
          <p:nvPr userDrawn="1"/>
        </p:nvPicPr>
        <p:blipFill>
          <a:blip r:embed="rId16" cstate="print"/>
          <a:srcRect/>
          <a:stretch>
            <a:fillRect/>
          </a:stretch>
        </p:blipFill>
        <p:spPr bwMode="auto">
          <a:xfrm>
            <a:off x="8024813" y="44450"/>
            <a:ext cx="1011237" cy="1577975"/>
          </a:xfrm>
          <a:prstGeom prst="rect">
            <a:avLst/>
          </a:prstGeom>
          <a:noFill/>
          <a:ln w="9525">
            <a:noFill/>
            <a:miter lim="800000"/>
            <a:headEnd/>
            <a:tailEnd/>
          </a:ln>
        </p:spPr>
      </p:pic>
      <p:sp>
        <p:nvSpPr>
          <p:cNvPr id="118794" name="Text Box 10"/>
          <p:cNvSpPr txBox="1">
            <a:spLocks noChangeArrowheads="1"/>
          </p:cNvSpPr>
          <p:nvPr userDrawn="1"/>
        </p:nvSpPr>
        <p:spPr bwMode="auto">
          <a:xfrm>
            <a:off x="128588" y="6623050"/>
            <a:ext cx="5451475" cy="244475"/>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ja-JP" sz="1000" b="1" i="0" u="none" strike="noStrike" kern="1200" cap="none" spc="0" normalizeH="0" baseline="0" noProof="0" dirty="0">
                <a:ln>
                  <a:noFill/>
                </a:ln>
                <a:solidFill>
                  <a:srgbClr val="FFFFFF"/>
                </a:solidFill>
                <a:effectLst/>
                <a:uLnTx/>
                <a:uFillTx/>
                <a:latin typeface="Arial" charset="0"/>
                <a:ea typeface="ＭＳ Ｐゴシック" pitchFamily="50" charset="-128"/>
                <a:cs typeface="+mn-cs"/>
              </a:rPr>
              <a:t>Copyright © Takumi Information Technology CORPORATION, All rights reserved. </a:t>
            </a:r>
          </a:p>
        </p:txBody>
      </p:sp>
      <p:sp>
        <p:nvSpPr>
          <p:cNvPr id="118795" name="Line 11"/>
          <p:cNvSpPr>
            <a:spLocks noChangeShapeType="1"/>
          </p:cNvSpPr>
          <p:nvPr userDrawn="1"/>
        </p:nvSpPr>
        <p:spPr bwMode="auto">
          <a:xfrm>
            <a:off x="0" y="6546850"/>
            <a:ext cx="9144000" cy="0"/>
          </a:xfrm>
          <a:prstGeom prst="line">
            <a:avLst/>
          </a:prstGeom>
          <a:noFill/>
          <a:ln w="9525">
            <a:solidFill>
              <a:srgbClr val="6565FF"/>
            </a:solidFill>
            <a:round/>
            <a:headEnd/>
            <a:tailEnd/>
          </a:ln>
          <a:effectLst/>
        </p:spPr>
        <p:txBody>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6065376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Lst>
  <p:hf hdr="0" ftr="0" dt="0"/>
  <p:txStyles>
    <p:titleStyle>
      <a:lvl1pPr algn="l" rtl="0" eaLnBrk="0" fontAlgn="base" hangingPunct="0">
        <a:spcBef>
          <a:spcPct val="0"/>
        </a:spcBef>
        <a:spcAft>
          <a:spcPct val="0"/>
        </a:spcAft>
        <a:defRPr kumimoji="1" sz="2800">
          <a:solidFill>
            <a:schemeClr val="bg1"/>
          </a:solidFill>
          <a:latin typeface="+mj-lt"/>
          <a:ea typeface="+mj-ea"/>
          <a:cs typeface="+mj-cs"/>
        </a:defRPr>
      </a:lvl1pPr>
      <a:lvl2pPr algn="l" rtl="0" eaLnBrk="0" fontAlgn="base" hangingPunct="0">
        <a:spcBef>
          <a:spcPct val="0"/>
        </a:spcBef>
        <a:spcAft>
          <a:spcPct val="0"/>
        </a:spcAft>
        <a:defRPr kumimoji="1" sz="2800">
          <a:solidFill>
            <a:schemeClr val="bg1"/>
          </a:solidFill>
          <a:latin typeface="Arial" charset="0"/>
          <a:ea typeface="ＭＳ Ｐゴシック" pitchFamily="50" charset="-128"/>
        </a:defRPr>
      </a:lvl2pPr>
      <a:lvl3pPr algn="l" rtl="0" eaLnBrk="0" fontAlgn="base" hangingPunct="0">
        <a:spcBef>
          <a:spcPct val="0"/>
        </a:spcBef>
        <a:spcAft>
          <a:spcPct val="0"/>
        </a:spcAft>
        <a:defRPr kumimoji="1" sz="2800">
          <a:solidFill>
            <a:schemeClr val="bg1"/>
          </a:solidFill>
          <a:latin typeface="Arial" charset="0"/>
          <a:ea typeface="ＭＳ Ｐゴシック" pitchFamily="50" charset="-128"/>
        </a:defRPr>
      </a:lvl3pPr>
      <a:lvl4pPr algn="l" rtl="0" eaLnBrk="0" fontAlgn="base" hangingPunct="0">
        <a:spcBef>
          <a:spcPct val="0"/>
        </a:spcBef>
        <a:spcAft>
          <a:spcPct val="0"/>
        </a:spcAft>
        <a:defRPr kumimoji="1" sz="2800">
          <a:solidFill>
            <a:schemeClr val="bg1"/>
          </a:solidFill>
          <a:latin typeface="Arial" charset="0"/>
          <a:ea typeface="ＭＳ Ｐゴシック" pitchFamily="50" charset="-128"/>
        </a:defRPr>
      </a:lvl4pPr>
      <a:lvl5pPr algn="l" rtl="0" eaLnBrk="0" fontAlgn="base" hangingPunct="0">
        <a:spcBef>
          <a:spcPct val="0"/>
        </a:spcBef>
        <a:spcAft>
          <a:spcPct val="0"/>
        </a:spcAft>
        <a:defRPr kumimoji="1" sz="2800">
          <a:solidFill>
            <a:schemeClr val="bg1"/>
          </a:solidFill>
          <a:latin typeface="Arial" charset="0"/>
          <a:ea typeface="ＭＳ Ｐゴシック" pitchFamily="50" charset="-128"/>
        </a:defRPr>
      </a:lvl5pPr>
      <a:lvl6pPr marL="457200" algn="l" rtl="0" fontAlgn="base">
        <a:spcBef>
          <a:spcPct val="0"/>
        </a:spcBef>
        <a:spcAft>
          <a:spcPct val="0"/>
        </a:spcAft>
        <a:defRPr kumimoji="1" sz="2800">
          <a:solidFill>
            <a:schemeClr val="bg1"/>
          </a:solidFill>
          <a:latin typeface="Arial" charset="0"/>
          <a:ea typeface="ＭＳ Ｐゴシック" pitchFamily="50" charset="-128"/>
        </a:defRPr>
      </a:lvl6pPr>
      <a:lvl7pPr marL="914400" algn="l" rtl="0" fontAlgn="base">
        <a:spcBef>
          <a:spcPct val="0"/>
        </a:spcBef>
        <a:spcAft>
          <a:spcPct val="0"/>
        </a:spcAft>
        <a:defRPr kumimoji="1" sz="2800">
          <a:solidFill>
            <a:schemeClr val="bg1"/>
          </a:solidFill>
          <a:latin typeface="Arial" charset="0"/>
          <a:ea typeface="ＭＳ Ｐゴシック" pitchFamily="50" charset="-128"/>
        </a:defRPr>
      </a:lvl7pPr>
      <a:lvl8pPr marL="1371600" algn="l" rtl="0" fontAlgn="base">
        <a:spcBef>
          <a:spcPct val="0"/>
        </a:spcBef>
        <a:spcAft>
          <a:spcPct val="0"/>
        </a:spcAft>
        <a:defRPr kumimoji="1" sz="2800">
          <a:solidFill>
            <a:schemeClr val="bg1"/>
          </a:solidFill>
          <a:latin typeface="Arial" charset="0"/>
          <a:ea typeface="ＭＳ Ｐゴシック" pitchFamily="50" charset="-128"/>
        </a:defRPr>
      </a:lvl8pPr>
      <a:lvl9pPr marL="1828800" algn="l" rtl="0" fontAlgn="base">
        <a:spcBef>
          <a:spcPct val="0"/>
        </a:spcBef>
        <a:spcAft>
          <a:spcPct val="0"/>
        </a:spcAft>
        <a:defRPr kumimoji="1" sz="2800">
          <a:solidFill>
            <a:schemeClr val="bg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5589" y="657225"/>
            <a:ext cx="8637587"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255589" y="1881188"/>
            <a:ext cx="8637587" cy="424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255588" y="6642100"/>
            <a:ext cx="21336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lvl1pPr>
              <a:defRPr sz="923">
                <a:solidFill>
                  <a:schemeClr val="bg1"/>
                </a:solidFill>
              </a:defRPr>
            </a:lvl1p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1029" name="Rectangle 5"/>
          <p:cNvSpPr>
            <a:spLocks noGrp="1" noChangeArrowheads="1"/>
          </p:cNvSpPr>
          <p:nvPr>
            <p:ph type="ftr" sz="quarter" idx="3"/>
          </p:nvPr>
        </p:nvSpPr>
        <p:spPr bwMode="auto">
          <a:xfrm>
            <a:off x="3743326" y="73025"/>
            <a:ext cx="53641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defRPr sz="1108">
                <a:solidFill>
                  <a:schemeClr val="bg1"/>
                </a:solidFill>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endParaRPr kumimoji="1" lang="en-US" altLang="ja-JP" sz="1108"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
        <p:nvSpPr>
          <p:cNvPr id="1030" name="Rectangle 6"/>
          <p:cNvSpPr>
            <a:spLocks noGrp="1" noChangeArrowheads="1"/>
          </p:cNvSpPr>
          <p:nvPr>
            <p:ph type="sldNum" sz="quarter" idx="4"/>
          </p:nvPr>
        </p:nvSpPr>
        <p:spPr bwMode="auto">
          <a:xfrm>
            <a:off x="6759575" y="6642100"/>
            <a:ext cx="21336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0" bIns="45720" numCol="1" anchor="ctr" anchorCtr="0" compatLnSpc="1">
            <a:prstTxWarp prst="textNoShape">
              <a:avLst/>
            </a:prstTxWarp>
          </a:bodyPr>
          <a:lstStyle>
            <a:lvl1pPr algn="r">
              <a:defRPr sz="923">
                <a:solidFill>
                  <a:schemeClr val="bg1"/>
                </a:solidFill>
              </a:defRPr>
            </a:lvl1pPr>
          </a:lstStyle>
          <a:p>
            <a:pPr marL="0" marR="0" lvl="0" indent="0" algn="r" defTabSz="914400" rtl="0" eaLnBrk="1" fontAlgn="base" latinLnBrk="0" hangingPunct="1">
              <a:lnSpc>
                <a:spcPct val="80000"/>
              </a:lnSpc>
              <a:spcBef>
                <a:spcPct val="0"/>
              </a:spcBef>
              <a:spcAft>
                <a:spcPct val="0"/>
              </a:spcAft>
              <a:buClrTx/>
              <a:buSzTx/>
              <a:buFontTx/>
              <a:buNone/>
              <a:tabLst/>
              <a:defRPr/>
            </a:pPr>
            <a:fld id="{6D938FCF-45D2-4579-B23C-671E1C50BC5F}" type="slidenum">
              <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rPr>
              <a:pPr marL="0" marR="0" lvl="0" indent="0" algn="r" defTabSz="914400" rtl="0" eaLnBrk="1" fontAlgn="base" latinLnBrk="0" hangingPunct="1">
                <a:lnSpc>
                  <a:spcPct val="80000"/>
                </a:lnSpc>
                <a:spcBef>
                  <a:spcPct val="0"/>
                </a:spcBef>
                <a:spcAft>
                  <a:spcPct val="0"/>
                </a:spcAft>
                <a:buClrTx/>
                <a:buSzTx/>
                <a:buFontTx/>
                <a:buNone/>
                <a:tabLst/>
                <a:defRPr/>
              </a:pPr>
              <a:t>‹#›</a:t>
            </a:fld>
            <a:endParaRPr kumimoji="1" lang="en-US" altLang="ja-JP" sz="923" b="0" i="0" u="none" strike="noStrike" kern="1200" cap="none" spc="0" normalizeH="0" baseline="0" noProof="0">
              <a:ln>
                <a:noFill/>
              </a:ln>
              <a:solidFill>
                <a:prstClr val="white"/>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75099016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ctr" rtl="0" eaLnBrk="1" fontAlgn="base" hangingPunct="1">
        <a:spcBef>
          <a:spcPct val="0"/>
        </a:spcBef>
        <a:spcAft>
          <a:spcPct val="0"/>
        </a:spcAft>
        <a:defRPr kumimoji="1" sz="4062">
          <a:solidFill>
            <a:schemeClr val="tx2"/>
          </a:solidFill>
          <a:latin typeface="+mj-lt"/>
          <a:ea typeface="+mj-ea"/>
          <a:cs typeface="+mj-cs"/>
        </a:defRPr>
      </a:lvl1pPr>
      <a:lvl2pPr algn="ctr" rtl="0" eaLnBrk="1" fontAlgn="base" hangingPunct="1">
        <a:spcBef>
          <a:spcPct val="0"/>
        </a:spcBef>
        <a:spcAft>
          <a:spcPct val="0"/>
        </a:spcAft>
        <a:defRPr kumimoji="1" sz="4062">
          <a:solidFill>
            <a:schemeClr val="tx2"/>
          </a:solidFill>
          <a:latin typeface="Arial" charset="0"/>
          <a:ea typeface="ＭＳ Ｐゴシック" charset="-128"/>
        </a:defRPr>
      </a:lvl2pPr>
      <a:lvl3pPr algn="ctr" rtl="0" eaLnBrk="1" fontAlgn="base" hangingPunct="1">
        <a:spcBef>
          <a:spcPct val="0"/>
        </a:spcBef>
        <a:spcAft>
          <a:spcPct val="0"/>
        </a:spcAft>
        <a:defRPr kumimoji="1" sz="4062">
          <a:solidFill>
            <a:schemeClr val="tx2"/>
          </a:solidFill>
          <a:latin typeface="Arial" charset="0"/>
          <a:ea typeface="ＭＳ Ｐゴシック" charset="-128"/>
        </a:defRPr>
      </a:lvl3pPr>
      <a:lvl4pPr algn="ctr" rtl="0" eaLnBrk="1" fontAlgn="base" hangingPunct="1">
        <a:spcBef>
          <a:spcPct val="0"/>
        </a:spcBef>
        <a:spcAft>
          <a:spcPct val="0"/>
        </a:spcAft>
        <a:defRPr kumimoji="1" sz="4062">
          <a:solidFill>
            <a:schemeClr val="tx2"/>
          </a:solidFill>
          <a:latin typeface="Arial" charset="0"/>
          <a:ea typeface="ＭＳ Ｐゴシック" charset="-128"/>
        </a:defRPr>
      </a:lvl4pPr>
      <a:lvl5pPr algn="ctr" rtl="0" eaLnBrk="1" fontAlgn="base" hangingPunct="1">
        <a:spcBef>
          <a:spcPct val="0"/>
        </a:spcBef>
        <a:spcAft>
          <a:spcPct val="0"/>
        </a:spcAft>
        <a:defRPr kumimoji="1" sz="4062">
          <a:solidFill>
            <a:schemeClr val="tx2"/>
          </a:solidFill>
          <a:latin typeface="Arial" charset="0"/>
          <a:ea typeface="ＭＳ Ｐゴシック" charset="-128"/>
        </a:defRPr>
      </a:lvl5pPr>
      <a:lvl6pPr marL="422041" algn="ctr" rtl="0" eaLnBrk="1" fontAlgn="base" hangingPunct="1">
        <a:spcBef>
          <a:spcPct val="0"/>
        </a:spcBef>
        <a:spcAft>
          <a:spcPct val="0"/>
        </a:spcAft>
        <a:defRPr kumimoji="1" sz="4062">
          <a:solidFill>
            <a:schemeClr val="tx2"/>
          </a:solidFill>
          <a:latin typeface="Arial" charset="0"/>
          <a:ea typeface="ＭＳ Ｐゴシック" charset="-128"/>
        </a:defRPr>
      </a:lvl6pPr>
      <a:lvl7pPr marL="844083" algn="ctr" rtl="0" eaLnBrk="1" fontAlgn="base" hangingPunct="1">
        <a:spcBef>
          <a:spcPct val="0"/>
        </a:spcBef>
        <a:spcAft>
          <a:spcPct val="0"/>
        </a:spcAft>
        <a:defRPr kumimoji="1" sz="4062">
          <a:solidFill>
            <a:schemeClr val="tx2"/>
          </a:solidFill>
          <a:latin typeface="Arial" charset="0"/>
          <a:ea typeface="ＭＳ Ｐゴシック" charset="-128"/>
        </a:defRPr>
      </a:lvl7pPr>
      <a:lvl8pPr marL="1266124" algn="ctr" rtl="0" eaLnBrk="1" fontAlgn="base" hangingPunct="1">
        <a:spcBef>
          <a:spcPct val="0"/>
        </a:spcBef>
        <a:spcAft>
          <a:spcPct val="0"/>
        </a:spcAft>
        <a:defRPr kumimoji="1" sz="4062">
          <a:solidFill>
            <a:schemeClr val="tx2"/>
          </a:solidFill>
          <a:latin typeface="Arial" charset="0"/>
          <a:ea typeface="ＭＳ Ｐゴシック" charset="-128"/>
        </a:defRPr>
      </a:lvl8pPr>
      <a:lvl9pPr marL="1688165" algn="ctr" rtl="0" eaLnBrk="1" fontAlgn="base" hangingPunct="1">
        <a:spcBef>
          <a:spcPct val="0"/>
        </a:spcBef>
        <a:spcAft>
          <a:spcPct val="0"/>
        </a:spcAft>
        <a:defRPr kumimoji="1" sz="4062">
          <a:solidFill>
            <a:schemeClr val="tx2"/>
          </a:solidFill>
          <a:latin typeface="Arial" charset="0"/>
          <a:ea typeface="ＭＳ Ｐゴシック" charset="-128"/>
        </a:defRPr>
      </a:lvl9pPr>
    </p:titleStyle>
    <p:bodyStyle>
      <a:lvl1pPr marL="316531" indent="-316531" algn="l" rtl="0" eaLnBrk="1" fontAlgn="base" hangingPunct="1">
        <a:spcBef>
          <a:spcPct val="20000"/>
        </a:spcBef>
        <a:spcAft>
          <a:spcPct val="0"/>
        </a:spcAft>
        <a:buChar char="•"/>
        <a:defRPr kumimoji="1" sz="2954">
          <a:solidFill>
            <a:schemeClr val="tx1"/>
          </a:solidFill>
          <a:latin typeface="+mn-lt"/>
          <a:ea typeface="+mn-ea"/>
          <a:cs typeface="+mn-cs"/>
        </a:defRPr>
      </a:lvl1pPr>
      <a:lvl2pPr marL="685817" indent="-263776" algn="l" rtl="0" eaLnBrk="1" fontAlgn="base" hangingPunct="1">
        <a:spcBef>
          <a:spcPct val="20000"/>
        </a:spcBef>
        <a:spcAft>
          <a:spcPct val="0"/>
        </a:spcAft>
        <a:buChar char="–"/>
        <a:defRPr kumimoji="1" sz="2585">
          <a:solidFill>
            <a:schemeClr val="tx1"/>
          </a:solidFill>
          <a:latin typeface="+mn-lt"/>
          <a:ea typeface="+mn-ea"/>
        </a:defRPr>
      </a:lvl2pPr>
      <a:lvl3pPr marL="1055103" indent="-211021" algn="l" rtl="0" eaLnBrk="1" fontAlgn="base" hangingPunct="1">
        <a:spcBef>
          <a:spcPct val="20000"/>
        </a:spcBef>
        <a:spcAft>
          <a:spcPct val="0"/>
        </a:spcAft>
        <a:buChar char="•"/>
        <a:defRPr kumimoji="1" sz="2215">
          <a:solidFill>
            <a:schemeClr val="tx1"/>
          </a:solidFill>
          <a:latin typeface="+mn-lt"/>
          <a:ea typeface="+mn-ea"/>
        </a:defRPr>
      </a:lvl3pPr>
      <a:lvl4pPr marL="1477145" indent="-211021" algn="l" rtl="0" eaLnBrk="1" fontAlgn="base" hangingPunct="1">
        <a:spcBef>
          <a:spcPct val="20000"/>
        </a:spcBef>
        <a:spcAft>
          <a:spcPct val="0"/>
        </a:spcAft>
        <a:buChar char="–"/>
        <a:defRPr kumimoji="1" sz="1846">
          <a:solidFill>
            <a:schemeClr val="tx1"/>
          </a:solidFill>
          <a:latin typeface="+mn-lt"/>
          <a:ea typeface="+mn-ea"/>
        </a:defRPr>
      </a:lvl4pPr>
      <a:lvl5pPr marL="1899186" indent="-211021" algn="l" rtl="0" eaLnBrk="1" fontAlgn="base" hangingPunct="1">
        <a:spcBef>
          <a:spcPct val="20000"/>
        </a:spcBef>
        <a:spcAft>
          <a:spcPct val="0"/>
        </a:spcAft>
        <a:buChar char="»"/>
        <a:defRPr kumimoji="1" sz="1846">
          <a:solidFill>
            <a:schemeClr val="tx1"/>
          </a:solidFill>
          <a:latin typeface="+mn-lt"/>
          <a:ea typeface="+mn-ea"/>
        </a:defRPr>
      </a:lvl5pPr>
      <a:lvl6pPr marL="2321227" indent="-211021" algn="l" rtl="0" eaLnBrk="1" fontAlgn="base" hangingPunct="1">
        <a:spcBef>
          <a:spcPct val="20000"/>
        </a:spcBef>
        <a:spcAft>
          <a:spcPct val="0"/>
        </a:spcAft>
        <a:buChar char="»"/>
        <a:defRPr kumimoji="1" sz="1846">
          <a:solidFill>
            <a:schemeClr val="tx1"/>
          </a:solidFill>
          <a:latin typeface="+mn-lt"/>
          <a:ea typeface="+mn-ea"/>
        </a:defRPr>
      </a:lvl6pPr>
      <a:lvl7pPr marL="2743269" indent="-211021" algn="l" rtl="0" eaLnBrk="1" fontAlgn="base" hangingPunct="1">
        <a:spcBef>
          <a:spcPct val="20000"/>
        </a:spcBef>
        <a:spcAft>
          <a:spcPct val="0"/>
        </a:spcAft>
        <a:buChar char="»"/>
        <a:defRPr kumimoji="1" sz="1846">
          <a:solidFill>
            <a:schemeClr val="tx1"/>
          </a:solidFill>
          <a:latin typeface="+mn-lt"/>
          <a:ea typeface="+mn-ea"/>
        </a:defRPr>
      </a:lvl7pPr>
      <a:lvl8pPr marL="3165310" indent="-211021" algn="l" rtl="0" eaLnBrk="1" fontAlgn="base" hangingPunct="1">
        <a:spcBef>
          <a:spcPct val="20000"/>
        </a:spcBef>
        <a:spcAft>
          <a:spcPct val="0"/>
        </a:spcAft>
        <a:buChar char="»"/>
        <a:defRPr kumimoji="1" sz="1846">
          <a:solidFill>
            <a:schemeClr val="tx1"/>
          </a:solidFill>
          <a:latin typeface="+mn-lt"/>
          <a:ea typeface="+mn-ea"/>
        </a:defRPr>
      </a:lvl8pPr>
      <a:lvl9pPr marL="3587351" indent="-211021" algn="l" rtl="0" eaLnBrk="1" fontAlgn="base" hangingPunct="1">
        <a:spcBef>
          <a:spcPct val="20000"/>
        </a:spcBef>
        <a:spcAft>
          <a:spcPct val="0"/>
        </a:spcAft>
        <a:buChar char="»"/>
        <a:defRPr kumimoji="1" sz="1846">
          <a:solidFill>
            <a:schemeClr val="tx1"/>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0.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hyperlink" Target="https://www.e-stat.go.jp/microdata/"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6.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wmf"/><Relationship Id="rId7" Type="http://schemas.openxmlformats.org/officeDocument/2006/relationships/image" Target="../media/image16.gif"/><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gif"/></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idx="1"/>
          </p:nvPr>
        </p:nvSpPr>
        <p:spPr>
          <a:xfrm>
            <a:off x="0" y="539828"/>
            <a:ext cx="9144000" cy="1013550"/>
          </a:xfrm>
          <a:solidFill>
            <a:srgbClr val="006600"/>
          </a:solidFill>
          <a:ln>
            <a:noFill/>
          </a:ln>
        </p:spPr>
        <p:style>
          <a:lnRef idx="2">
            <a:schemeClr val="dk1"/>
          </a:lnRef>
          <a:fillRef idx="1">
            <a:schemeClr val="lt1"/>
          </a:fillRef>
          <a:effectRef idx="0">
            <a:schemeClr val="dk1"/>
          </a:effectRef>
          <a:fontRef idx="minor">
            <a:schemeClr val="dk1"/>
          </a:fontRef>
        </p:style>
        <p:txBody>
          <a:bodyPr/>
          <a:lstStyle/>
          <a:p>
            <a:pPr algn="ctr"/>
            <a:r>
              <a:rPr lang="en-US" altLang="ja-JP" sz="3200" dirty="0" smtClean="0">
                <a:solidFill>
                  <a:schemeClr val="bg1"/>
                </a:solidFill>
              </a:rPr>
              <a:t>Official</a:t>
            </a:r>
            <a:r>
              <a:rPr lang="ja-JP" altLang="en-US" sz="3200" dirty="0" smtClean="0">
                <a:solidFill>
                  <a:schemeClr val="bg1"/>
                </a:solidFill>
              </a:rPr>
              <a:t> </a:t>
            </a:r>
            <a:r>
              <a:rPr lang="en-US" altLang="ja-JP" sz="3200" dirty="0" smtClean="0">
                <a:solidFill>
                  <a:schemeClr val="bg1"/>
                </a:solidFill>
              </a:rPr>
              <a:t>Statistics in </a:t>
            </a:r>
            <a:r>
              <a:rPr lang="en-US" altLang="ja-JP" sz="3200" dirty="0">
                <a:solidFill>
                  <a:schemeClr val="bg1"/>
                </a:solidFill>
              </a:rPr>
              <a:t>Japan: </a:t>
            </a:r>
            <a:r>
              <a:rPr lang="en-US" altLang="ja-JP" sz="3200" dirty="0" smtClean="0">
                <a:solidFill>
                  <a:schemeClr val="bg1"/>
                </a:solidFill>
              </a:rPr>
              <a:t>Anonymized</a:t>
            </a:r>
            <a:r>
              <a:rPr lang="ja-JP" altLang="en-US" sz="3200" dirty="0" smtClean="0">
                <a:solidFill>
                  <a:schemeClr val="bg1"/>
                </a:solidFill>
              </a:rPr>
              <a:t> </a:t>
            </a:r>
            <a:r>
              <a:rPr lang="en-US" altLang="ja-JP" sz="3200" dirty="0">
                <a:solidFill>
                  <a:schemeClr val="bg1"/>
                </a:solidFill>
              </a:rPr>
              <a:t>M</a:t>
            </a:r>
            <a:r>
              <a:rPr lang="en-US" altLang="ja-JP" sz="3200" dirty="0" smtClean="0">
                <a:solidFill>
                  <a:schemeClr val="bg1"/>
                </a:solidFill>
              </a:rPr>
              <a:t>icrodata Available </a:t>
            </a:r>
            <a:r>
              <a:rPr lang="en-US" altLang="ja-JP" sz="3200" dirty="0">
                <a:solidFill>
                  <a:schemeClr val="bg1"/>
                </a:solidFill>
              </a:rPr>
              <a:t>to </a:t>
            </a:r>
            <a:r>
              <a:rPr lang="en-US" altLang="ja-JP" sz="3200" dirty="0" smtClean="0">
                <a:solidFill>
                  <a:schemeClr val="bg1"/>
                </a:solidFill>
              </a:rPr>
              <a:t>Researchers</a:t>
            </a:r>
            <a:endParaRPr lang="ja-JP" altLang="en-US" sz="900" dirty="0">
              <a:solidFill>
                <a:schemeClr val="bg1"/>
              </a:solidFill>
            </a:endParaRPr>
          </a:p>
        </p:txBody>
      </p:sp>
      <p:sp>
        <p:nvSpPr>
          <p:cNvPr id="2" name="正方形/長方形 1"/>
          <p:cNvSpPr/>
          <p:nvPr/>
        </p:nvSpPr>
        <p:spPr>
          <a:xfrm>
            <a:off x="647838" y="6527227"/>
            <a:ext cx="4455130" cy="369332"/>
          </a:xfrm>
          <a:prstGeom prst="rect">
            <a:avLst/>
          </a:prstGeom>
        </p:spPr>
        <p:txBody>
          <a:bodyPr wrap="none">
            <a:spAutoFit/>
          </a:bodyPr>
          <a:lstStyle/>
          <a:p>
            <a:r>
              <a:rPr lang="en-US" altLang="ja-JP" dirty="0">
                <a:solidFill>
                  <a:schemeClr val="bg1"/>
                </a:solidFill>
              </a:rPr>
              <a:t>Multigenerational households in East Asia</a:t>
            </a:r>
            <a:endParaRPr lang="ja-JP" altLang="en-US" dirty="0">
              <a:solidFill>
                <a:schemeClr val="bg1"/>
              </a:solidFill>
            </a:endParaRPr>
          </a:p>
        </p:txBody>
      </p:sp>
      <p:sp>
        <p:nvSpPr>
          <p:cNvPr id="3" name="正方形/長方形 2"/>
          <p:cNvSpPr/>
          <p:nvPr/>
        </p:nvSpPr>
        <p:spPr bwMode="auto">
          <a:xfrm>
            <a:off x="2324559" y="3977089"/>
            <a:ext cx="4671152" cy="2137272"/>
          </a:xfrm>
          <a:prstGeom prst="rect">
            <a:avLst/>
          </a:prstGeom>
          <a:noFill/>
          <a:ln w="9525">
            <a:noFill/>
            <a:round/>
            <a:headEnd/>
            <a:tailEnd/>
          </a:ln>
          <a:effectLst>
            <a:outerShdw dist="35921" dir="2700000" algn="ctr" rotWithShape="0">
              <a:srgbClr val="808080"/>
            </a:outerShdw>
          </a:effectLst>
        </p:spPr>
        <p:txBody>
          <a:bodyPr wrap="none" rtlCol="0" anchor="ctr"/>
          <a:lstStyle/>
          <a:p>
            <a:pPr algn="ctr"/>
            <a:r>
              <a:rPr lang="en-US" altLang="ja-JP" sz="2400" b="1" dirty="0">
                <a:solidFill>
                  <a:srgbClr val="FFFFFF"/>
                </a:solidFill>
                <a:latin typeface="HG丸ｺﾞｼｯｸM-PRO" panose="020F0600000000000000" pitchFamily="50" charset="-128"/>
                <a:ea typeface="HG丸ｺﾞｼｯｸM-PRO" panose="020F0600000000000000" pitchFamily="50" charset="-128"/>
              </a:rPr>
              <a:t>9</a:t>
            </a:r>
            <a:r>
              <a:rPr kumimoji="1" lang="en-US" altLang="ja-JP" sz="2400" b="1" dirty="0" smtClean="0">
                <a:solidFill>
                  <a:srgbClr val="FFFFFF"/>
                </a:solidFill>
                <a:latin typeface="HG丸ｺﾞｼｯｸM-PRO" panose="020F0600000000000000" pitchFamily="50" charset="-128"/>
                <a:ea typeface="HG丸ｺﾞｼｯｸM-PRO" panose="020F0600000000000000" pitchFamily="50" charset="-128"/>
              </a:rPr>
              <a:t>.</a:t>
            </a:r>
            <a:r>
              <a:rPr kumimoji="1" lang="ja-JP" altLang="en-US" sz="2400" b="1" dirty="0" smtClean="0">
                <a:solidFill>
                  <a:srgbClr val="FFFFFF"/>
                </a:solidFill>
                <a:latin typeface="HG丸ｺﾞｼｯｸM-PRO" panose="020F0600000000000000" pitchFamily="50" charset="-128"/>
                <a:ea typeface="HG丸ｺﾞｼｯｸM-PRO" panose="020F0600000000000000" pitchFamily="50" charset="-128"/>
              </a:rPr>
              <a:t> </a:t>
            </a:r>
            <a:r>
              <a:rPr kumimoji="1" lang="en-US" altLang="ja-JP" sz="2400" b="1" dirty="0" smtClean="0">
                <a:solidFill>
                  <a:srgbClr val="FFFFFF"/>
                </a:solidFill>
                <a:latin typeface="HG丸ｺﾞｼｯｸM-PRO" panose="020F0600000000000000" pitchFamily="50" charset="-128"/>
                <a:ea typeface="HG丸ｺﾞｼｯｸM-PRO" panose="020F0600000000000000" pitchFamily="50" charset="-128"/>
              </a:rPr>
              <a:t>Jan.</a:t>
            </a:r>
            <a:r>
              <a:rPr kumimoji="1" lang="ja-JP" altLang="en-US" sz="2400" b="1" dirty="0" smtClean="0">
                <a:solidFill>
                  <a:srgbClr val="FFFFFF"/>
                </a:solidFill>
                <a:latin typeface="HG丸ｺﾞｼｯｸM-PRO" panose="020F0600000000000000" pitchFamily="50" charset="-128"/>
                <a:ea typeface="HG丸ｺﾞｼｯｸM-PRO" panose="020F0600000000000000" pitchFamily="50" charset="-128"/>
              </a:rPr>
              <a:t> </a:t>
            </a:r>
            <a:r>
              <a:rPr kumimoji="1" lang="en-US" altLang="ja-JP" sz="2400" b="1" dirty="0" smtClean="0">
                <a:solidFill>
                  <a:srgbClr val="FFFFFF"/>
                </a:solidFill>
                <a:latin typeface="HG丸ｺﾞｼｯｸM-PRO" panose="020F0600000000000000" pitchFamily="50" charset="-128"/>
                <a:ea typeface="HG丸ｺﾞｼｯｸM-PRO" panose="020F0600000000000000" pitchFamily="50" charset="-128"/>
              </a:rPr>
              <a:t>2020</a:t>
            </a:r>
          </a:p>
          <a:p>
            <a:pPr algn="ctr"/>
            <a:r>
              <a:rPr lang="en-US" altLang="ja-JP" sz="2400" b="1" dirty="0" smtClean="0">
                <a:solidFill>
                  <a:srgbClr val="FFFFFF"/>
                </a:solidFill>
                <a:latin typeface="HG丸ｺﾞｼｯｸM-PRO" panose="020F0600000000000000" pitchFamily="50" charset="-128"/>
                <a:ea typeface="HG丸ｺﾞｼｯｸM-PRO" panose="020F0600000000000000" pitchFamily="50" charset="-128"/>
              </a:rPr>
              <a:t>Dr.</a:t>
            </a:r>
            <a:r>
              <a:rPr lang="ja-JP" altLang="en-US" sz="2400" b="1" dirty="0" smtClean="0">
                <a:solidFill>
                  <a:srgbClr val="FFFFFF"/>
                </a:solidFill>
                <a:latin typeface="HG丸ｺﾞｼｯｸM-PRO" panose="020F0600000000000000" pitchFamily="50" charset="-128"/>
                <a:ea typeface="HG丸ｺﾞｼｯｸM-PRO" panose="020F0600000000000000" pitchFamily="50" charset="-128"/>
              </a:rPr>
              <a:t> </a:t>
            </a:r>
            <a:r>
              <a:rPr lang="en-US" altLang="ja-JP" sz="2400" b="1" dirty="0" err="1" smtClean="0">
                <a:solidFill>
                  <a:srgbClr val="FFFFFF"/>
                </a:solidFill>
                <a:latin typeface="HG丸ｺﾞｼｯｸM-PRO" panose="020F0600000000000000" pitchFamily="50" charset="-128"/>
                <a:ea typeface="HG丸ｺﾞｼｯｸM-PRO" panose="020F0600000000000000" pitchFamily="50" charset="-128"/>
              </a:rPr>
              <a:t>KIyomi</a:t>
            </a:r>
            <a:r>
              <a:rPr lang="ja-JP" altLang="en-US" sz="2400" b="1" dirty="0" smtClean="0">
                <a:solidFill>
                  <a:srgbClr val="FFFFFF"/>
                </a:solidFill>
                <a:latin typeface="HG丸ｺﾞｼｯｸM-PRO" panose="020F0600000000000000" pitchFamily="50" charset="-128"/>
                <a:ea typeface="HG丸ｺﾞｼｯｸM-PRO" panose="020F0600000000000000" pitchFamily="50" charset="-128"/>
              </a:rPr>
              <a:t> </a:t>
            </a:r>
            <a:r>
              <a:rPr lang="en-US" altLang="ja-JP" sz="2400" b="1" dirty="0" smtClean="0">
                <a:solidFill>
                  <a:srgbClr val="FFFFFF"/>
                </a:solidFill>
                <a:latin typeface="HG丸ｺﾞｼｯｸM-PRO" panose="020F0600000000000000" pitchFamily="50" charset="-128"/>
                <a:ea typeface="HG丸ｺﾞｼｯｸM-PRO" panose="020F0600000000000000" pitchFamily="50" charset="-128"/>
              </a:rPr>
              <a:t>Shirakawa</a:t>
            </a:r>
          </a:p>
          <a:p>
            <a:pPr algn="ctr"/>
            <a:endParaRPr kumimoji="1" lang="en-US" altLang="ja-JP" sz="2400" b="1" dirty="0">
              <a:solidFill>
                <a:srgbClr val="FFFFFF"/>
              </a:solidFill>
              <a:latin typeface="HG丸ｺﾞｼｯｸM-PRO" panose="020F0600000000000000" pitchFamily="50" charset="-128"/>
              <a:ea typeface="HG丸ｺﾞｼｯｸM-PRO" panose="020F0600000000000000" pitchFamily="50" charset="-128"/>
            </a:endParaRPr>
          </a:p>
          <a:p>
            <a:pPr algn="ctr"/>
            <a:r>
              <a:rPr lang="en-US" altLang="ja-JP" sz="2400" b="1" dirty="0" err="1" smtClean="0">
                <a:solidFill>
                  <a:srgbClr val="FFFFFF"/>
                </a:solidFill>
                <a:latin typeface="HG丸ｺﾞｼｯｸM-PRO" panose="020F0600000000000000" pitchFamily="50" charset="-128"/>
                <a:ea typeface="HG丸ｺﾞｼｯｸM-PRO" panose="020F0600000000000000" pitchFamily="50" charset="-128"/>
              </a:rPr>
              <a:t>Hitotsubashi</a:t>
            </a:r>
            <a:r>
              <a:rPr lang="ja-JP" altLang="en-US" sz="2400" b="1" dirty="0" smtClean="0">
                <a:solidFill>
                  <a:srgbClr val="FFFFFF"/>
                </a:solidFill>
                <a:latin typeface="HG丸ｺﾞｼｯｸM-PRO" panose="020F0600000000000000" pitchFamily="50" charset="-128"/>
                <a:ea typeface="HG丸ｺﾞｼｯｸM-PRO" panose="020F0600000000000000" pitchFamily="50" charset="-128"/>
              </a:rPr>
              <a:t> </a:t>
            </a:r>
            <a:r>
              <a:rPr lang="en-US" altLang="ja-JP" sz="2400" b="1" dirty="0" smtClean="0">
                <a:solidFill>
                  <a:srgbClr val="FFFFFF"/>
                </a:solidFill>
                <a:latin typeface="HG丸ｺﾞｼｯｸM-PRO" panose="020F0600000000000000" pitchFamily="50" charset="-128"/>
                <a:ea typeface="HG丸ｺﾞｼｯｸM-PRO" panose="020F0600000000000000" pitchFamily="50" charset="-128"/>
              </a:rPr>
              <a:t>University</a:t>
            </a:r>
          </a:p>
          <a:p>
            <a:pPr algn="ctr"/>
            <a:r>
              <a:rPr kumimoji="1" lang="en-US" altLang="ja-JP" sz="2400" b="1" dirty="0" smtClean="0">
                <a:solidFill>
                  <a:srgbClr val="FFFFFF"/>
                </a:solidFill>
                <a:latin typeface="HG丸ｺﾞｼｯｸM-PRO" panose="020F0600000000000000" pitchFamily="50" charset="-128"/>
                <a:ea typeface="HG丸ｺﾞｼｯｸM-PRO" panose="020F0600000000000000" pitchFamily="50" charset="-128"/>
              </a:rPr>
              <a:t>National</a:t>
            </a:r>
            <a:r>
              <a:rPr kumimoji="1" lang="ja-JP" altLang="en-US" sz="2400" b="1" dirty="0">
                <a:solidFill>
                  <a:srgbClr val="FFFFFF"/>
                </a:solidFill>
                <a:latin typeface="HG丸ｺﾞｼｯｸM-PRO" panose="020F0600000000000000" pitchFamily="50" charset="-128"/>
                <a:ea typeface="HG丸ｺﾞｼｯｸM-PRO" panose="020F0600000000000000" pitchFamily="50" charset="-128"/>
              </a:rPr>
              <a:t> </a:t>
            </a:r>
            <a:r>
              <a:rPr kumimoji="1" lang="en-US" altLang="ja-JP" sz="2400" b="1" dirty="0" smtClean="0">
                <a:solidFill>
                  <a:srgbClr val="FFFFFF"/>
                </a:solidFill>
                <a:latin typeface="HG丸ｺﾞｼｯｸM-PRO" panose="020F0600000000000000" pitchFamily="50" charset="-128"/>
                <a:ea typeface="HG丸ｺﾞｼｯｸM-PRO" panose="020F0600000000000000" pitchFamily="50" charset="-128"/>
              </a:rPr>
              <a:t>Statistics</a:t>
            </a:r>
            <a:r>
              <a:rPr kumimoji="1" lang="ja-JP" altLang="en-US" sz="2400" b="1" dirty="0" smtClean="0">
                <a:solidFill>
                  <a:srgbClr val="FFFFFF"/>
                </a:solidFill>
                <a:latin typeface="HG丸ｺﾞｼｯｸM-PRO" panose="020F0600000000000000" pitchFamily="50" charset="-128"/>
                <a:ea typeface="HG丸ｺﾞｼｯｸM-PRO" panose="020F0600000000000000" pitchFamily="50" charset="-128"/>
              </a:rPr>
              <a:t> </a:t>
            </a:r>
            <a:r>
              <a:rPr kumimoji="1" lang="en-US" altLang="ja-JP" sz="2400" b="1" dirty="0" smtClean="0">
                <a:solidFill>
                  <a:srgbClr val="FFFFFF"/>
                </a:solidFill>
                <a:latin typeface="HG丸ｺﾞｼｯｸM-PRO" panose="020F0600000000000000" pitchFamily="50" charset="-128"/>
                <a:ea typeface="HG丸ｺﾞｼｯｸM-PRO" panose="020F0600000000000000" pitchFamily="50" charset="-128"/>
              </a:rPr>
              <a:t>Center</a:t>
            </a:r>
            <a:endParaRPr kumimoji="1" lang="ja-JP" altLang="en-US" sz="2400" b="1" dirty="0" smtClean="0">
              <a:solidFill>
                <a:srgbClr val="FFFFFF"/>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2685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17824967"/>
              </p:ext>
            </p:extLst>
          </p:nvPr>
        </p:nvGraphicFramePr>
        <p:xfrm>
          <a:off x="0" y="627962"/>
          <a:ext cx="9144000" cy="6236417"/>
        </p:xfrm>
        <a:graphic>
          <a:graphicData uri="http://schemas.openxmlformats.org/drawingml/2006/table">
            <a:tbl>
              <a:tblPr firstRow="1" bandRow="1">
                <a:tableStyleId>{7DF18680-E054-41AD-8BC1-D1AEF772440D}</a:tableStyleId>
              </a:tblPr>
              <a:tblGrid>
                <a:gridCol w="4180115">
                  <a:extLst>
                    <a:ext uri="{9D8B030D-6E8A-4147-A177-3AD203B41FA5}">
                      <a16:colId xmlns:a16="http://schemas.microsoft.com/office/drawing/2014/main" val="20000"/>
                    </a:ext>
                  </a:extLst>
                </a:gridCol>
                <a:gridCol w="4963885">
                  <a:extLst>
                    <a:ext uri="{9D8B030D-6E8A-4147-A177-3AD203B41FA5}">
                      <a16:colId xmlns:a16="http://schemas.microsoft.com/office/drawing/2014/main" val="20001"/>
                    </a:ext>
                  </a:extLst>
                </a:gridCol>
              </a:tblGrid>
              <a:tr h="408831">
                <a:tc>
                  <a:txBody>
                    <a:bodyPr/>
                    <a:lstStyle/>
                    <a:p>
                      <a:pPr algn="ctr"/>
                      <a:r>
                        <a:rPr kumimoji="1" lang="en-US" altLang="ja-JP" sz="2000" b="1" dirty="0" smtClean="0">
                          <a:solidFill>
                            <a:schemeClr val="tx1"/>
                          </a:solidFill>
                          <a:latin typeface="Calibri" panose="020F0502020204030204" pitchFamily="34" charset="0"/>
                        </a:rPr>
                        <a:t>Ministries and Agencies</a:t>
                      </a:r>
                      <a:endParaRPr kumimoji="1" lang="ja-JP" altLang="en-US" sz="2000" b="1" dirty="0">
                        <a:solidFill>
                          <a:schemeClr val="tx1"/>
                        </a:solidFill>
                        <a:latin typeface="Calibri" panose="020F0502020204030204" pitchFamily="34" charset="0"/>
                      </a:endParaRPr>
                    </a:p>
                  </a:txBody>
                  <a:tcPr marL="84406" marR="84406" marT="42203" marB="42203"/>
                </a:tc>
                <a:tc>
                  <a:txBody>
                    <a:bodyPr/>
                    <a:lstStyle/>
                    <a:p>
                      <a:pPr algn="ctr"/>
                      <a:r>
                        <a:rPr kumimoji="1" lang="en-US" altLang="ja-JP" sz="2000" b="1" dirty="0" smtClean="0">
                          <a:solidFill>
                            <a:schemeClr val="tx1"/>
                          </a:solidFill>
                          <a:latin typeface="Calibri" panose="020F0502020204030204" pitchFamily="34" charset="0"/>
                        </a:rPr>
                        <a:t>Surveys</a:t>
                      </a:r>
                      <a:endParaRPr kumimoji="1" lang="ja-JP" altLang="en-US" sz="20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0"/>
                  </a:ext>
                </a:extLst>
              </a:tr>
              <a:tr h="389808">
                <a:tc rowSpan="2">
                  <a:txBody>
                    <a:bodyPr/>
                    <a:lstStyle/>
                    <a:p>
                      <a:r>
                        <a:rPr kumimoji="1" lang="en-US" altLang="ja-JP" sz="1800" b="1" dirty="0" smtClean="0">
                          <a:solidFill>
                            <a:schemeClr val="tx1"/>
                          </a:solidFill>
                          <a:latin typeface="Calibri" panose="020F0502020204030204" pitchFamily="34" charset="0"/>
                        </a:rPr>
                        <a:t>Cabinet Office, Government Of Japan</a:t>
                      </a:r>
                      <a:endParaRPr kumimoji="1" lang="ja-JP" altLang="en-US" sz="1800" b="1" dirty="0">
                        <a:solidFill>
                          <a:schemeClr val="tx1"/>
                        </a:solidFill>
                        <a:latin typeface="Calibri" panose="020F0502020204030204" pitchFamily="34" charset="0"/>
                      </a:endParaRPr>
                    </a:p>
                  </a:txBody>
                  <a:tcPr marL="84406" marR="84406" marT="42203" marB="42203"/>
                </a:tc>
                <a:tc>
                  <a:txBody>
                    <a:bodyPr/>
                    <a:lstStyle/>
                    <a:p>
                      <a:r>
                        <a:rPr kumimoji="1" lang="en-US" altLang="zh-TW" sz="1600" b="1" dirty="0" smtClean="0">
                          <a:solidFill>
                            <a:schemeClr val="tx1"/>
                          </a:solidFill>
                          <a:latin typeface="Calibri" panose="020F0502020204030204" pitchFamily="34" charset="0"/>
                        </a:rPr>
                        <a:t>Consumer Confidence Survey</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1"/>
                  </a:ext>
                </a:extLst>
              </a:tr>
              <a:tr h="389808">
                <a:tc vMerge="1">
                  <a:txBody>
                    <a:bodyPr/>
                    <a:lstStyle/>
                    <a:p>
                      <a:endParaRPr kumimoji="1" lang="ja-JP" altLang="en-US" dirty="0"/>
                    </a:p>
                  </a:txBody>
                  <a:tcPr/>
                </a:tc>
                <a:tc>
                  <a:txBody>
                    <a:bodyPr/>
                    <a:lstStyle/>
                    <a:p>
                      <a:r>
                        <a:rPr kumimoji="1" lang="en-US" altLang="ja-JP" sz="1600" b="1" dirty="0" smtClean="0">
                          <a:solidFill>
                            <a:schemeClr val="tx1"/>
                          </a:solidFill>
                          <a:latin typeface="Calibri" panose="020F0502020204030204" pitchFamily="34" charset="0"/>
                        </a:rPr>
                        <a:t>Annual Survey of Corporate Behaviors</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2"/>
                  </a:ext>
                </a:extLst>
              </a:tr>
              <a:tr h="344797">
                <a:tc rowSpan="9">
                  <a:txBody>
                    <a:bodyPr/>
                    <a:lstStyle/>
                    <a:p>
                      <a:r>
                        <a:rPr kumimoji="1" lang="en-US" altLang="ja-JP" sz="1800" b="1" dirty="0" smtClean="0">
                          <a:solidFill>
                            <a:schemeClr val="tx1"/>
                          </a:solidFill>
                          <a:latin typeface="Calibri" panose="020F0502020204030204" pitchFamily="34" charset="0"/>
                        </a:rPr>
                        <a:t>Ministry of Internal Affairs and Communications</a:t>
                      </a:r>
                      <a:endParaRPr kumimoji="1" lang="ja-JP" altLang="en-US" sz="1800" b="1" dirty="0">
                        <a:solidFill>
                          <a:schemeClr val="tx1"/>
                        </a:solidFill>
                        <a:latin typeface="Calibri" panose="020F0502020204030204" pitchFamily="34" charset="0"/>
                      </a:endParaRPr>
                    </a:p>
                  </a:txBody>
                  <a:tcPr marL="84406" marR="84406" marT="42203" marB="42203"/>
                </a:tc>
                <a:tc>
                  <a:txBody>
                    <a:bodyPr/>
                    <a:lstStyle/>
                    <a:p>
                      <a:r>
                        <a:rPr kumimoji="1" lang="en-US" altLang="ja-JP" sz="1600" b="1" dirty="0" smtClean="0">
                          <a:solidFill>
                            <a:schemeClr val="tx1"/>
                          </a:solidFill>
                          <a:latin typeface="Calibri" panose="020F0502020204030204" pitchFamily="34" charset="0"/>
                        </a:rPr>
                        <a:t>Population Census</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3"/>
                  </a:ext>
                </a:extLst>
              </a:tr>
              <a:tr h="344797">
                <a:tc vMerge="1">
                  <a:txBody>
                    <a:bodyPr/>
                    <a:lstStyle/>
                    <a:p>
                      <a:endParaRPr kumimoji="1" lang="ja-JP" altLang="en-US"/>
                    </a:p>
                  </a:txBody>
                  <a:tcPr/>
                </a:tc>
                <a:tc>
                  <a:txBody>
                    <a:bodyPr/>
                    <a:lstStyle/>
                    <a:p>
                      <a:r>
                        <a:rPr kumimoji="1" lang="en-US" altLang="ja-JP" sz="1600" b="1" dirty="0" smtClean="0">
                          <a:solidFill>
                            <a:schemeClr val="tx1"/>
                          </a:solidFill>
                          <a:latin typeface="Calibri" panose="020F0502020204030204" pitchFamily="34" charset="0"/>
                        </a:rPr>
                        <a:t>Housing and Land Survey</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4"/>
                  </a:ext>
                </a:extLst>
              </a:tr>
              <a:tr h="344797">
                <a:tc vMerge="1">
                  <a:txBody>
                    <a:bodyPr/>
                    <a:lstStyle/>
                    <a:p>
                      <a:endParaRPr kumimoji="1" lang="ja-JP" altLang="en-US" dirty="0"/>
                    </a:p>
                  </a:txBody>
                  <a:tcPr/>
                </a:tc>
                <a:tc>
                  <a:txBody>
                    <a:bodyPr/>
                    <a:lstStyle/>
                    <a:p>
                      <a:r>
                        <a:rPr kumimoji="1" lang="en-US" altLang="ja-JP" sz="1600" b="1" dirty="0" smtClean="0">
                          <a:solidFill>
                            <a:schemeClr val="tx1"/>
                          </a:solidFill>
                          <a:latin typeface="Calibri" panose="020F0502020204030204" pitchFamily="34" charset="0"/>
                        </a:rPr>
                        <a:t>Family Income and Expenditure Survey</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5"/>
                  </a:ext>
                </a:extLst>
              </a:tr>
              <a:tr h="344797">
                <a:tc vMerge="1">
                  <a:txBody>
                    <a:bodyPr/>
                    <a:lstStyle/>
                    <a:p>
                      <a:endParaRPr kumimoji="1" lang="ja-JP" altLang="en-US"/>
                    </a:p>
                  </a:txBody>
                  <a:tcPr/>
                </a:tc>
                <a:tc>
                  <a:txBody>
                    <a:bodyPr/>
                    <a:lstStyle/>
                    <a:p>
                      <a:r>
                        <a:rPr kumimoji="1" lang="en-US" altLang="zh-TW" sz="1600" b="1" dirty="0" smtClean="0">
                          <a:solidFill>
                            <a:schemeClr val="tx1"/>
                          </a:solidFill>
                          <a:latin typeface="Calibri" panose="020F0502020204030204" pitchFamily="34" charset="0"/>
                        </a:rPr>
                        <a:t>Survey of Household Economy</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6"/>
                  </a:ext>
                </a:extLst>
              </a:tr>
              <a:tr h="389808">
                <a:tc vMerge="1">
                  <a:txBody>
                    <a:bodyPr/>
                    <a:lstStyle/>
                    <a:p>
                      <a:endParaRPr kumimoji="1" lang="ja-JP" altLang="en-US" dirty="0"/>
                    </a:p>
                  </a:txBody>
                  <a:tcPr/>
                </a:tc>
                <a:tc>
                  <a:txBody>
                    <a:bodyPr/>
                    <a:lstStyle/>
                    <a:p>
                      <a:r>
                        <a:rPr kumimoji="1" lang="en-US" altLang="zh-TW" sz="1600" b="1" dirty="0" smtClean="0">
                          <a:solidFill>
                            <a:schemeClr val="tx1"/>
                          </a:solidFill>
                          <a:latin typeface="Calibri" panose="020F0502020204030204" pitchFamily="34" charset="0"/>
                        </a:rPr>
                        <a:t>National Survey of Family Income and Expenditure</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7"/>
                  </a:ext>
                </a:extLst>
              </a:tr>
              <a:tr h="389808">
                <a:tc vMerge="1">
                  <a:txBody>
                    <a:bodyPr/>
                    <a:lstStyle/>
                    <a:p>
                      <a:endParaRPr kumimoji="1" lang="ja-JP" altLang="en-US" dirty="0"/>
                    </a:p>
                  </a:txBody>
                  <a:tcPr/>
                </a:tc>
                <a:tc>
                  <a:txBody>
                    <a:bodyPr/>
                    <a:lstStyle/>
                    <a:p>
                      <a:r>
                        <a:rPr kumimoji="1" lang="en-US" altLang="ja-JP" sz="1600" b="1" dirty="0" err="1" smtClean="0">
                          <a:solidFill>
                            <a:schemeClr val="tx1"/>
                          </a:solidFill>
                          <a:latin typeface="Calibri" panose="020F0502020204030204" pitchFamily="34" charset="0"/>
                        </a:rPr>
                        <a:t>Labour</a:t>
                      </a:r>
                      <a:r>
                        <a:rPr kumimoji="1" lang="en-US" altLang="ja-JP" sz="1600" b="1" dirty="0" smtClean="0">
                          <a:solidFill>
                            <a:schemeClr val="tx1"/>
                          </a:solidFill>
                          <a:latin typeface="Calibri" panose="020F0502020204030204" pitchFamily="34" charset="0"/>
                        </a:rPr>
                        <a:t> Force Survey</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8"/>
                  </a:ext>
                </a:extLst>
              </a:tr>
              <a:tr h="389808">
                <a:tc vMerge="1">
                  <a:txBody>
                    <a:bodyPr/>
                    <a:lstStyle/>
                    <a:p>
                      <a:endParaRPr kumimoji="1" lang="ja-JP" altLang="en-US" dirty="0"/>
                    </a:p>
                  </a:txBody>
                  <a:tcPr/>
                </a:tc>
                <a:tc>
                  <a:txBody>
                    <a:bodyPr/>
                    <a:lstStyle/>
                    <a:p>
                      <a:r>
                        <a:rPr kumimoji="1" lang="en-US" altLang="zh-TW" sz="1600" b="1" dirty="0" smtClean="0">
                          <a:solidFill>
                            <a:schemeClr val="tx1"/>
                          </a:solidFill>
                          <a:latin typeface="Calibri" panose="020F0502020204030204" pitchFamily="34" charset="0"/>
                        </a:rPr>
                        <a:t>Employment Status Survey</a:t>
                      </a:r>
                      <a:endParaRPr kumimoji="1" lang="ja-JP" altLang="en-US" sz="1600" b="1" dirty="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09"/>
                  </a:ext>
                </a:extLst>
              </a:tr>
              <a:tr h="389808">
                <a:tc vMerge="1">
                  <a:txBody>
                    <a:bodyPr/>
                    <a:lstStyle/>
                    <a:p>
                      <a:endParaRPr kumimoji="1" lang="ja-JP" altLang="en-US" dirty="0"/>
                    </a:p>
                  </a:txBody>
                  <a:tcPr/>
                </a:tc>
                <a:tc>
                  <a:txBody>
                    <a:bodyPr/>
                    <a:lstStyle/>
                    <a:p>
                      <a:r>
                        <a:rPr kumimoji="1" lang="en-US" altLang="ja-JP" sz="1600" b="1" dirty="0" smtClean="0">
                          <a:solidFill>
                            <a:schemeClr val="tx1"/>
                          </a:solidFill>
                          <a:latin typeface="Calibri" panose="020F0502020204030204" pitchFamily="34" charset="0"/>
                        </a:rPr>
                        <a:t>Survey on Time Use and Leisure Activities</a:t>
                      </a:r>
                    </a:p>
                  </a:txBody>
                  <a:tcPr marL="84406" marR="84406" marT="42203" marB="42203"/>
                </a:tc>
                <a:extLst>
                  <a:ext uri="{0D108BD9-81ED-4DB2-BD59-A6C34878D82A}">
                    <a16:rowId xmlns:a16="http://schemas.microsoft.com/office/drawing/2014/main" val="10010"/>
                  </a:ext>
                </a:extLst>
              </a:tr>
              <a:tr h="389808">
                <a:tc vMerge="1">
                  <a:txBody>
                    <a:bodyPr/>
                    <a:lstStyle/>
                    <a:p>
                      <a:endParaRPr kumimoji="1" lang="ja-JP" altLang="en-US" dirty="0"/>
                    </a:p>
                  </a:txBody>
                  <a:tcPr/>
                </a:tc>
                <a:tc>
                  <a:txBody>
                    <a:bodyPr/>
                    <a:lstStyle/>
                    <a:p>
                      <a:r>
                        <a:rPr kumimoji="1" lang="en-US" altLang="ja-JP" sz="1600" b="1" dirty="0" smtClean="0">
                          <a:solidFill>
                            <a:schemeClr val="tx1"/>
                          </a:solidFill>
                          <a:latin typeface="Calibri" panose="020F0502020204030204" pitchFamily="34" charset="0"/>
                        </a:rPr>
                        <a:t>Economic Census for Business Frame</a:t>
                      </a:r>
                    </a:p>
                  </a:txBody>
                  <a:tcPr marL="84406" marR="84406" marT="42203" marB="42203"/>
                </a:tc>
                <a:extLst>
                  <a:ext uri="{0D108BD9-81ED-4DB2-BD59-A6C34878D82A}">
                    <a16:rowId xmlns:a16="http://schemas.microsoft.com/office/drawing/2014/main" val="10011"/>
                  </a:ext>
                </a:extLst>
              </a:tr>
              <a:tr h="664967">
                <a:tc>
                  <a:txBody>
                    <a:bodyPr/>
                    <a:lstStyle/>
                    <a:p>
                      <a:r>
                        <a:rPr kumimoji="1" lang="en-US" altLang="ja-JP" sz="1800" b="1" dirty="0" smtClean="0">
                          <a:solidFill>
                            <a:schemeClr val="tx1"/>
                          </a:solidFill>
                          <a:latin typeface="Calibri" panose="020F0502020204030204" pitchFamily="34" charset="0"/>
                        </a:rPr>
                        <a:t>Ministry of Education, Culture, Sports, Science and Technology</a:t>
                      </a:r>
                      <a:endParaRPr kumimoji="1" lang="ja-JP" altLang="en-US" sz="1800" b="1" dirty="0">
                        <a:solidFill>
                          <a:schemeClr val="tx1"/>
                        </a:solidFill>
                        <a:latin typeface="Calibri" panose="020F0502020204030204" pitchFamily="34" charset="0"/>
                      </a:endParaRPr>
                    </a:p>
                  </a:txBody>
                  <a:tcPr marL="84406" marR="84406" marT="42203" marB="42203"/>
                </a:tc>
                <a:tc>
                  <a:txBody>
                    <a:bodyPr/>
                    <a:lstStyle/>
                    <a:p>
                      <a:r>
                        <a:rPr kumimoji="1" lang="en-US" altLang="ja-JP" sz="1600" b="1" dirty="0" smtClean="0">
                          <a:solidFill>
                            <a:schemeClr val="tx1"/>
                          </a:solidFill>
                          <a:latin typeface="Calibri" panose="020F0502020204030204" pitchFamily="34" charset="0"/>
                        </a:rPr>
                        <a:t>School Basic Survey</a:t>
                      </a:r>
                    </a:p>
                  </a:txBody>
                  <a:tcPr marL="84406" marR="84406" marT="42203" marB="42203"/>
                </a:tc>
                <a:extLst>
                  <a:ext uri="{0D108BD9-81ED-4DB2-BD59-A6C34878D82A}">
                    <a16:rowId xmlns:a16="http://schemas.microsoft.com/office/drawing/2014/main" val="10012"/>
                  </a:ext>
                </a:extLst>
              </a:tr>
              <a:tr h="389808">
                <a:tc>
                  <a:txBody>
                    <a:bodyPr/>
                    <a:lstStyle/>
                    <a:p>
                      <a:r>
                        <a:rPr kumimoji="1" lang="en-US" altLang="ja-JP" sz="1800" b="1" dirty="0" smtClean="0">
                          <a:solidFill>
                            <a:schemeClr val="tx1"/>
                          </a:solidFill>
                          <a:latin typeface="Calibri" panose="020F0502020204030204" pitchFamily="34" charset="0"/>
                        </a:rPr>
                        <a:t>Ministry of Health, </a:t>
                      </a:r>
                      <a:r>
                        <a:rPr kumimoji="1" lang="en-US" altLang="ja-JP" sz="1800" b="1" dirty="0" err="1" smtClean="0">
                          <a:solidFill>
                            <a:schemeClr val="tx1"/>
                          </a:solidFill>
                          <a:latin typeface="Calibri" panose="020F0502020204030204" pitchFamily="34" charset="0"/>
                        </a:rPr>
                        <a:t>Labour</a:t>
                      </a:r>
                      <a:r>
                        <a:rPr kumimoji="1" lang="en-US" altLang="ja-JP" sz="1800" b="1" dirty="0" smtClean="0">
                          <a:solidFill>
                            <a:schemeClr val="tx1"/>
                          </a:solidFill>
                          <a:latin typeface="Calibri" panose="020F0502020204030204" pitchFamily="34" charset="0"/>
                        </a:rPr>
                        <a:t> and Welfare</a:t>
                      </a:r>
                      <a:endParaRPr kumimoji="1" lang="ja-JP" altLang="en-US" sz="1800" b="1" dirty="0">
                        <a:solidFill>
                          <a:schemeClr val="tx1"/>
                        </a:solidFill>
                        <a:latin typeface="Calibri" panose="020F0502020204030204" pitchFamily="34" charset="0"/>
                      </a:endParaRPr>
                    </a:p>
                  </a:txBody>
                  <a:tcPr marL="84406" marR="84406" marT="42203" marB="42203"/>
                </a:tc>
                <a:tc>
                  <a:txBody>
                    <a:bodyPr/>
                    <a:lstStyle/>
                    <a:p>
                      <a:r>
                        <a:rPr kumimoji="1" lang="en-US" altLang="zh-TW" sz="1600" b="1" dirty="0" smtClean="0">
                          <a:solidFill>
                            <a:schemeClr val="tx1"/>
                          </a:solidFill>
                          <a:latin typeface="Calibri" panose="020F0502020204030204" pitchFamily="34" charset="0"/>
                        </a:rPr>
                        <a:t>Basic Survey on Wage Structure</a:t>
                      </a:r>
                      <a:endParaRPr kumimoji="1" lang="en-US" altLang="ja-JP" sz="1600" b="1" dirty="0" smtClean="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13"/>
                  </a:ext>
                </a:extLst>
              </a:tr>
              <a:tr h="664967">
                <a:tc>
                  <a:txBody>
                    <a:bodyPr/>
                    <a:lstStyle/>
                    <a:p>
                      <a:r>
                        <a:rPr kumimoji="1" lang="en-US" altLang="ja-JP" sz="1800" b="1" dirty="0" smtClean="0">
                          <a:solidFill>
                            <a:schemeClr val="tx1"/>
                          </a:solidFill>
                          <a:latin typeface="Calibri" panose="020F0502020204030204" pitchFamily="34" charset="0"/>
                        </a:rPr>
                        <a:t>Ministry of Land, Infrastructure, Transport and Tourism </a:t>
                      </a:r>
                      <a:endParaRPr kumimoji="1" lang="ja-JP" altLang="en-US" sz="1800" b="1" dirty="0">
                        <a:solidFill>
                          <a:schemeClr val="tx1"/>
                        </a:solidFill>
                        <a:latin typeface="Calibri" panose="020F0502020204030204" pitchFamily="34" charset="0"/>
                      </a:endParaRPr>
                    </a:p>
                  </a:txBody>
                  <a:tcPr marL="84406" marR="84406" marT="42203" marB="42203"/>
                </a:tc>
                <a:tc>
                  <a:txBody>
                    <a:bodyPr/>
                    <a:lstStyle/>
                    <a:p>
                      <a:r>
                        <a:rPr kumimoji="1" lang="en-US" altLang="zh-TW" sz="1600" b="1" dirty="0" smtClean="0">
                          <a:solidFill>
                            <a:schemeClr val="tx1"/>
                          </a:solidFill>
                          <a:latin typeface="Calibri" panose="020F0502020204030204" pitchFamily="34" charset="0"/>
                        </a:rPr>
                        <a:t>Building Starts</a:t>
                      </a:r>
                      <a:endParaRPr kumimoji="1" lang="en-US" altLang="ja-JP" sz="1600" b="1" dirty="0" smtClean="0">
                        <a:solidFill>
                          <a:schemeClr val="tx1"/>
                        </a:solidFill>
                        <a:latin typeface="Calibri" panose="020F0502020204030204" pitchFamily="34" charset="0"/>
                      </a:endParaRPr>
                    </a:p>
                  </a:txBody>
                  <a:tcPr marL="84406" marR="84406" marT="42203" marB="42203"/>
                </a:tc>
                <a:extLst>
                  <a:ext uri="{0D108BD9-81ED-4DB2-BD59-A6C34878D82A}">
                    <a16:rowId xmlns:a16="http://schemas.microsoft.com/office/drawing/2014/main" val="10014"/>
                  </a:ext>
                </a:extLst>
              </a:tr>
            </a:tbl>
          </a:graphicData>
        </a:graphic>
      </p:graphicFrame>
      <p:sp>
        <p:nvSpPr>
          <p:cNvPr id="2" name="スライド番号プレースホルダー 1"/>
          <p:cNvSpPr>
            <a:spLocks noGrp="1"/>
          </p:cNvSpPr>
          <p:nvPr>
            <p:ph type="sldNum" sz="quarter" idx="12"/>
          </p:nvPr>
        </p:nvSpPr>
        <p:spPr/>
        <p:txBody>
          <a:bodyPr/>
          <a:lstStyle/>
          <a:p>
            <a:pPr defTabSz="844083"/>
            <a:fld id="{D2D8002D-B5B0-4BAC-B1F6-782DDCCE6D9C}" type="slidenum">
              <a:rPr lang="ja-JP" altLang="en-US" sz="2400" b="1">
                <a:solidFill>
                  <a:schemeClr val="tx1"/>
                </a:solidFill>
                <a:ea typeface="HGS創英角ｺﾞｼｯｸUB"/>
              </a:rPr>
              <a:pPr defTabSz="844083"/>
              <a:t>10</a:t>
            </a:fld>
            <a:endParaRPr lang="ja-JP" altLang="en-US" b="1" dirty="0">
              <a:solidFill>
                <a:schemeClr val="tx1"/>
              </a:solidFill>
              <a:ea typeface="HGS創英角ｺﾞｼｯｸUB"/>
            </a:endParaRPr>
          </a:p>
        </p:txBody>
      </p:sp>
      <p:sp>
        <p:nvSpPr>
          <p:cNvPr id="8" name="正方形/長方形 7"/>
          <p:cNvSpPr/>
          <p:nvPr/>
        </p:nvSpPr>
        <p:spPr>
          <a:xfrm>
            <a:off x="0" y="106646"/>
            <a:ext cx="9144000" cy="5213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defTabSz="844083"/>
            <a:r>
              <a:rPr lang="en-US" altLang="ja-JP" sz="2800" b="1" dirty="0">
                <a:solidFill>
                  <a:prstClr val="black"/>
                </a:solidFill>
                <a:latin typeface="Calibri" panose="020F0502020204030204" pitchFamily="34" charset="0"/>
                <a:ea typeface="HGS創英角ｺﾞｼｯｸUB"/>
              </a:rPr>
              <a:t>List</a:t>
            </a:r>
            <a:r>
              <a:rPr lang="ja-JP" altLang="en-US" sz="2800" b="1" dirty="0">
                <a:solidFill>
                  <a:prstClr val="black"/>
                </a:solidFill>
                <a:latin typeface="Calibri" panose="020F0502020204030204" pitchFamily="34" charset="0"/>
                <a:ea typeface="HGS創英角ｺﾞｼｯｸUB"/>
              </a:rPr>
              <a:t> </a:t>
            </a:r>
            <a:r>
              <a:rPr lang="en-US" altLang="ja-JP" sz="2800" b="1" dirty="0">
                <a:solidFill>
                  <a:prstClr val="black"/>
                </a:solidFill>
                <a:latin typeface="Calibri" panose="020F0502020204030204" pitchFamily="34" charset="0"/>
                <a:ea typeface="HGS創英角ｺﾞｼｯｸUB"/>
              </a:rPr>
              <a:t>of surveys NSTAC</a:t>
            </a:r>
            <a:r>
              <a:rPr lang="ja-JP" altLang="en-US" sz="2800" b="1" dirty="0">
                <a:solidFill>
                  <a:prstClr val="black"/>
                </a:solidFill>
                <a:latin typeface="Calibri" panose="020F0502020204030204" pitchFamily="34" charset="0"/>
                <a:ea typeface="HGS創英角ｺﾞｼｯｸUB"/>
              </a:rPr>
              <a:t> </a:t>
            </a:r>
            <a:r>
              <a:rPr lang="en-US" altLang="ja-JP" sz="2800" b="1" dirty="0">
                <a:solidFill>
                  <a:prstClr val="black"/>
                </a:solidFill>
                <a:latin typeface="Calibri" panose="020F0502020204030204" pitchFamily="34" charset="0"/>
                <a:ea typeface="HGS創英角ｺﾞｼｯｸUB"/>
              </a:rPr>
              <a:t>conducting custom-made tabulation</a:t>
            </a:r>
            <a:endParaRPr lang="ja-JP" altLang="en-US" sz="2800" b="1" dirty="0">
              <a:solidFill>
                <a:prstClr val="black"/>
              </a:solidFill>
              <a:latin typeface="Calibri" panose="020F0502020204030204" pitchFamily="34" charset="0"/>
              <a:ea typeface="HGS創英角ｺﾞｼｯｸUB"/>
            </a:endParaRPr>
          </a:p>
        </p:txBody>
      </p:sp>
    </p:spTree>
    <p:extLst>
      <p:ext uri="{BB962C8B-B14F-4D97-AF65-F5344CB8AC3E}">
        <p14:creationId xmlns:p14="http://schemas.microsoft.com/office/powerpoint/2010/main" val="3863562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a:solidFill>
                  <a:schemeClr val="bg1"/>
                </a:solidFill>
              </a:rPr>
              <a:t>Data usage </a:t>
            </a:r>
            <a:r>
              <a:rPr lang="en-US" altLang="ja-JP" sz="4400" dirty="0" smtClean="0">
                <a:solidFill>
                  <a:schemeClr val="bg1"/>
                </a:solidFill>
              </a:rPr>
              <a:t>process</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
                <a:srgbClr val="006600"/>
              </a:buClr>
              <a:buSzPct val="75000"/>
              <a:buNone/>
              <a:tabLst/>
              <a:defRPr/>
            </a:pPr>
            <a:r>
              <a:rPr kumimoji="1" lang="en-US" altLang="ja-JP" sz="32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graphicFrame>
        <p:nvGraphicFramePr>
          <p:cNvPr id="2" name="図表 1"/>
          <p:cNvGraphicFramePr/>
          <p:nvPr>
            <p:extLst>
              <p:ext uri="{D42A27DB-BD31-4B8C-83A1-F6EECF244321}">
                <p14:modId xmlns:p14="http://schemas.microsoft.com/office/powerpoint/2010/main" val="1862222536"/>
              </p:ext>
            </p:extLst>
          </p:nvPr>
        </p:nvGraphicFramePr>
        <p:xfrm>
          <a:off x="209319" y="1597446"/>
          <a:ext cx="8516039" cy="4770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7781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Introduction</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smtClean="0">
                <a:ln>
                  <a:noFill/>
                </a:ln>
                <a:effectLst/>
                <a:uLnTx/>
                <a:uFillTx/>
                <a:ea typeface="HG丸ｺﾞｼｯｸM-PRO" panose="020F0600000000000000" pitchFamily="50" charset="-128"/>
              </a:rPr>
              <a:t>Release </a:t>
            </a:r>
            <a:r>
              <a:rPr kumimoji="1" lang="en-US" altLang="ja-JP" b="1" i="0" u="none" strike="noStrike" kern="1200" cap="none" spc="0" normalizeH="0" baseline="0" noProof="0" dirty="0">
                <a:ln>
                  <a:noFill/>
                </a:ln>
                <a:effectLst/>
                <a:uLnTx/>
                <a:uFillTx/>
                <a:ea typeface="HG丸ｺﾞｼｯｸM-PRO" panose="020F0600000000000000" pitchFamily="50" charset="-128"/>
              </a:rPr>
              <a:t>of microdata files for public use</a:t>
            </a:r>
          </a:p>
          <a:p>
            <a:pPr marL="742950" lvl="0" indent="-742950">
              <a:buClr>
                <a:srgbClr val="006600"/>
              </a:buClr>
              <a:buFont typeface="+mj-lt"/>
              <a:buAutoNum type="arabicPeriod"/>
              <a:defRPr/>
            </a:pPr>
            <a:r>
              <a:rPr kumimoji="1" lang="en-US" altLang="ja-JP" b="1" i="0" u="none" strike="noStrike" kern="1200" cap="none" spc="0" normalizeH="0" baseline="0" noProof="0" dirty="0" smtClean="0">
                <a:ln>
                  <a:noFill/>
                </a:ln>
                <a:effectLst/>
                <a:uLnTx/>
                <a:uFillTx/>
                <a:ea typeface="HG丸ｺﾞｼｯｸM-PRO" panose="020F0600000000000000" pitchFamily="50" charset="-128"/>
              </a:rPr>
              <a:t>Provision </a:t>
            </a:r>
            <a:r>
              <a:rPr kumimoji="1" lang="en-US" altLang="ja-JP" b="1" i="0" u="none" strike="noStrike" kern="1200" cap="none" spc="0" normalizeH="0" baseline="0" noProof="0" dirty="0">
                <a:ln>
                  <a:noFill/>
                </a:ln>
                <a:effectLst/>
                <a:uLnTx/>
                <a:uFillTx/>
                <a:ea typeface="HG丸ｺﾞｼｯｸM-PRO" panose="020F0600000000000000" pitchFamily="50" charset="-128"/>
              </a:rPr>
              <a:t>of </a:t>
            </a:r>
            <a:r>
              <a:rPr lang="en-US" altLang="ja-JP" b="1" dirty="0" smtClean="0">
                <a:ea typeface="HG丸ｺﾞｼｯｸM-PRO" panose="020F0600000000000000" pitchFamily="50" charset="-128"/>
              </a:rPr>
              <a:t>custom-made</a:t>
            </a:r>
            <a:r>
              <a:rPr lang="ja-JP" altLang="en-US" b="1" dirty="0" smtClean="0">
                <a:ea typeface="HG丸ｺﾞｼｯｸM-PRO" panose="020F0600000000000000" pitchFamily="50" charset="-128"/>
              </a:rPr>
              <a:t> </a:t>
            </a:r>
            <a:r>
              <a:rPr kumimoji="1" lang="en-US" altLang="ja-JP" b="1" i="0" u="none" strike="noStrike" kern="1200" cap="none" spc="0" normalizeH="0" baseline="0" noProof="0" dirty="0" smtClean="0">
                <a:ln>
                  <a:noFill/>
                </a:ln>
                <a:effectLst/>
                <a:uLnTx/>
                <a:uFillTx/>
                <a:ea typeface="HG丸ｺﾞｼｯｸM-PRO" panose="020F0600000000000000" pitchFamily="50" charset="-128"/>
              </a:rPr>
              <a:t>tabulation</a:t>
            </a:r>
            <a:r>
              <a:rPr kumimoji="1" lang="ja-JP" altLang="en-US" b="1" i="0" u="none" strike="noStrike" kern="1200" cap="none" spc="0" normalizeH="0" baseline="0" noProof="0" dirty="0" smtClean="0">
                <a:ln>
                  <a:noFill/>
                </a:ln>
                <a:effectLst/>
                <a:uLnTx/>
                <a:uFillTx/>
                <a:ea typeface="HG丸ｺﾞｼｯｸM-PRO" panose="020F0600000000000000" pitchFamily="50" charset="-128"/>
              </a:rPr>
              <a:t> </a:t>
            </a:r>
            <a:r>
              <a:rPr kumimoji="1" lang="en-US" altLang="ja-JP" b="1" i="0" u="none" strike="noStrike" kern="1200" cap="none" spc="0" normalizeH="0" baseline="0" noProof="0" dirty="0" smtClean="0">
                <a:ln>
                  <a:noFill/>
                </a:ln>
                <a:effectLst/>
                <a:uLnTx/>
                <a:uFillTx/>
                <a:ea typeface="HG丸ｺﾞｼｯｸM-PRO" panose="020F0600000000000000" pitchFamily="50" charset="-128"/>
              </a:rPr>
              <a:t>service</a:t>
            </a:r>
          </a:p>
          <a:p>
            <a:pPr marL="742950" lvl="0" indent="-742950">
              <a:buClr>
                <a:srgbClr val="006600"/>
              </a:buClr>
              <a:buFont typeface="+mj-lt"/>
              <a:buAutoNum type="arabicPeriod"/>
              <a:defRPr/>
            </a:pPr>
            <a:r>
              <a:rPr lang="en-US" altLang="ja-JP" b="1" dirty="0">
                <a:solidFill>
                  <a:srgbClr val="FF0000"/>
                </a:solidFill>
                <a:ea typeface="HG丸ｺﾞｼｯｸM-PRO" panose="020F0600000000000000" pitchFamily="50" charset="-128"/>
              </a:rPr>
              <a:t>Provision of anonymized </a:t>
            </a:r>
            <a:r>
              <a:rPr lang="en-US" altLang="ja-JP" b="1" dirty="0" smtClean="0">
                <a:solidFill>
                  <a:srgbClr val="FF0000"/>
                </a:solidFill>
                <a:ea typeface="HG丸ｺﾞｼｯｸM-PRO" panose="020F0600000000000000" pitchFamily="50" charset="-128"/>
              </a:rPr>
              <a:t>microdata</a:t>
            </a:r>
            <a:endParaRPr kumimoji="1" lang="en-US" altLang="ja-JP" b="1" i="0" u="none" strike="noStrike" kern="1200" cap="none" spc="0" normalizeH="0" baseline="0" noProof="0" dirty="0">
              <a:ln>
                <a:noFill/>
              </a:ln>
              <a:solidFill>
                <a:srgbClr val="FF0000"/>
              </a:solidFill>
              <a:effectLst/>
              <a:uLnTx/>
              <a:uFillTx/>
              <a:ea typeface="HG丸ｺﾞｼｯｸM-PRO" panose="020F0600000000000000" pitchFamily="50" charset="-128"/>
            </a:endParaRPr>
          </a:p>
          <a:p>
            <a:pPr marL="742950" lvl="0" indent="-742950">
              <a:buClr>
                <a:srgbClr val="006600"/>
              </a:buClr>
              <a:buFont typeface="+mj-lt"/>
              <a:buAutoNum type="arabicPeriod"/>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Monthly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Magazine of </a:t>
            </a:r>
            <a:r>
              <a:rPr lang="en-US" altLang="ja-JP" b="1" dirty="0">
                <a:solidFill>
                  <a:prstClr val="black"/>
                </a:solidFill>
                <a:ea typeface="HG丸ｺﾞｼｯｸM-PRO" panose="020F0600000000000000" pitchFamily="50" charset="-128"/>
              </a:rPr>
              <a:t>‘Statistics’ and ‘Significance</a:t>
            </a:r>
            <a:r>
              <a:rPr lang="en-US" altLang="ja-JP" b="1" dirty="0" smtClean="0">
                <a:solidFill>
                  <a:prstClr val="black"/>
                </a:solidFill>
                <a:ea typeface="HG丸ｺﾞｼｯｸM-PRO" panose="020F0600000000000000" pitchFamily="50" charset="-128"/>
              </a:rPr>
              <a:t>’</a:t>
            </a:r>
          </a:p>
          <a:p>
            <a:pPr marL="742950" lvl="0" indent="-742950">
              <a:buClr>
                <a:srgbClr val="006600"/>
              </a:buClr>
              <a:buFont typeface="+mj-lt"/>
              <a:buAutoNum type="arabicPeriod"/>
              <a:defRPr/>
            </a:pPr>
            <a:r>
              <a:rPr lang="en-US" altLang="ja-JP" b="1" dirty="0">
                <a:solidFill>
                  <a:prstClr val="black"/>
                </a:solidFill>
                <a:ea typeface="HG丸ｺﾞｼｯｸM-PRO" panose="020F0600000000000000" pitchFamily="50" charset="-128"/>
              </a:rPr>
              <a:t>Support for the National Institute of Statistics of Cambodia </a:t>
            </a:r>
            <a:endPar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4209829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5" name="タイトル 6"/>
          <p:cNvSpPr txBox="1">
            <a:spLocks/>
          </p:cNvSpPr>
          <p:nvPr/>
        </p:nvSpPr>
        <p:spPr bwMode="auto">
          <a:xfrm>
            <a:off x="-11017" y="598654"/>
            <a:ext cx="9119521" cy="789471"/>
          </a:xfrm>
          <a:prstGeom prst="rect">
            <a:avLst/>
          </a:prstGeom>
          <a:solidFill>
            <a:srgbClr val="006600"/>
          </a:solidFill>
          <a:ln w="28575">
            <a:solidFill>
              <a:srgbClr val="0066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600" b="1">
                <a:solidFill>
                  <a:schemeClr val="tx1"/>
                </a:solidFill>
                <a:latin typeface="HG丸ｺﾞｼｯｸM-PRO" panose="020F0600000000000000" pitchFamily="50" charset="-128"/>
                <a:ea typeface="HG丸ｺﾞｼｯｸM-PRO" panose="020F0600000000000000" pitchFamily="50" charset="-128"/>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a:lstStyle>
          <a:p>
            <a:pPr marL="990600" indent="-990600"/>
            <a:r>
              <a:rPr lang="en-US" altLang="ja-JP" kern="0" dirty="0" smtClean="0">
                <a:solidFill>
                  <a:schemeClr val="bg1"/>
                </a:solidFill>
              </a:rPr>
              <a:t>Provision of anonymized microdata</a:t>
            </a:r>
            <a:endParaRPr lang="en-US" altLang="ja-JP" kern="0" dirty="0">
              <a:solidFill>
                <a:schemeClr val="bg1"/>
              </a:solidFill>
            </a:endParaRPr>
          </a:p>
        </p:txBody>
      </p:sp>
      <p:sp>
        <p:nvSpPr>
          <p:cNvPr id="6"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36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9" name="スライド番号プレースホルダー 2"/>
          <p:cNvSpPr txBox="1">
            <a:spLocks/>
          </p:cNvSpPr>
          <p:nvPr/>
        </p:nvSpPr>
        <p:spPr bwMode="auto">
          <a:xfrm>
            <a:off x="6759575" y="6642100"/>
            <a:ext cx="21336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0" bIns="45720" numCol="1" anchor="ctr" anchorCtr="0" compatLnSpc="1">
            <a:prstTxWarp prst="textNoShape">
              <a:avLst/>
            </a:prstTxWarp>
          </a:bodyPr>
          <a:lstStyle>
            <a:defPPr>
              <a:defRPr lang="ja-JP"/>
            </a:defPPr>
            <a:lvl1pPr marL="0" algn="r" defTabSz="914400" rtl="0" eaLnBrk="1" latinLnBrk="0" hangingPunct="1">
              <a:defRPr kumimoji="1" sz="1200" b="1" kern="1200">
                <a:solidFill>
                  <a:schemeClr val="bg1"/>
                </a:solidFill>
                <a:latin typeface="HG丸ｺﾞｼｯｸM-PRO" panose="020F0600000000000000" pitchFamily="50" charset="-128"/>
                <a:ea typeface="HG丸ｺﾞｼｯｸM-PRO" panose="020F06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spcBef>
                <a:spcPct val="0"/>
              </a:spcBef>
              <a:spcAft>
                <a:spcPct val="0"/>
              </a:spcAft>
              <a:defRPr/>
            </a:pPr>
            <a:fld id="{9520C3A2-C6FD-4C72-8568-CE92CE67F085}" type="slidenum">
              <a:rPr lang="en-US" altLang="ja-JP" smtClean="0">
                <a:solidFill>
                  <a:prstClr val="white"/>
                </a:solidFill>
              </a:rPr>
              <a:pPr fontAlgn="base">
                <a:spcBef>
                  <a:spcPct val="0"/>
                </a:spcBef>
                <a:spcAft>
                  <a:spcPct val="0"/>
                </a:spcAft>
                <a:defRPr/>
              </a:pPr>
              <a:t>13</a:t>
            </a:fld>
            <a:endParaRPr lang="en-US" altLang="ja-JP" dirty="0">
              <a:solidFill>
                <a:prstClr val="white"/>
              </a:solidFill>
            </a:endParaRPr>
          </a:p>
        </p:txBody>
      </p:sp>
      <p:graphicFrame>
        <p:nvGraphicFramePr>
          <p:cNvPr id="10" name="表 9"/>
          <p:cNvGraphicFramePr>
            <a:graphicFrameLocks noGrp="1"/>
          </p:cNvGraphicFramePr>
          <p:nvPr>
            <p:extLst>
              <p:ext uri="{D42A27DB-BD31-4B8C-83A1-F6EECF244321}">
                <p14:modId xmlns:p14="http://schemas.microsoft.com/office/powerpoint/2010/main" val="4103221154"/>
              </p:ext>
            </p:extLst>
          </p:nvPr>
        </p:nvGraphicFramePr>
        <p:xfrm>
          <a:off x="183835" y="1690257"/>
          <a:ext cx="2632509" cy="4032288"/>
        </p:xfrm>
        <a:graphic>
          <a:graphicData uri="http://schemas.openxmlformats.org/drawingml/2006/table">
            <a:tbl>
              <a:tblPr/>
              <a:tblGrid>
                <a:gridCol w="1077925">
                  <a:extLst>
                    <a:ext uri="{9D8B030D-6E8A-4147-A177-3AD203B41FA5}">
                      <a16:colId xmlns:a16="http://schemas.microsoft.com/office/drawing/2014/main" val="2896365758"/>
                    </a:ext>
                  </a:extLst>
                </a:gridCol>
                <a:gridCol w="476659">
                  <a:extLst>
                    <a:ext uri="{9D8B030D-6E8A-4147-A177-3AD203B41FA5}">
                      <a16:colId xmlns:a16="http://schemas.microsoft.com/office/drawing/2014/main" val="491639837"/>
                    </a:ext>
                  </a:extLst>
                </a:gridCol>
                <a:gridCol w="1077925">
                  <a:extLst>
                    <a:ext uri="{9D8B030D-6E8A-4147-A177-3AD203B41FA5}">
                      <a16:colId xmlns:a16="http://schemas.microsoft.com/office/drawing/2014/main" val="2870570895"/>
                    </a:ext>
                  </a:extLst>
                </a:gridCol>
              </a:tblGrid>
              <a:tr h="479271">
                <a:tc>
                  <a:txBody>
                    <a:bodyPr/>
                    <a:lstStyle/>
                    <a:p>
                      <a:pPr algn="ctr"/>
                      <a:r>
                        <a:rPr lang="en-US" altLang="ja-JP" sz="1300" b="1" dirty="0" smtClean="0">
                          <a:effectLst/>
                        </a:rPr>
                        <a:t>N</a:t>
                      </a:r>
                      <a:r>
                        <a:rPr lang="en-US" sz="1300" b="1" dirty="0" smtClean="0">
                          <a:effectLst/>
                        </a:rPr>
                        <a:t>ame</a:t>
                      </a:r>
                      <a:endParaRPr lang="en-US" sz="1300" b="1" dirty="0">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1300" b="1">
                          <a:effectLst/>
                        </a:rPr>
                        <a:t>Age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1300" b="1">
                          <a:effectLst/>
                        </a:rPr>
                        <a:t>Gender</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703150800"/>
                  </a:ext>
                </a:extLst>
              </a:tr>
              <a:tr h="273869">
                <a:tc>
                  <a:txBody>
                    <a:bodyPr/>
                    <a:lstStyle/>
                    <a:p>
                      <a:r>
                        <a:rPr lang="en-US" sz="1300" b="1" smtClean="0">
                          <a:effectLst/>
                        </a:rPr>
                        <a:t>Ramsha</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30</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Female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36429859"/>
                  </a:ext>
                </a:extLst>
              </a:tr>
              <a:tr h="479271">
                <a:tc>
                  <a:txBody>
                    <a:bodyPr/>
                    <a:lstStyle/>
                    <a:p>
                      <a:r>
                        <a:rPr lang="en-US" sz="1300" b="1" smtClean="0">
                          <a:effectLst/>
                        </a:rPr>
                        <a:t>Yadu</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24</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Female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52106958"/>
                  </a:ext>
                </a:extLst>
              </a:tr>
              <a:tr h="273869">
                <a:tc>
                  <a:txBody>
                    <a:bodyPr/>
                    <a:lstStyle/>
                    <a:p>
                      <a:r>
                        <a:rPr lang="en-US" sz="1300" b="1" smtClean="0">
                          <a:effectLst/>
                        </a:rPr>
                        <a:t>Salima</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28</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Female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68643198"/>
                  </a:ext>
                </a:extLst>
              </a:tr>
              <a:tr h="273869">
                <a:tc>
                  <a:txBody>
                    <a:bodyPr/>
                    <a:lstStyle/>
                    <a:p>
                      <a:r>
                        <a:rPr lang="en-US" sz="1300" b="1" smtClean="0">
                          <a:effectLst/>
                        </a:rPr>
                        <a:t>Sunny</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27</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6301056"/>
                  </a:ext>
                </a:extLst>
              </a:tr>
              <a:tr h="479271">
                <a:tc>
                  <a:txBody>
                    <a:bodyPr/>
                    <a:lstStyle/>
                    <a:p>
                      <a:r>
                        <a:rPr lang="en-US" sz="1300" b="1" smtClean="0">
                          <a:effectLst/>
                        </a:rPr>
                        <a:t>Joan</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24</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Female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41852922"/>
                  </a:ext>
                </a:extLst>
              </a:tr>
              <a:tr h="273869">
                <a:tc>
                  <a:txBody>
                    <a:bodyPr/>
                    <a:lstStyle/>
                    <a:p>
                      <a:r>
                        <a:rPr lang="en-US" sz="1300" b="1" smtClean="0">
                          <a:effectLst/>
                        </a:rPr>
                        <a:t>Bahuksana</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23</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65197450"/>
                  </a:ext>
                </a:extLst>
              </a:tr>
              <a:tr h="273869">
                <a:tc>
                  <a:txBody>
                    <a:bodyPr/>
                    <a:lstStyle/>
                    <a:p>
                      <a:r>
                        <a:rPr lang="en-US" sz="1300" b="1" smtClean="0">
                          <a:effectLst/>
                        </a:rPr>
                        <a:t>Rambha</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19</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30566867"/>
                  </a:ext>
                </a:extLst>
              </a:tr>
              <a:tr h="479271">
                <a:tc>
                  <a:txBody>
                    <a:bodyPr/>
                    <a:lstStyle/>
                    <a:p>
                      <a:r>
                        <a:rPr lang="en-US" sz="1300" b="1" smtClean="0">
                          <a:effectLst/>
                        </a:rPr>
                        <a:t>Kishor</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29</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a:effectLst/>
                        </a:rPr>
                        <a:t>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11381517"/>
                  </a:ext>
                </a:extLst>
              </a:tr>
              <a:tr h="479271">
                <a:tc>
                  <a:txBody>
                    <a:bodyPr/>
                    <a:lstStyle/>
                    <a:p>
                      <a:r>
                        <a:rPr lang="en-US" sz="1300" b="1" smtClean="0">
                          <a:effectLst/>
                        </a:rPr>
                        <a:t>Johnson</a:t>
                      </a:r>
                      <a:endParaRPr lang="en-US" sz="1300" b="1">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17</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dirty="0">
                          <a:effectLst/>
                        </a:rPr>
                        <a:t>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545682"/>
                  </a:ext>
                </a:extLst>
              </a:tr>
              <a:tr h="0">
                <a:tc>
                  <a:txBody>
                    <a:bodyPr/>
                    <a:lstStyle/>
                    <a:p>
                      <a:r>
                        <a:rPr lang="en-US" sz="1300" b="1" dirty="0" smtClean="0">
                          <a:effectLst/>
                        </a:rPr>
                        <a:t>John</a:t>
                      </a:r>
                      <a:endParaRPr lang="en-US" sz="1300" b="1" dirty="0">
                        <a:effectLst/>
                      </a:endParaRP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ltLang="ja-JP" sz="1300" b="1">
                          <a:effectLst/>
                        </a:rPr>
                        <a:t>19</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sz="1300" b="1" dirty="0">
                          <a:effectLst/>
                        </a:rPr>
                        <a:t>Male</a:t>
                      </a:r>
                    </a:p>
                  </a:txBody>
                  <a:tcPr marL="68467" marR="68467" marT="34234" marB="3423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25588166"/>
                  </a:ext>
                </a:extLst>
              </a:tr>
            </a:tbl>
          </a:graphicData>
        </a:graphic>
      </p:graphicFrame>
      <p:sp>
        <p:nvSpPr>
          <p:cNvPr id="11" name="正方形/長方形 10"/>
          <p:cNvSpPr/>
          <p:nvPr/>
        </p:nvSpPr>
        <p:spPr>
          <a:xfrm>
            <a:off x="295588" y="1346212"/>
            <a:ext cx="1492716" cy="369332"/>
          </a:xfrm>
          <a:prstGeom prst="rect">
            <a:avLst/>
          </a:prstGeom>
        </p:spPr>
        <p:txBody>
          <a:bodyPr wrap="none">
            <a:spAutoFit/>
          </a:bodyPr>
          <a:lstStyle/>
          <a:p>
            <a:r>
              <a:rPr lang="en-US" altLang="ja-JP" dirty="0" smtClean="0">
                <a:solidFill>
                  <a:srgbClr val="FF0000"/>
                </a:solidFill>
              </a:rPr>
              <a:t>Original</a:t>
            </a:r>
            <a:r>
              <a:rPr lang="ja-JP" altLang="en-US" dirty="0" smtClean="0">
                <a:solidFill>
                  <a:srgbClr val="FF0000"/>
                </a:solidFill>
              </a:rPr>
              <a:t> </a:t>
            </a:r>
            <a:r>
              <a:rPr lang="en-US" altLang="ja-JP" dirty="0" smtClean="0">
                <a:solidFill>
                  <a:srgbClr val="FF0000"/>
                </a:solidFill>
              </a:rPr>
              <a:t>data</a:t>
            </a:r>
            <a:endParaRPr lang="ja-JP" altLang="en-US" dirty="0">
              <a:solidFill>
                <a:srgbClr val="FF0000"/>
              </a:solidFill>
            </a:endParaRPr>
          </a:p>
        </p:txBody>
      </p:sp>
      <p:graphicFrame>
        <p:nvGraphicFramePr>
          <p:cNvPr id="12" name="表 11"/>
          <p:cNvGraphicFramePr>
            <a:graphicFrameLocks noGrp="1"/>
          </p:cNvGraphicFramePr>
          <p:nvPr>
            <p:extLst>
              <p:ext uri="{D42A27DB-BD31-4B8C-83A1-F6EECF244321}">
                <p14:modId xmlns:p14="http://schemas.microsoft.com/office/powerpoint/2010/main" val="1731983693"/>
              </p:ext>
            </p:extLst>
          </p:nvPr>
        </p:nvGraphicFramePr>
        <p:xfrm>
          <a:off x="4914990" y="1720653"/>
          <a:ext cx="3589935" cy="4001892"/>
        </p:xfrm>
        <a:graphic>
          <a:graphicData uri="http://schemas.openxmlformats.org/drawingml/2006/table">
            <a:tbl>
              <a:tblPr/>
              <a:tblGrid>
                <a:gridCol w="945983">
                  <a:extLst>
                    <a:ext uri="{9D8B030D-6E8A-4147-A177-3AD203B41FA5}">
                      <a16:colId xmlns:a16="http://schemas.microsoft.com/office/drawing/2014/main" val="1392700931"/>
                    </a:ext>
                  </a:extLst>
                </a:gridCol>
                <a:gridCol w="1447307">
                  <a:extLst>
                    <a:ext uri="{9D8B030D-6E8A-4147-A177-3AD203B41FA5}">
                      <a16:colId xmlns:a16="http://schemas.microsoft.com/office/drawing/2014/main" val="204325638"/>
                    </a:ext>
                  </a:extLst>
                </a:gridCol>
                <a:gridCol w="1196645">
                  <a:extLst>
                    <a:ext uri="{9D8B030D-6E8A-4147-A177-3AD203B41FA5}">
                      <a16:colId xmlns:a16="http://schemas.microsoft.com/office/drawing/2014/main" val="786075469"/>
                    </a:ext>
                  </a:extLst>
                </a:gridCol>
              </a:tblGrid>
              <a:tr h="385690">
                <a:tc>
                  <a:txBody>
                    <a:bodyPr/>
                    <a:lstStyle/>
                    <a:p>
                      <a:pPr algn="ctr"/>
                      <a:r>
                        <a:rPr lang="en-US" sz="1200" b="1" dirty="0">
                          <a:effectLst/>
                        </a:rPr>
                        <a:t>Name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pPr algn="ctr"/>
                      <a:r>
                        <a:rPr lang="en-US" sz="1200" b="1" dirty="0">
                          <a:effectLst/>
                        </a:rPr>
                        <a:t>Age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pPr algn="ctr"/>
                      <a:r>
                        <a:rPr lang="en-US" sz="1200" b="1">
                          <a:effectLst/>
                        </a:rPr>
                        <a:t>Gender</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81020936"/>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a:effectLst/>
                        </a:rPr>
                        <a:t>Female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42684175"/>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a:effectLst/>
                        </a:rPr>
                        <a:t>Female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34324154"/>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a:effectLst/>
                        </a:rPr>
                        <a:t>Female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05229048"/>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94820966"/>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Female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15462619"/>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6242568"/>
                  </a:ext>
                </a:extLst>
              </a:tr>
              <a:tr h="223633">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Age ≤ 20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96948256"/>
                  </a:ext>
                </a:extLst>
              </a:tr>
              <a:tr h="392168">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20 &lt; Age ≤ 30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73885869"/>
                  </a:ext>
                </a:extLst>
              </a:tr>
              <a:tr h="385690">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Age ≤ 20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46969975"/>
                  </a:ext>
                </a:extLst>
              </a:tr>
              <a:tr h="223633">
                <a:tc>
                  <a:txBody>
                    <a:bodyPr/>
                    <a:lstStyle/>
                    <a:p>
                      <a:r>
                        <a:rPr lang="ja-JP" altLang="en-US" sz="1200" b="1">
                          <a:effectLst/>
                        </a:rPr>
                        <a:t>*</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Age ≤ 20</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chemeClr val="accent1">
                        <a:lumMod val="60000"/>
                        <a:lumOff val="40000"/>
                      </a:schemeClr>
                    </a:solidFill>
                  </a:tcPr>
                </a:tc>
                <a:tc>
                  <a:txBody>
                    <a:bodyPr/>
                    <a:lstStyle/>
                    <a:p>
                      <a:r>
                        <a:rPr lang="en-US" sz="1200" b="1" dirty="0">
                          <a:effectLst/>
                        </a:rPr>
                        <a:t>Male</a:t>
                      </a:r>
                    </a:p>
                  </a:txBody>
                  <a:tcPr marL="59788" marR="59788" marT="29894" marB="29894"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42266145"/>
                  </a:ext>
                </a:extLst>
              </a:tr>
            </a:tbl>
          </a:graphicData>
        </a:graphic>
      </p:graphicFrame>
      <p:sp>
        <p:nvSpPr>
          <p:cNvPr id="13" name="正方形/長方形 12"/>
          <p:cNvSpPr/>
          <p:nvPr/>
        </p:nvSpPr>
        <p:spPr>
          <a:xfrm>
            <a:off x="5058306" y="1401186"/>
            <a:ext cx="2531462" cy="369332"/>
          </a:xfrm>
          <a:prstGeom prst="rect">
            <a:avLst/>
          </a:prstGeom>
        </p:spPr>
        <p:txBody>
          <a:bodyPr wrap="none">
            <a:spAutoFit/>
          </a:bodyPr>
          <a:lstStyle/>
          <a:p>
            <a:r>
              <a:rPr lang="en-US" altLang="ja-JP" dirty="0" smtClean="0">
                <a:solidFill>
                  <a:srgbClr val="FF0000"/>
                </a:solidFill>
              </a:rPr>
              <a:t>Anonymized </a:t>
            </a:r>
            <a:r>
              <a:rPr lang="en-US" altLang="ja-JP" dirty="0">
                <a:solidFill>
                  <a:srgbClr val="FF0000"/>
                </a:solidFill>
              </a:rPr>
              <a:t>microdata</a:t>
            </a:r>
            <a:endParaRPr lang="ja-JP" altLang="en-US" dirty="0">
              <a:solidFill>
                <a:srgbClr val="FF0000"/>
              </a:solidFill>
            </a:endParaRPr>
          </a:p>
        </p:txBody>
      </p:sp>
      <p:sp>
        <p:nvSpPr>
          <p:cNvPr id="14" name="正方形/長方形 13"/>
          <p:cNvSpPr/>
          <p:nvPr/>
        </p:nvSpPr>
        <p:spPr>
          <a:xfrm>
            <a:off x="2971832" y="3277385"/>
            <a:ext cx="1787669" cy="369332"/>
          </a:xfrm>
          <a:prstGeom prst="rect">
            <a:avLst/>
          </a:prstGeom>
        </p:spPr>
        <p:txBody>
          <a:bodyPr wrap="none">
            <a:spAutoFit/>
          </a:bodyPr>
          <a:lstStyle/>
          <a:p>
            <a:r>
              <a:rPr lang="en-US" altLang="ja-JP" dirty="0">
                <a:solidFill>
                  <a:srgbClr val="FF0000"/>
                </a:solidFill>
              </a:rPr>
              <a:t>Delete identifier</a:t>
            </a:r>
            <a:endParaRPr lang="ja-JP" altLang="en-US" dirty="0">
              <a:solidFill>
                <a:srgbClr val="FF0000"/>
              </a:solidFill>
            </a:endParaRPr>
          </a:p>
        </p:txBody>
      </p:sp>
      <p:sp>
        <p:nvSpPr>
          <p:cNvPr id="15" name="右矢印 14"/>
          <p:cNvSpPr/>
          <p:nvPr/>
        </p:nvSpPr>
        <p:spPr bwMode="auto">
          <a:xfrm>
            <a:off x="2903108" y="3646717"/>
            <a:ext cx="1925117" cy="418641"/>
          </a:xfrm>
          <a:prstGeom prst="rightArrow">
            <a:avLst/>
          </a:prstGeom>
          <a:solidFill>
            <a:schemeClr val="accent1"/>
          </a:solidFill>
          <a:ln w="9525">
            <a:noFill/>
            <a:round/>
            <a:headEnd/>
            <a:tailEnd/>
          </a:ln>
          <a:effectLst>
            <a:outerShdw dist="35921" dir="2700000" algn="ctr" rotWithShape="0">
              <a:srgbClr val="808080"/>
            </a:outerShdw>
          </a:effectLst>
        </p:spPr>
        <p:txBody>
          <a:bodyPr wrap="none" rtlCol="0" anchor="ctr"/>
          <a:lstStyle/>
          <a:p>
            <a:pPr algn="ctr"/>
            <a:endParaRPr kumimoji="1" lang="ja-JP" altLang="en-US" sz="1200" b="1" dirty="0" smtClean="0">
              <a:solidFill>
                <a:srgbClr val="FFFFFF"/>
              </a:solidFill>
              <a:latin typeface="Arial" pitchFamily="34" charset="0"/>
              <a:ea typeface=""/>
            </a:endParaRPr>
          </a:p>
        </p:txBody>
      </p:sp>
      <p:sp>
        <p:nvSpPr>
          <p:cNvPr id="16" name="正方形/長方形 15"/>
          <p:cNvSpPr/>
          <p:nvPr/>
        </p:nvSpPr>
        <p:spPr>
          <a:xfrm>
            <a:off x="183835" y="5817977"/>
            <a:ext cx="8146782" cy="707886"/>
          </a:xfrm>
          <a:prstGeom prst="rect">
            <a:avLst/>
          </a:prstGeom>
        </p:spPr>
        <p:txBody>
          <a:bodyPr wrap="none">
            <a:spAutoFit/>
          </a:bodyPr>
          <a:lstStyle/>
          <a:p>
            <a:r>
              <a:rPr lang="en-US" altLang="ja-JP" sz="2000" b="1" dirty="0" smtClean="0">
                <a:solidFill>
                  <a:srgbClr val="FF0000"/>
                </a:solidFill>
              </a:rPr>
              <a:t>Main</a:t>
            </a:r>
            <a:r>
              <a:rPr lang="ja-JP" altLang="en-US" sz="2000" b="1" dirty="0" smtClean="0">
                <a:solidFill>
                  <a:srgbClr val="FF0000"/>
                </a:solidFill>
              </a:rPr>
              <a:t> </a:t>
            </a:r>
            <a:r>
              <a:rPr lang="en-US" altLang="ja-JP" sz="2000" b="1" dirty="0" smtClean="0">
                <a:solidFill>
                  <a:srgbClr val="FF0000"/>
                </a:solidFill>
              </a:rPr>
              <a:t>Techniques</a:t>
            </a:r>
          </a:p>
          <a:p>
            <a:r>
              <a:rPr lang="en-US" altLang="ja-JP" sz="2000" b="1" dirty="0" smtClean="0"/>
              <a:t>Resampling,</a:t>
            </a:r>
            <a:r>
              <a:rPr lang="ja-JP" altLang="en-US" sz="2000" b="1" dirty="0"/>
              <a:t> </a:t>
            </a:r>
            <a:r>
              <a:rPr lang="en-US" altLang="ja-JP" sz="2000" b="1" dirty="0" smtClean="0"/>
              <a:t>Recoding,</a:t>
            </a:r>
            <a:r>
              <a:rPr lang="ja-JP" altLang="en-US" sz="2000" b="1" dirty="0"/>
              <a:t> </a:t>
            </a:r>
            <a:r>
              <a:rPr lang="en-US" altLang="ja-JP" sz="2000" b="1" dirty="0"/>
              <a:t>rounding, </a:t>
            </a:r>
            <a:r>
              <a:rPr lang="en-US" altLang="ja-JP" sz="2000" b="1" dirty="0" smtClean="0"/>
              <a:t>Suppression,</a:t>
            </a:r>
            <a:r>
              <a:rPr lang="ja-JP" altLang="en-US" sz="2000" b="1" dirty="0" smtClean="0"/>
              <a:t> </a:t>
            </a:r>
            <a:r>
              <a:rPr lang="en-US" altLang="ja-JP" sz="2000" b="1" dirty="0" smtClean="0"/>
              <a:t>Perturbation,</a:t>
            </a:r>
            <a:r>
              <a:rPr lang="ja-JP" altLang="en-US" sz="2000" b="1" dirty="0" smtClean="0"/>
              <a:t> </a:t>
            </a:r>
            <a:r>
              <a:rPr lang="en-US" altLang="ja-JP" sz="2000" b="1" dirty="0" smtClean="0"/>
              <a:t>etc.</a:t>
            </a:r>
            <a:r>
              <a:rPr lang="ja-JP" altLang="en-US" sz="2000" b="1" dirty="0" smtClean="0"/>
              <a:t> </a:t>
            </a:r>
            <a:endParaRPr lang="ja-JP" altLang="en-US" sz="2000" b="1" dirty="0"/>
          </a:p>
        </p:txBody>
      </p:sp>
    </p:spTree>
    <p:extLst>
      <p:ext uri="{BB962C8B-B14F-4D97-AF65-F5344CB8AC3E}">
        <p14:creationId xmlns:p14="http://schemas.microsoft.com/office/powerpoint/2010/main" val="209201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dirty="0">
                <a:solidFill>
                  <a:schemeClr val="bg1"/>
                </a:solidFill>
              </a:rPr>
              <a:t>Anonymized</a:t>
            </a:r>
            <a:r>
              <a:rPr lang="ja-JP" altLang="en-US" dirty="0">
                <a:solidFill>
                  <a:schemeClr val="bg1"/>
                </a:solidFill>
              </a:rPr>
              <a:t> </a:t>
            </a:r>
            <a:r>
              <a:rPr lang="en-US" altLang="ja-JP" dirty="0" smtClean="0">
                <a:solidFill>
                  <a:schemeClr val="bg1"/>
                </a:solidFill>
              </a:rPr>
              <a:t>Microdata</a:t>
            </a:r>
            <a:r>
              <a:rPr lang="ja-JP" altLang="en-US" dirty="0" smtClean="0">
                <a:solidFill>
                  <a:schemeClr val="bg1"/>
                </a:solidFill>
              </a:rPr>
              <a:t> </a:t>
            </a:r>
            <a:r>
              <a:rPr lang="en-US" altLang="ja-JP" dirty="0" smtClean="0">
                <a:solidFill>
                  <a:schemeClr val="bg1"/>
                </a:solidFill>
              </a:rPr>
              <a:t>in</a:t>
            </a:r>
            <a:r>
              <a:rPr lang="ja-JP" altLang="en-US" dirty="0" smtClean="0">
                <a:solidFill>
                  <a:schemeClr val="bg1"/>
                </a:solidFill>
              </a:rPr>
              <a:t> </a:t>
            </a:r>
            <a:r>
              <a:rPr lang="en-US" altLang="ja-JP" dirty="0" smtClean="0">
                <a:solidFill>
                  <a:schemeClr val="bg1"/>
                </a:solidFill>
              </a:rPr>
              <a:t>Japan</a:t>
            </a:r>
            <a:endParaRPr lang="ja-JP" altLang="en-US"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lvl="0" indent="0">
              <a:buClr>
                <a:srgbClr val="006600"/>
              </a:buClr>
              <a:buNone/>
              <a:defRPr/>
            </a:pPr>
            <a:endParaRPr kumimoji="1" lang="en-US" altLang="ja-JP" sz="36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graphicFrame>
        <p:nvGraphicFramePr>
          <p:cNvPr id="4" name="表 3"/>
          <p:cNvGraphicFramePr>
            <a:graphicFrameLocks noGrp="1"/>
          </p:cNvGraphicFramePr>
          <p:nvPr>
            <p:extLst>
              <p:ext uri="{D42A27DB-BD31-4B8C-83A1-F6EECF244321}">
                <p14:modId xmlns:p14="http://schemas.microsoft.com/office/powerpoint/2010/main" val="1205878700"/>
              </p:ext>
            </p:extLst>
          </p:nvPr>
        </p:nvGraphicFramePr>
        <p:xfrm>
          <a:off x="11018" y="1447423"/>
          <a:ext cx="9097485" cy="5056449"/>
        </p:xfrm>
        <a:graphic>
          <a:graphicData uri="http://schemas.openxmlformats.org/drawingml/2006/table">
            <a:tbl>
              <a:tblPr/>
              <a:tblGrid>
                <a:gridCol w="3032495">
                  <a:extLst>
                    <a:ext uri="{9D8B030D-6E8A-4147-A177-3AD203B41FA5}">
                      <a16:colId xmlns:a16="http://schemas.microsoft.com/office/drawing/2014/main" val="3878746165"/>
                    </a:ext>
                  </a:extLst>
                </a:gridCol>
                <a:gridCol w="3032495">
                  <a:extLst>
                    <a:ext uri="{9D8B030D-6E8A-4147-A177-3AD203B41FA5}">
                      <a16:colId xmlns:a16="http://schemas.microsoft.com/office/drawing/2014/main" val="1404277209"/>
                    </a:ext>
                  </a:extLst>
                </a:gridCol>
                <a:gridCol w="3032495">
                  <a:extLst>
                    <a:ext uri="{9D8B030D-6E8A-4147-A177-3AD203B41FA5}">
                      <a16:colId xmlns:a16="http://schemas.microsoft.com/office/drawing/2014/main" val="3087077298"/>
                    </a:ext>
                  </a:extLst>
                </a:gridCol>
              </a:tblGrid>
              <a:tr h="398387">
                <a:tc>
                  <a:txBody>
                    <a:bodyPr/>
                    <a:lstStyle/>
                    <a:p>
                      <a:pPr algn="ctr" fontAlgn="t"/>
                      <a:r>
                        <a:rPr lang="en-US" altLang="ja-JP" sz="2400" b="1" i="0" u="none" strike="noStrike" dirty="0" smtClean="0">
                          <a:solidFill>
                            <a:schemeClr val="bg1"/>
                          </a:solidFill>
                          <a:effectLst/>
                          <a:latin typeface="Times New Roman" panose="02020603050405020304" pitchFamily="18" charset="0"/>
                        </a:rPr>
                        <a:t>Ministry</a:t>
                      </a:r>
                      <a:endParaRPr lang="en-US" sz="2400" b="1" i="0" u="none" strike="noStrike" dirty="0">
                        <a:solidFill>
                          <a:schemeClr val="bg1"/>
                        </a:solidFill>
                        <a:effectLst/>
                        <a:latin typeface="Times New Roman" panose="02020603050405020304" pitchFamily="18" charset="0"/>
                      </a:endParaRP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75000"/>
                      </a:schemeClr>
                    </a:solidFill>
                  </a:tcPr>
                </a:tc>
                <a:tc gridSpan="2">
                  <a:txBody>
                    <a:bodyPr/>
                    <a:lstStyle/>
                    <a:p>
                      <a:pPr algn="ctr" fontAlgn="ctr"/>
                      <a:r>
                        <a:rPr lang="en-US" altLang="ja-JP" sz="2000" b="1" i="0" u="none" strike="noStrike" dirty="0" smtClean="0">
                          <a:solidFill>
                            <a:schemeClr val="bg1"/>
                          </a:solidFill>
                          <a:effectLst/>
                          <a:latin typeface="Times New Roman" panose="02020603050405020304" pitchFamily="18" charset="0"/>
                        </a:rPr>
                        <a:t>Name</a:t>
                      </a:r>
                      <a:r>
                        <a:rPr lang="ja-JP" altLang="en-US" sz="2000" b="1" i="0" u="none" strike="noStrike" dirty="0" smtClean="0">
                          <a:solidFill>
                            <a:schemeClr val="bg1"/>
                          </a:solidFill>
                          <a:effectLst/>
                          <a:latin typeface="Times New Roman" panose="02020603050405020304" pitchFamily="18" charset="0"/>
                        </a:rPr>
                        <a:t> </a:t>
                      </a:r>
                      <a:r>
                        <a:rPr lang="en-US" altLang="ja-JP" sz="2000" b="1" i="0" u="none" strike="noStrike" dirty="0" smtClean="0">
                          <a:solidFill>
                            <a:schemeClr val="bg1"/>
                          </a:solidFill>
                          <a:effectLst/>
                          <a:latin typeface="Times New Roman" panose="02020603050405020304" pitchFamily="18" charset="0"/>
                        </a:rPr>
                        <a:t>of</a:t>
                      </a:r>
                      <a:r>
                        <a:rPr lang="ja-JP" altLang="en-US" sz="2000" b="1" i="0" u="none" strike="noStrike" dirty="0" smtClean="0">
                          <a:solidFill>
                            <a:schemeClr val="bg1"/>
                          </a:solidFill>
                          <a:effectLst/>
                          <a:latin typeface="Times New Roman" panose="02020603050405020304" pitchFamily="18" charset="0"/>
                        </a:rPr>
                        <a:t> </a:t>
                      </a:r>
                      <a:r>
                        <a:rPr lang="en-US" altLang="ja-JP" sz="2000" b="1" i="0" u="none" strike="noStrike" dirty="0" smtClean="0">
                          <a:solidFill>
                            <a:schemeClr val="bg1"/>
                          </a:solidFill>
                          <a:effectLst/>
                          <a:latin typeface="Times New Roman" panose="02020603050405020304" pitchFamily="18" charset="0"/>
                        </a:rPr>
                        <a:t>surveys</a:t>
                      </a:r>
                      <a:endParaRPr lang="en-US" sz="2000" b="1" i="0" u="none" strike="noStrike" dirty="0">
                        <a:solidFill>
                          <a:schemeClr val="bg1"/>
                        </a:solidFill>
                        <a:effectLst/>
                        <a:latin typeface="Times New Roman" panose="02020603050405020304" pitchFamily="18" charset="0"/>
                      </a:endParaRP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75000"/>
                      </a:schemeClr>
                    </a:solidFill>
                  </a:tcPr>
                </a:tc>
                <a:tc hMerge="1">
                  <a:txBody>
                    <a:bodyPr/>
                    <a:lstStyle/>
                    <a:p>
                      <a:endParaRPr kumimoji="1" lang="ja-JP" altLang="en-US"/>
                    </a:p>
                  </a:txBody>
                  <a:tcPr/>
                </a:tc>
                <a:extLst>
                  <a:ext uri="{0D108BD9-81ED-4DB2-BD59-A6C34878D82A}">
                    <a16:rowId xmlns:a16="http://schemas.microsoft.com/office/drawing/2014/main" val="3939659048"/>
                  </a:ext>
                </a:extLst>
              </a:tr>
              <a:tr h="398387">
                <a:tc rowSpan="7">
                  <a:txBody>
                    <a:bodyPr/>
                    <a:lstStyle/>
                    <a:p>
                      <a:pPr algn="ctr" fontAlgn="t"/>
                      <a:r>
                        <a:rPr lang="en-US" sz="2400" b="1" i="0" u="none" strike="noStrike" dirty="0">
                          <a:solidFill>
                            <a:srgbClr val="000000"/>
                          </a:solidFill>
                          <a:effectLst/>
                          <a:latin typeface="Times New Roman" panose="02020603050405020304" pitchFamily="18" charset="0"/>
                        </a:rPr>
                        <a:t>Ministry of Internal Affairs and Communications</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gridSpan="2">
                  <a:txBody>
                    <a:bodyPr/>
                    <a:lstStyle/>
                    <a:p>
                      <a:pPr algn="ctr" fontAlgn="ctr"/>
                      <a:r>
                        <a:rPr lang="en-US" sz="2000" b="1" i="0" u="none" strike="noStrike" dirty="0">
                          <a:solidFill>
                            <a:srgbClr val="000000"/>
                          </a:solidFill>
                          <a:effectLst/>
                          <a:latin typeface="Times New Roman" panose="02020603050405020304" pitchFamily="18" charset="0"/>
                        </a:rPr>
                        <a:t>Population census</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3586026723"/>
                  </a:ext>
                </a:extLst>
              </a:tr>
              <a:tr h="398387">
                <a:tc vMerge="1">
                  <a:txBody>
                    <a:bodyPr/>
                    <a:lstStyle/>
                    <a:p>
                      <a:endParaRPr kumimoji="1" lang="ja-JP" altLang="en-US"/>
                    </a:p>
                  </a:txBody>
                  <a:tcPr/>
                </a:tc>
                <a:tc gridSpan="2">
                  <a:txBody>
                    <a:bodyPr/>
                    <a:lstStyle/>
                    <a:p>
                      <a:pPr algn="ctr" fontAlgn="ctr"/>
                      <a:r>
                        <a:rPr lang="en-US" sz="2000" b="1" i="0" u="none" strike="noStrike" dirty="0">
                          <a:solidFill>
                            <a:srgbClr val="000000"/>
                          </a:solidFill>
                          <a:effectLst/>
                          <a:latin typeface="Times New Roman" panose="02020603050405020304" pitchFamily="18" charset="0"/>
                        </a:rPr>
                        <a:t>Housing and land Survey</a:t>
                      </a:r>
                    </a:p>
                  </a:txBody>
                  <a:tcPr marL="2857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3477036564"/>
                  </a:ext>
                </a:extLst>
              </a:tr>
              <a:tr h="398387">
                <a:tc vMerge="1">
                  <a:txBody>
                    <a:bodyPr/>
                    <a:lstStyle/>
                    <a:p>
                      <a:endParaRPr kumimoji="1" lang="ja-JP" altLang="en-US"/>
                    </a:p>
                  </a:txBody>
                  <a:tcPr/>
                </a:tc>
                <a:tc gridSpan="2">
                  <a:txBody>
                    <a:bodyPr/>
                    <a:lstStyle/>
                    <a:p>
                      <a:pPr algn="ctr" fontAlgn="ctr"/>
                      <a:r>
                        <a:rPr lang="en-US" sz="2000" b="1" i="0" u="none" strike="noStrike" dirty="0">
                          <a:solidFill>
                            <a:srgbClr val="000000"/>
                          </a:solidFill>
                          <a:effectLst/>
                          <a:latin typeface="Times New Roman" panose="02020603050405020304" pitchFamily="18" charset="0"/>
                        </a:rPr>
                        <a:t>Employment Status Survey</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555141529"/>
                  </a:ext>
                </a:extLst>
              </a:tr>
              <a:tr h="398387">
                <a:tc vMerge="1">
                  <a:txBody>
                    <a:bodyPr/>
                    <a:lstStyle/>
                    <a:p>
                      <a:endParaRPr kumimoji="1" lang="ja-JP" altLang="en-US"/>
                    </a:p>
                  </a:txBody>
                  <a:tcPr/>
                </a:tc>
                <a:tc rowSpan="2">
                  <a:txBody>
                    <a:bodyPr/>
                    <a:lstStyle/>
                    <a:p>
                      <a:pPr algn="ctr" fontAlgn="ctr"/>
                      <a:r>
                        <a:rPr lang="en-US" sz="2000" b="1" i="0" u="none" strike="noStrike" dirty="0">
                          <a:solidFill>
                            <a:srgbClr val="000000"/>
                          </a:solidFill>
                          <a:effectLst/>
                          <a:latin typeface="Times New Roman" panose="02020603050405020304" pitchFamily="18" charset="0"/>
                        </a:rPr>
                        <a:t>Survey on Time Use and leisure Activities</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2000" b="1" i="0" u="none" strike="noStrike" dirty="0">
                          <a:solidFill>
                            <a:srgbClr val="000000"/>
                          </a:solidFill>
                          <a:effectLst/>
                          <a:latin typeface="Times New Roman" panose="02020603050405020304" pitchFamily="18" charset="0"/>
                        </a:rPr>
                        <a:t>Questionnaire A</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50194521"/>
                  </a:ext>
                </a:extLst>
              </a:tr>
              <a:tr h="398387">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2000" b="1" i="0" u="none" strike="noStrike" dirty="0">
                          <a:solidFill>
                            <a:srgbClr val="000000"/>
                          </a:solidFill>
                          <a:effectLst/>
                          <a:latin typeface="Times New Roman" panose="02020603050405020304" pitchFamily="18" charset="0"/>
                        </a:rPr>
                        <a:t>Questionnaire B</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45361862"/>
                  </a:ext>
                </a:extLst>
              </a:tr>
              <a:tr h="398387">
                <a:tc vMerge="1">
                  <a:txBody>
                    <a:bodyPr/>
                    <a:lstStyle/>
                    <a:p>
                      <a:endParaRPr kumimoji="1" lang="ja-JP" altLang="en-US"/>
                    </a:p>
                  </a:txBody>
                  <a:tcPr/>
                </a:tc>
                <a:tc gridSpan="2">
                  <a:txBody>
                    <a:bodyPr/>
                    <a:lstStyle/>
                    <a:p>
                      <a:pPr algn="ctr" fontAlgn="ctr"/>
                      <a:r>
                        <a:rPr lang="en-US" sz="2000" b="1" i="0" u="none" strike="noStrike" dirty="0">
                          <a:solidFill>
                            <a:srgbClr val="000000"/>
                          </a:solidFill>
                          <a:effectLst/>
                          <a:latin typeface="Times New Roman" panose="02020603050405020304" pitchFamily="18" charset="0"/>
                        </a:rPr>
                        <a:t>National Survey of Family Income and Expenditure</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3120459755"/>
                  </a:ext>
                </a:extLst>
              </a:tr>
              <a:tr h="398387">
                <a:tc vMerge="1">
                  <a:txBody>
                    <a:bodyPr/>
                    <a:lstStyle/>
                    <a:p>
                      <a:endParaRPr kumimoji="1" lang="ja-JP" altLang="en-US"/>
                    </a:p>
                  </a:txBody>
                  <a:tcPr/>
                </a:tc>
                <a:tc gridSpan="2">
                  <a:txBody>
                    <a:bodyPr/>
                    <a:lstStyle/>
                    <a:p>
                      <a:pPr algn="ctr" fontAlgn="ctr"/>
                      <a:r>
                        <a:rPr lang="en-US" sz="2000" b="1" i="0" u="none" strike="noStrike" dirty="0" err="1">
                          <a:solidFill>
                            <a:srgbClr val="000000"/>
                          </a:solidFill>
                          <a:effectLst/>
                          <a:latin typeface="Times New Roman" panose="02020603050405020304" pitchFamily="18" charset="0"/>
                        </a:rPr>
                        <a:t>Labour</a:t>
                      </a:r>
                      <a:r>
                        <a:rPr lang="en-US" sz="2000" b="1" i="0" u="none" strike="noStrike" dirty="0">
                          <a:solidFill>
                            <a:srgbClr val="000000"/>
                          </a:solidFill>
                          <a:effectLst/>
                          <a:latin typeface="Times New Roman" panose="02020603050405020304" pitchFamily="18" charset="0"/>
                        </a:rPr>
                        <a:t> Force Survey</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extLst>
                  <a:ext uri="{0D108BD9-81ED-4DB2-BD59-A6C34878D82A}">
                    <a16:rowId xmlns:a16="http://schemas.microsoft.com/office/drawing/2014/main" val="3126646486"/>
                  </a:ext>
                </a:extLst>
              </a:tr>
              <a:tr h="750804">
                <a:tc rowSpan="2">
                  <a:txBody>
                    <a:bodyPr/>
                    <a:lstStyle/>
                    <a:p>
                      <a:pPr algn="ctr" fontAlgn="t"/>
                      <a:r>
                        <a:rPr lang="en-US" sz="2400" b="1" i="0" u="none" strike="noStrike" dirty="0">
                          <a:solidFill>
                            <a:srgbClr val="000000"/>
                          </a:solidFill>
                          <a:effectLst/>
                          <a:latin typeface="Times New Roman" panose="02020603050405020304" pitchFamily="18" charset="0"/>
                        </a:rPr>
                        <a:t>Ministry of Health, Labor and Welfare</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r>
                        <a:rPr lang="en-US" sz="2000" b="1" i="0" u="none" strike="noStrike" dirty="0">
                          <a:solidFill>
                            <a:srgbClr val="000000"/>
                          </a:solidFill>
                          <a:effectLst/>
                          <a:latin typeface="Times New Roman" panose="02020603050405020304" pitchFamily="18" charset="0"/>
                        </a:rPr>
                        <a:t>Comprehensive Survey of Living Conditions</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2000" b="1" i="0" u="none" strike="noStrike" dirty="0">
                          <a:solidFill>
                            <a:srgbClr val="000000"/>
                          </a:solidFill>
                          <a:effectLst/>
                          <a:latin typeface="Times New Roman" panose="02020603050405020304" pitchFamily="18" charset="0"/>
                        </a:rPr>
                        <a:t>Anonymous data </a:t>
                      </a:r>
                      <a:r>
                        <a:rPr lang="en-US" sz="2000" b="1" i="0" u="none" strike="noStrike" dirty="0" smtClean="0">
                          <a:solidFill>
                            <a:srgbClr val="000000"/>
                          </a:solidFill>
                          <a:effectLst/>
                          <a:latin typeface="Times New Roman" panose="02020603050405020304" pitchFamily="18" charset="0"/>
                        </a:rPr>
                        <a:t>A</a:t>
                      </a:r>
                    </a:p>
                    <a:p>
                      <a:pPr algn="ctr" fontAlgn="ctr"/>
                      <a:r>
                        <a:rPr lang="en-US" sz="2000" b="1" i="0" u="none" strike="noStrike" dirty="0" smtClean="0">
                          <a:solidFill>
                            <a:srgbClr val="000000"/>
                          </a:solidFill>
                          <a:effectLst/>
                          <a:latin typeface="Times New Roman" panose="02020603050405020304" pitchFamily="18" charset="0"/>
                        </a:rPr>
                        <a:t>（Household</a:t>
                      </a:r>
                      <a:r>
                        <a:rPr lang="en-US" sz="2000" b="1" i="0" u="none" strike="noStrike" dirty="0">
                          <a:solidFill>
                            <a:srgbClr val="000000"/>
                          </a:solidFill>
                          <a:effectLst/>
                          <a:latin typeface="Times New Roman" panose="02020603050405020304" pitchFamily="18" charset="0"/>
                        </a:rPr>
                        <a:t>, Health）</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01806968"/>
                  </a:ext>
                </a:extLst>
              </a:tr>
              <a:tr h="1118549">
                <a:tc vMerge="1">
                  <a:txBody>
                    <a:bodyPr/>
                    <a:lstStyle/>
                    <a:p>
                      <a:endParaRPr kumimoji="1" lang="ja-JP" altLang="en-US"/>
                    </a:p>
                  </a:txBody>
                  <a:tcPr/>
                </a:tc>
                <a:tc vMerge="1">
                  <a:txBody>
                    <a:bodyPr/>
                    <a:lstStyle/>
                    <a:p>
                      <a:endParaRPr kumimoji="1" lang="ja-JP" altLang="en-US" dirty="0"/>
                    </a:p>
                  </a:txBody>
                  <a:tcPr/>
                </a:tc>
                <a:tc>
                  <a:txBody>
                    <a:bodyPr/>
                    <a:lstStyle/>
                    <a:p>
                      <a:pPr algn="ctr" fontAlgn="ctr"/>
                      <a:r>
                        <a:rPr lang="en-US" sz="2000" b="1" i="0" u="none" strike="noStrike" dirty="0">
                          <a:solidFill>
                            <a:srgbClr val="000000"/>
                          </a:solidFill>
                          <a:effectLst/>
                          <a:latin typeface="Times New Roman" panose="02020603050405020304" pitchFamily="18" charset="0"/>
                        </a:rPr>
                        <a:t>Anonymous data B</a:t>
                      </a:r>
                      <a:br>
                        <a:rPr lang="en-US" sz="2000" b="1" i="0" u="none" strike="noStrike" dirty="0">
                          <a:solidFill>
                            <a:srgbClr val="000000"/>
                          </a:solidFill>
                          <a:effectLst/>
                          <a:latin typeface="Times New Roman" panose="02020603050405020304" pitchFamily="18" charset="0"/>
                        </a:rPr>
                      </a:br>
                      <a:r>
                        <a:rPr lang="en-US" sz="2000" b="1" i="0" u="none" strike="noStrike" dirty="0">
                          <a:solidFill>
                            <a:srgbClr val="000000"/>
                          </a:solidFill>
                          <a:effectLst/>
                          <a:latin typeface="Times New Roman" panose="02020603050405020304" pitchFamily="18" charset="0"/>
                        </a:rPr>
                        <a:t>（Household, Health, Income, Saving）</a:t>
                      </a:r>
                    </a:p>
                  </a:txBody>
                  <a:tcPr marL="6350" marR="6350" marT="6350"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5283001"/>
                  </a:ext>
                </a:extLst>
              </a:tr>
            </a:tbl>
          </a:graphicData>
        </a:graphic>
      </p:graphicFrame>
    </p:spTree>
    <p:extLst>
      <p:ext uri="{BB962C8B-B14F-4D97-AF65-F5344CB8AC3E}">
        <p14:creationId xmlns:p14="http://schemas.microsoft.com/office/powerpoint/2010/main" val="3998029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35496" y="620688"/>
            <a:ext cx="9073008" cy="723370"/>
          </a:xfrm>
          <a:solidFill>
            <a:srgbClr val="006600"/>
          </a:solidFill>
          <a:ln w="28575">
            <a:solidFill>
              <a:srgbClr val="006600"/>
            </a:solidFill>
          </a:ln>
        </p:spPr>
        <p:txBody>
          <a:bodyPr/>
          <a:lstStyle/>
          <a:p>
            <a:pPr marL="990600" indent="-990600"/>
            <a:r>
              <a:rPr lang="en-US" altLang="ja-JP" sz="3200" dirty="0">
                <a:solidFill>
                  <a:schemeClr val="bg1"/>
                </a:solidFill>
              </a:rPr>
              <a:t>Effective use of anonymized microdata</a:t>
            </a:r>
            <a:endParaRPr lang="ja-JP" altLang="en-US" sz="3200" dirty="0">
              <a:solidFill>
                <a:schemeClr val="bg1"/>
              </a:solidFill>
            </a:endParaRPr>
          </a:p>
        </p:txBody>
      </p:sp>
      <p:sp>
        <p:nvSpPr>
          <p:cNvPr id="8" name="コンテンツ プレースホルダ 2"/>
          <p:cNvSpPr>
            <a:spLocks noGrp="1"/>
          </p:cNvSpPr>
          <p:nvPr/>
        </p:nvSpPr>
        <p:spPr bwMode="auto">
          <a:xfrm>
            <a:off x="35496" y="738130"/>
            <a:ext cx="9073008" cy="5822638"/>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ctr" defTabSz="914400"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graphicFrame>
        <p:nvGraphicFramePr>
          <p:cNvPr id="5" name="図表 4"/>
          <p:cNvGraphicFramePr/>
          <p:nvPr>
            <p:extLst>
              <p:ext uri="{D42A27DB-BD31-4B8C-83A1-F6EECF244321}">
                <p14:modId xmlns:p14="http://schemas.microsoft.com/office/powerpoint/2010/main" val="1911133902"/>
              </p:ext>
            </p:extLst>
          </p:nvPr>
        </p:nvGraphicFramePr>
        <p:xfrm>
          <a:off x="1211177" y="1461500"/>
          <a:ext cx="6419161" cy="4836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下矢印 13"/>
          <p:cNvSpPr/>
          <p:nvPr/>
        </p:nvSpPr>
        <p:spPr bwMode="auto">
          <a:xfrm rot="1920000">
            <a:off x="2904069" y="3202115"/>
            <a:ext cx="862996" cy="1542650"/>
          </a:xfrm>
          <a:prstGeom prst="downArrow">
            <a:avLst/>
          </a:prstGeom>
          <a:solidFill>
            <a:srgbClr val="006600"/>
          </a:solidFill>
          <a:ln w="9525">
            <a:solidFill>
              <a:srgbClr val="006600"/>
            </a:solidFill>
            <a:round/>
            <a:headEnd/>
            <a:tailEnd/>
          </a:ln>
          <a:effectLst>
            <a:outerShdw dist="35921" dir="2700000" algn="ctr" rotWithShape="0">
              <a:srgbClr val="808080"/>
            </a:outerShdw>
          </a:effectLst>
        </p:spPr>
        <p:txBody>
          <a:bodyPr wrap="none" rtlCol="0" anchor="ctr"/>
          <a:lstStyle/>
          <a:p>
            <a:pPr algn="ctr"/>
            <a:endParaRPr kumimoji="1" lang="ja-JP" altLang="en-US" sz="1200" b="1" dirty="0" smtClean="0">
              <a:solidFill>
                <a:srgbClr val="FFFFFF"/>
              </a:solidFill>
              <a:latin typeface="Arial" pitchFamily="34" charset="0"/>
              <a:ea typeface=""/>
            </a:endParaRPr>
          </a:p>
        </p:txBody>
      </p:sp>
      <p:sp>
        <p:nvSpPr>
          <p:cNvPr id="15" name="下矢印 14"/>
          <p:cNvSpPr/>
          <p:nvPr/>
        </p:nvSpPr>
        <p:spPr bwMode="auto">
          <a:xfrm rot="-1920000">
            <a:off x="5028459" y="3215998"/>
            <a:ext cx="862996" cy="1542650"/>
          </a:xfrm>
          <a:prstGeom prst="downArrow">
            <a:avLst/>
          </a:prstGeom>
          <a:solidFill>
            <a:srgbClr val="006600"/>
          </a:solidFill>
          <a:ln w="9525">
            <a:solidFill>
              <a:srgbClr val="006600"/>
            </a:solidFill>
            <a:round/>
            <a:headEnd/>
            <a:tailEnd/>
          </a:ln>
          <a:effectLst>
            <a:outerShdw dist="35921" dir="2700000" algn="ctr" rotWithShape="0">
              <a:srgbClr val="808080"/>
            </a:outerShdw>
          </a:effectLst>
        </p:spPr>
        <p:txBody>
          <a:bodyPr wrap="none" rtlCol="0" anchor="ctr"/>
          <a:lstStyle/>
          <a:p>
            <a:pPr algn="ctr"/>
            <a:endParaRPr kumimoji="1" lang="ja-JP" altLang="en-US" sz="1200" b="1" dirty="0" smtClean="0">
              <a:solidFill>
                <a:srgbClr val="FFFFFF"/>
              </a:solidFill>
              <a:latin typeface="Arial" pitchFamily="34" charset="0"/>
              <a:ea typeface=""/>
            </a:endParaRPr>
          </a:p>
        </p:txBody>
      </p:sp>
      <p:sp>
        <p:nvSpPr>
          <p:cNvPr id="16" name="正方形/長方形 15"/>
          <p:cNvSpPr/>
          <p:nvPr/>
        </p:nvSpPr>
        <p:spPr>
          <a:xfrm>
            <a:off x="5761822" y="1571566"/>
            <a:ext cx="2997897" cy="2308324"/>
          </a:xfrm>
          <a:prstGeom prst="rect">
            <a:avLst/>
          </a:prstGeom>
        </p:spPr>
        <p:txBody>
          <a:bodyPr wrap="square">
            <a:spAutoFit/>
          </a:bodyPr>
          <a:lstStyle/>
          <a:p>
            <a:r>
              <a:rPr lang="en-US" altLang="ja-JP" dirty="0" smtClean="0"/>
              <a:t>Advantages:</a:t>
            </a:r>
          </a:p>
          <a:p>
            <a:pPr marL="342900" indent="-342900">
              <a:buFont typeface="+mj-lt"/>
              <a:buAutoNum type="arabicPeriod"/>
            </a:pPr>
            <a:r>
              <a:rPr lang="en-US" altLang="ja-JP" dirty="0" smtClean="0"/>
              <a:t>No </a:t>
            </a:r>
            <a:r>
              <a:rPr lang="en-US" altLang="ja-JP" dirty="0"/>
              <a:t>aggregation skills </a:t>
            </a:r>
            <a:r>
              <a:rPr lang="en-US" altLang="ja-JP" dirty="0" smtClean="0"/>
              <a:t>required</a:t>
            </a:r>
          </a:p>
          <a:p>
            <a:pPr marL="342900" indent="-342900">
              <a:buFont typeface="+mj-lt"/>
              <a:buAutoNum type="arabicPeriod"/>
            </a:pPr>
            <a:r>
              <a:rPr lang="en-US" altLang="ja-JP" dirty="0"/>
              <a:t>Most recent survey data</a:t>
            </a:r>
            <a:endParaRPr lang="en-US" altLang="ja-JP" dirty="0" smtClean="0"/>
          </a:p>
          <a:p>
            <a:endParaRPr lang="en-US" altLang="ja-JP" dirty="0" smtClean="0"/>
          </a:p>
          <a:p>
            <a:r>
              <a:rPr lang="en-US" altLang="ja-JP" dirty="0" smtClean="0"/>
              <a:t>Disadvantages:</a:t>
            </a:r>
          </a:p>
          <a:p>
            <a:pPr marL="342900" indent="-342900">
              <a:buFont typeface="+mj-lt"/>
              <a:buAutoNum type="arabicPeriod"/>
            </a:pPr>
            <a:r>
              <a:rPr lang="en-US" altLang="ja-JP" dirty="0"/>
              <a:t>Expensive</a:t>
            </a:r>
          </a:p>
          <a:p>
            <a:pPr marL="342900" indent="-342900">
              <a:buFont typeface="+mj-lt"/>
              <a:buAutoNum type="arabicPeriod"/>
            </a:pPr>
            <a:r>
              <a:rPr lang="en-US" altLang="ja-JP" dirty="0"/>
              <a:t>Aggregation takes </a:t>
            </a:r>
            <a:r>
              <a:rPr lang="en-US" altLang="ja-JP" dirty="0" smtClean="0"/>
              <a:t>time</a:t>
            </a:r>
            <a:endParaRPr lang="ja-JP" altLang="en-US" dirty="0"/>
          </a:p>
        </p:txBody>
      </p:sp>
      <p:sp>
        <p:nvSpPr>
          <p:cNvPr id="17" name="正方形/長方形 16"/>
          <p:cNvSpPr/>
          <p:nvPr/>
        </p:nvSpPr>
        <p:spPr>
          <a:xfrm>
            <a:off x="81796" y="1665115"/>
            <a:ext cx="2997897" cy="2585323"/>
          </a:xfrm>
          <a:prstGeom prst="rect">
            <a:avLst/>
          </a:prstGeom>
        </p:spPr>
        <p:txBody>
          <a:bodyPr wrap="square">
            <a:spAutoFit/>
          </a:bodyPr>
          <a:lstStyle/>
          <a:p>
            <a:r>
              <a:rPr lang="en-US" altLang="ja-JP" dirty="0" smtClean="0"/>
              <a:t>Advantages:</a:t>
            </a:r>
          </a:p>
          <a:p>
            <a:pPr marL="342900" indent="-342900">
              <a:buFont typeface="+mj-lt"/>
              <a:buAutoNum type="arabicPeriod"/>
            </a:pPr>
            <a:r>
              <a:rPr lang="en-US" altLang="ja-JP" dirty="0"/>
              <a:t>Detailed aggregation is </a:t>
            </a:r>
            <a:r>
              <a:rPr lang="en-US" altLang="ja-JP" dirty="0" smtClean="0"/>
              <a:t>possible</a:t>
            </a:r>
          </a:p>
          <a:p>
            <a:pPr marL="342900" indent="-342900">
              <a:buFont typeface="+mj-lt"/>
              <a:buAutoNum type="arabicPeriod"/>
            </a:pPr>
            <a:r>
              <a:rPr lang="en-US" altLang="ja-JP" dirty="0" smtClean="0"/>
              <a:t>Most </a:t>
            </a:r>
            <a:r>
              <a:rPr lang="en-US" altLang="ja-JP" dirty="0"/>
              <a:t>recent survey data</a:t>
            </a:r>
            <a:endParaRPr lang="en-US" altLang="ja-JP" dirty="0" smtClean="0"/>
          </a:p>
          <a:p>
            <a:endParaRPr lang="en-US" altLang="ja-JP" dirty="0" smtClean="0"/>
          </a:p>
          <a:p>
            <a:r>
              <a:rPr lang="en-US" altLang="ja-JP" dirty="0" smtClean="0"/>
              <a:t>Disadvantages:</a:t>
            </a:r>
          </a:p>
          <a:p>
            <a:pPr marL="342900" indent="-342900">
              <a:buFont typeface="+mj-lt"/>
              <a:buAutoNum type="arabicPeriod"/>
            </a:pPr>
            <a:r>
              <a:rPr lang="en-US" altLang="ja-JP" dirty="0"/>
              <a:t>Advanced aggregation skills</a:t>
            </a:r>
          </a:p>
          <a:p>
            <a:pPr marL="342900" indent="-342900">
              <a:buFont typeface="+mj-lt"/>
              <a:buAutoNum type="arabicPeriod"/>
            </a:pPr>
            <a:r>
              <a:rPr lang="en-US" altLang="ja-JP" dirty="0"/>
              <a:t>Location restrictions</a:t>
            </a:r>
            <a:endParaRPr lang="ja-JP" altLang="en-US" dirty="0"/>
          </a:p>
        </p:txBody>
      </p:sp>
    </p:spTree>
    <p:extLst>
      <p:ext uri="{BB962C8B-B14F-4D97-AF65-F5344CB8AC3E}">
        <p14:creationId xmlns:p14="http://schemas.microsoft.com/office/powerpoint/2010/main" val="14679320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Introduction</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Release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of microdata files for public use</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Provision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of </a:t>
            </a: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custom-made</a:t>
            </a:r>
            <a:r>
              <a:rPr kumimoji="1" lang="ja-JP" altLang="en-US" b="1" i="0" u="none" strike="noStrike" kern="1200" cap="none" spc="0" normalizeH="0" baseline="0" noProof="0" dirty="0" smtClean="0">
                <a:ln>
                  <a:noFill/>
                </a:ln>
                <a:solidFill>
                  <a:prstClr val="black"/>
                </a:solidFill>
                <a:effectLst/>
                <a:uLnTx/>
                <a:uFillTx/>
                <a:ea typeface="HG丸ｺﾞｼｯｸM-PRO" panose="020F0600000000000000" pitchFamily="50" charset="-128"/>
              </a:rPr>
              <a:t> </a:t>
            </a: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tabulation</a:t>
            </a:r>
            <a:r>
              <a:rPr kumimoji="1" lang="ja-JP" altLang="en-US" b="1" i="0" u="none" strike="noStrike" kern="1200" cap="none" spc="0" normalizeH="0" baseline="0" noProof="0" dirty="0" smtClean="0">
                <a:ln>
                  <a:noFill/>
                </a:ln>
                <a:solidFill>
                  <a:prstClr val="black"/>
                </a:solidFill>
                <a:effectLst/>
                <a:uLnTx/>
                <a:uFillTx/>
                <a:ea typeface="HG丸ｺﾞｼｯｸM-PRO" panose="020F0600000000000000" pitchFamily="50" charset="-128"/>
              </a:rPr>
              <a:t> </a:t>
            </a: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service</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a:ln>
                  <a:noFill/>
                </a:ln>
                <a:effectLst/>
                <a:uLnTx/>
                <a:uFillTx/>
                <a:ea typeface="HG丸ｺﾞｼｯｸM-PRO" panose="020F0600000000000000" pitchFamily="50" charset="-128"/>
              </a:rPr>
              <a:t>Provision of anonymized </a:t>
            </a:r>
            <a:r>
              <a:rPr kumimoji="1" lang="en-US" altLang="ja-JP" b="1" i="0" u="none" strike="noStrike" kern="1200" cap="none" spc="0" normalizeH="0" baseline="0" noProof="0" dirty="0" smtClean="0">
                <a:ln>
                  <a:noFill/>
                </a:ln>
                <a:effectLst/>
                <a:uLnTx/>
                <a:uFillTx/>
                <a:ea typeface="HG丸ｺﾞｼｯｸM-PRO" panose="020F0600000000000000" pitchFamily="50" charset="-128"/>
              </a:rPr>
              <a:t>microdata</a:t>
            </a:r>
            <a:endParaRPr kumimoji="1" lang="en-US" altLang="ja-JP" b="1" i="0" u="none" strike="noStrike" kern="1200" cap="none" spc="0" normalizeH="0" baseline="0" noProof="0" dirty="0">
              <a:ln>
                <a:noFill/>
              </a:ln>
              <a:effectLst/>
              <a:uLnTx/>
              <a:uFillTx/>
              <a:ea typeface="HG丸ｺﾞｼｯｸM-PRO" panose="020F0600000000000000" pitchFamily="50" charset="-128"/>
            </a:endParaRP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smtClean="0">
                <a:ln>
                  <a:noFill/>
                </a:ln>
                <a:solidFill>
                  <a:srgbClr val="FF0000"/>
                </a:solidFill>
                <a:effectLst/>
                <a:uLnTx/>
                <a:uFillTx/>
                <a:ea typeface="HG丸ｺﾞｼｯｸM-PRO" panose="020F0600000000000000" pitchFamily="50" charset="-128"/>
              </a:rPr>
              <a:t>Monthly </a:t>
            </a:r>
            <a:r>
              <a:rPr kumimoji="1" lang="en-US" altLang="ja-JP" b="1" i="0" u="none" strike="noStrike" kern="1200" cap="none" spc="0" normalizeH="0" baseline="0" noProof="0" dirty="0">
                <a:ln>
                  <a:noFill/>
                </a:ln>
                <a:solidFill>
                  <a:srgbClr val="FF0000"/>
                </a:solidFill>
                <a:effectLst/>
                <a:uLnTx/>
                <a:uFillTx/>
                <a:ea typeface="HG丸ｺﾞｼｯｸM-PRO" panose="020F0600000000000000" pitchFamily="50" charset="-128"/>
              </a:rPr>
              <a:t>Magazine of ‘Statistics’ and ‘Significance</a:t>
            </a:r>
            <a:r>
              <a:rPr kumimoji="1" lang="en-US" altLang="ja-JP" b="1" i="0" u="none" strike="noStrike" kern="1200" cap="none" spc="0" normalizeH="0" baseline="0" noProof="0" dirty="0" smtClean="0">
                <a:ln>
                  <a:noFill/>
                </a:ln>
                <a:solidFill>
                  <a:srgbClr val="FF0000"/>
                </a:solidFill>
                <a:effectLst/>
                <a:uLnTx/>
                <a:uFillTx/>
                <a:ea typeface="HG丸ｺﾞｼｯｸM-PRO" panose="020F0600000000000000" pitchFamily="50" charset="-128"/>
              </a:rPr>
              <a:t>’</a:t>
            </a:r>
          </a:p>
          <a:p>
            <a:pPr marL="742950" lvl="0" indent="-742950">
              <a:buClr>
                <a:srgbClr val="006600"/>
              </a:buClr>
              <a:buFont typeface="+mj-lt"/>
              <a:buAutoNum type="arabicPeriod"/>
              <a:defRPr/>
            </a:pPr>
            <a:r>
              <a:rPr lang="en-US" altLang="ja-JP" b="1" dirty="0">
                <a:ea typeface="HG丸ｺﾞｼｯｸM-PRO" panose="020F0600000000000000" pitchFamily="50" charset="-128"/>
              </a:rPr>
              <a:t>Support for the National Institute of Statistics of Cambodia </a:t>
            </a:r>
            <a:endParaRPr kumimoji="1" lang="en-US" altLang="ja-JP" b="1" i="0" u="none" strike="noStrike" kern="1200" cap="none" spc="0" normalizeH="0" baseline="0" noProof="0" dirty="0">
              <a:ln>
                <a:noFill/>
              </a:ln>
              <a:effectLst/>
              <a:uLnTx/>
              <a:uFillTx/>
              <a:ea typeface="HG丸ｺﾞｼｯｸM-PRO" panose="020F0600000000000000" pitchFamily="50" charset="-128"/>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1608946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2400" b="1" i="0" u="none" strike="noStrike" kern="1200" cap="none" spc="0" normalizeH="0" baseline="0" noProof="0" smtClean="0">
                <a:ln>
                  <a:noFill/>
                </a:ln>
                <a:solidFill>
                  <a:prstClr val="black"/>
                </a:solidFill>
                <a:effectLst/>
                <a:uLnTx/>
                <a:uFillTx/>
                <a:latin typeface="Segoe UI"/>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2400" b="1" i="0" u="none" strike="noStrike" kern="1200" cap="none" spc="0" normalizeH="0" baseline="0" noProof="0" dirty="0">
              <a:ln>
                <a:noFill/>
              </a:ln>
              <a:solidFill>
                <a:prstClr val="black"/>
              </a:solidFill>
              <a:effectLst/>
              <a:uLnTx/>
              <a:uFillTx/>
              <a:latin typeface="Segoe UI"/>
              <a:ea typeface="メイリオ"/>
              <a:cs typeface="+mn-cs"/>
            </a:endParaRPr>
          </a:p>
        </p:txBody>
      </p:sp>
      <p:pic>
        <p:nvPicPr>
          <p:cNvPr id="1026" name="Picture 2" descr="5e057077d790db66da8903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34" y="1237109"/>
            <a:ext cx="4433402" cy="44334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Grp="1" noChangeArrowheads="1"/>
          </p:cNvSpPr>
          <p:nvPr>
            <p:ph type="title"/>
          </p:nvPr>
        </p:nvSpPr>
        <p:spPr bwMode="auto">
          <a:xfrm>
            <a:off x="0" y="8521"/>
            <a:ext cx="8422177" cy="53156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1" i="0" u="none" strike="noStrike" cap="none" normalizeH="0" baseline="0" dirty="0" smtClean="0">
                <a:ln>
                  <a:noFill/>
                </a:ln>
                <a:solidFill>
                  <a:srgbClr val="222222"/>
                </a:solidFill>
                <a:effectLst/>
                <a:latin typeface="HG丸ｺﾞｼｯｸM-PRO" panose="020F0600000000000000" pitchFamily="50" charset="-128"/>
                <a:ea typeface="HG丸ｺﾞｼｯｸM-PRO" panose="020F0600000000000000" pitchFamily="50" charset="-128"/>
              </a:rPr>
              <a:t> </a:t>
            </a:r>
            <a:r>
              <a:rPr kumimoji="0" lang="ja-JP" altLang="ja-JP" sz="2400" b="1" i="0" u="none" strike="noStrike" cap="none" normalizeH="0" baseline="0" dirty="0" smtClean="0">
                <a:ln>
                  <a:noFill/>
                </a:ln>
                <a:solidFill>
                  <a:srgbClr val="222222"/>
                </a:solidFill>
                <a:effectLst/>
                <a:latin typeface="HG丸ｺﾞｼｯｸM-PRO" panose="020F0600000000000000" pitchFamily="50" charset="-128"/>
                <a:ea typeface="HG丸ｺﾞｼｯｸM-PRO" panose="020F0600000000000000" pitchFamily="50" charset="-128"/>
              </a:rPr>
              <a:t>Monthly magazine</a:t>
            </a:r>
            <a:r>
              <a:rPr kumimoji="0" lang="en-US" altLang="ja-JP" sz="2400" b="1" dirty="0" smtClean="0">
                <a:solidFill>
                  <a:srgbClr val="222222"/>
                </a:solidFill>
                <a:latin typeface="HG丸ｺﾞｼｯｸM-PRO" panose="020F0600000000000000" pitchFamily="50" charset="-128"/>
                <a:ea typeface="HG丸ｺﾞｼｯｸM-PRO" panose="020F0600000000000000" pitchFamily="50" charset="-128"/>
              </a:rPr>
              <a:t>‘</a:t>
            </a:r>
            <a:r>
              <a:rPr kumimoji="0" lang="en-US" altLang="ja-JP" sz="2400" b="1" dirty="0" smtClean="0">
                <a:solidFill>
                  <a:srgbClr val="FF0000"/>
                </a:solidFill>
                <a:latin typeface="HG丸ｺﾞｼｯｸM-PRO" panose="020F0600000000000000" pitchFamily="50" charset="-128"/>
                <a:ea typeface="HG丸ｺﾞｼｯｸM-PRO" panose="020F0600000000000000" pitchFamily="50" charset="-128"/>
              </a:rPr>
              <a:t>Statistics</a:t>
            </a:r>
            <a:r>
              <a:rPr kumimoji="0" lang="en-US" altLang="ja-JP" sz="2400" b="1" dirty="0" smtClean="0">
                <a:solidFill>
                  <a:srgbClr val="222222"/>
                </a:solidFill>
                <a:latin typeface="HG丸ｺﾞｼｯｸM-PRO" panose="020F0600000000000000" pitchFamily="50" charset="-128"/>
                <a:ea typeface="HG丸ｺﾞｼｯｸM-PRO" panose="020F0600000000000000" pitchFamily="50" charset="-128"/>
              </a:rPr>
              <a:t>’ and ‘Significance’</a:t>
            </a:r>
            <a:endParaRPr kumimoji="0" lang="ja-JP" altLang="ja-JP" sz="3200" b="1" i="0" u="none" strike="noStrike" cap="none" normalizeH="0" baseline="0" dirty="0" smtClean="0">
              <a:ln>
                <a:noFill/>
              </a:ln>
              <a:solidFill>
                <a:schemeClr val="tx1"/>
              </a:solidFill>
              <a:effectLst/>
              <a:latin typeface="HG丸ｺﾞｼｯｸM-PRO" panose="020F0600000000000000" pitchFamily="50" charset="-128"/>
              <a:ea typeface="HG丸ｺﾞｼｯｸM-PRO" panose="020F0600000000000000" pitchFamily="50" charset="-128"/>
            </a:endParaRPr>
          </a:p>
        </p:txBody>
      </p:sp>
      <p:sp>
        <p:nvSpPr>
          <p:cNvPr id="6" name="正方形/長方形 5"/>
          <p:cNvSpPr/>
          <p:nvPr/>
        </p:nvSpPr>
        <p:spPr>
          <a:xfrm>
            <a:off x="400757" y="694736"/>
            <a:ext cx="621487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he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front cover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of</a:t>
            </a:r>
            <a:r>
              <a:rPr kumimoji="1" lang="ja-JP" altLang="en-US"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magazines</a:t>
            </a:r>
            <a:endParaRPr kumimoji="1"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2" name="Picture 2" descr="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106" y="1237109"/>
            <a:ext cx="3528079" cy="437365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4310930" y="5846545"/>
            <a:ext cx="4609396" cy="646331"/>
          </a:xfrm>
          <a:prstGeom prst="rect">
            <a:avLst/>
          </a:prstGeom>
        </p:spPr>
        <p:txBody>
          <a:bodyPr wrap="square">
            <a:spAutoFit/>
          </a:bodyPr>
          <a:lstStyle/>
          <a:p>
            <a:r>
              <a:rPr lang="en-US" altLang="ja-JP" dirty="0" smtClean="0"/>
              <a:t>The </a:t>
            </a:r>
            <a:r>
              <a:rPr lang="en-US" altLang="ja-JP" dirty="0"/>
              <a:t>Royal Statistical Society (RSS) </a:t>
            </a:r>
            <a:r>
              <a:rPr lang="en-US" altLang="ja-JP" dirty="0" smtClean="0"/>
              <a:t>and</a:t>
            </a:r>
          </a:p>
          <a:p>
            <a:r>
              <a:rPr lang="en-US" altLang="ja-JP" dirty="0" smtClean="0"/>
              <a:t> </a:t>
            </a:r>
            <a:r>
              <a:rPr lang="en-US" altLang="ja-JP" dirty="0"/>
              <a:t>the American Statistical Association (ASA)</a:t>
            </a:r>
            <a:endParaRPr lang="ja-JP" altLang="en-US" dirty="0"/>
          </a:p>
        </p:txBody>
      </p:sp>
      <p:sp>
        <p:nvSpPr>
          <p:cNvPr id="7" name="正方形/長方形 6"/>
          <p:cNvSpPr/>
          <p:nvPr/>
        </p:nvSpPr>
        <p:spPr>
          <a:xfrm>
            <a:off x="54029" y="5928802"/>
            <a:ext cx="3213957" cy="369332"/>
          </a:xfrm>
          <a:prstGeom prst="rect">
            <a:avLst/>
          </a:prstGeom>
        </p:spPr>
        <p:txBody>
          <a:bodyPr wrap="none">
            <a:spAutoFit/>
          </a:bodyPr>
          <a:lstStyle/>
          <a:p>
            <a:r>
              <a:rPr lang="en-US" altLang="ja-JP" b="1" dirty="0">
                <a:solidFill>
                  <a:srgbClr val="534A42"/>
                </a:solidFill>
                <a:latin typeface="Avenir"/>
              </a:rPr>
              <a:t>Japan Statistical Association</a:t>
            </a:r>
            <a:endParaRPr lang="ja-JP" altLang="en-US" dirty="0"/>
          </a:p>
        </p:txBody>
      </p:sp>
      <p:sp>
        <p:nvSpPr>
          <p:cNvPr id="8" name="左矢印 7"/>
          <p:cNvSpPr/>
          <p:nvPr/>
        </p:nvSpPr>
        <p:spPr>
          <a:xfrm>
            <a:off x="3267986" y="5972657"/>
            <a:ext cx="885373" cy="3254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450865" y="6484243"/>
            <a:ext cx="4402103" cy="369332"/>
          </a:xfrm>
          <a:prstGeom prst="rect">
            <a:avLst/>
          </a:prstGeom>
        </p:spPr>
        <p:txBody>
          <a:bodyPr wrap="none">
            <a:spAutoFit/>
          </a:bodyPr>
          <a:lstStyle/>
          <a:p>
            <a:r>
              <a:rPr lang="en-US" altLang="ja-JP" b="1" dirty="0">
                <a:solidFill>
                  <a:srgbClr val="FF0000"/>
                </a:solidFill>
              </a:rPr>
              <a:t>Permission to publish Japanese articles</a:t>
            </a:r>
            <a:endParaRPr lang="ja-JP" altLang="en-US" b="1" dirty="0">
              <a:solidFill>
                <a:srgbClr val="FF0000"/>
              </a:solidFill>
            </a:endParaRPr>
          </a:p>
        </p:txBody>
      </p:sp>
    </p:spTree>
    <p:extLst>
      <p:ext uri="{BB962C8B-B14F-4D97-AF65-F5344CB8AC3E}">
        <p14:creationId xmlns:p14="http://schemas.microsoft.com/office/powerpoint/2010/main" val="463324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35496" y="620688"/>
            <a:ext cx="9073008" cy="723370"/>
          </a:xfrm>
          <a:solidFill>
            <a:srgbClr val="006600"/>
          </a:solidFill>
          <a:ln w="28575">
            <a:solidFill>
              <a:srgbClr val="006600"/>
            </a:solidFill>
          </a:ln>
        </p:spPr>
        <p:txBody>
          <a:bodyPr/>
          <a:lstStyle/>
          <a:p>
            <a:pPr marL="990600" indent="-990600"/>
            <a:r>
              <a:rPr lang="en-US" altLang="ja-JP" sz="4000" dirty="0">
                <a:solidFill>
                  <a:schemeClr val="bg1"/>
                </a:solidFill>
              </a:rPr>
              <a:t>Contents of the magazine</a:t>
            </a:r>
            <a:endParaRPr lang="ja-JP" altLang="en-US" sz="4000" dirty="0">
              <a:solidFill>
                <a:schemeClr val="bg1"/>
              </a:solidFill>
            </a:endParaRPr>
          </a:p>
        </p:txBody>
      </p:sp>
      <p:sp>
        <p:nvSpPr>
          <p:cNvPr id="8" name="コンテンツ プレースホルダ 2"/>
          <p:cNvSpPr>
            <a:spLocks noGrp="1"/>
          </p:cNvSpPr>
          <p:nvPr/>
        </p:nvSpPr>
        <p:spPr bwMode="auto">
          <a:xfrm>
            <a:off x="35496" y="738130"/>
            <a:ext cx="9073008" cy="5822638"/>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ctr" defTabSz="914400"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9" name="正方形/長方形 8"/>
          <p:cNvSpPr/>
          <p:nvPr/>
        </p:nvSpPr>
        <p:spPr>
          <a:xfrm>
            <a:off x="453886" y="6495047"/>
            <a:ext cx="761816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smtClean="0">
                <a:ln>
                  <a:noFill/>
                </a:ln>
                <a:solidFill>
                  <a:schemeClr val="bg1"/>
                </a:solidFill>
                <a:effectLst/>
                <a:uLnTx/>
                <a:uFillTx/>
                <a:latin typeface="HG丸ｺﾞｼｯｸM-PRO" panose="020F0600000000000000" pitchFamily="50" charset="-128"/>
                <a:ea typeface="HG丸ｺﾞｼｯｸM-PRO" panose="020F0600000000000000" pitchFamily="50" charset="-128"/>
              </a:rPr>
              <a:t>https</a:t>
            </a:r>
            <a:r>
              <a:rPr kumimoji="1" lang="en-US" altLang="ja-JP" sz="2000" b="1" i="0" u="none" strike="noStrike" kern="1200" cap="none" spc="0" normalizeH="0" baseline="0" noProof="0" dirty="0">
                <a:ln>
                  <a:noFill/>
                </a:ln>
                <a:solidFill>
                  <a:schemeClr val="bg1"/>
                </a:solidFill>
                <a:effectLst/>
                <a:uLnTx/>
                <a:uFillTx/>
                <a:latin typeface="HG丸ｺﾞｼｯｸM-PRO" panose="020F0600000000000000" pitchFamily="50" charset="-128"/>
                <a:ea typeface="HG丸ｺﾞｼｯｸM-PRO" panose="020F0600000000000000" pitchFamily="50" charset="-128"/>
              </a:rPr>
              <a:t>://rss.onlinelibrary.wiley.com/loi/17409713</a:t>
            </a:r>
          </a:p>
        </p:txBody>
      </p:sp>
      <p:pic>
        <p:nvPicPr>
          <p:cNvPr id="10" name="図 9"/>
          <p:cNvPicPr>
            <a:picLocks noChangeAspect="1"/>
          </p:cNvPicPr>
          <p:nvPr/>
        </p:nvPicPr>
        <p:blipFill>
          <a:blip r:embed="rId2"/>
          <a:stretch>
            <a:fillRect/>
          </a:stretch>
        </p:blipFill>
        <p:spPr>
          <a:xfrm>
            <a:off x="347165" y="1423204"/>
            <a:ext cx="8108275" cy="1143726"/>
          </a:xfrm>
          <a:prstGeom prst="rect">
            <a:avLst/>
          </a:prstGeom>
        </p:spPr>
      </p:pic>
      <p:pic>
        <p:nvPicPr>
          <p:cNvPr id="11" name="図 10"/>
          <p:cNvPicPr>
            <a:picLocks noChangeAspect="1"/>
          </p:cNvPicPr>
          <p:nvPr/>
        </p:nvPicPr>
        <p:blipFill>
          <a:blip r:embed="rId3"/>
          <a:stretch>
            <a:fillRect/>
          </a:stretch>
        </p:blipFill>
        <p:spPr>
          <a:xfrm>
            <a:off x="453886" y="4101557"/>
            <a:ext cx="7894831" cy="904194"/>
          </a:xfrm>
          <a:prstGeom prst="rect">
            <a:avLst/>
          </a:prstGeom>
        </p:spPr>
      </p:pic>
      <p:pic>
        <p:nvPicPr>
          <p:cNvPr id="12" name="図 11"/>
          <p:cNvPicPr>
            <a:picLocks noChangeAspect="1"/>
          </p:cNvPicPr>
          <p:nvPr/>
        </p:nvPicPr>
        <p:blipFill>
          <a:blip r:embed="rId4"/>
          <a:stretch>
            <a:fillRect/>
          </a:stretch>
        </p:blipFill>
        <p:spPr>
          <a:xfrm>
            <a:off x="496105" y="5488688"/>
            <a:ext cx="7887869" cy="943263"/>
          </a:xfrm>
          <a:prstGeom prst="rect">
            <a:avLst/>
          </a:prstGeom>
        </p:spPr>
      </p:pic>
      <p:sp>
        <p:nvSpPr>
          <p:cNvPr id="13" name="正方形/長方形 12"/>
          <p:cNvSpPr/>
          <p:nvPr/>
        </p:nvSpPr>
        <p:spPr>
          <a:xfrm>
            <a:off x="3643297" y="2485977"/>
            <a:ext cx="1604927" cy="419695"/>
          </a:xfrm>
          <a:prstGeom prst="rect">
            <a:avLst/>
          </a:prstGeom>
        </p:spPr>
        <p:txBody>
          <a:bodyPr wrap="none">
            <a:spAutoFit/>
          </a:bodyPr>
          <a:lstStyle/>
          <a:p>
            <a:r>
              <a:rPr kumimoji="0" lang="en-US" altLang="ja-JP" sz="2400" b="1" dirty="0">
                <a:solidFill>
                  <a:srgbClr val="FF0000"/>
                </a:solidFill>
                <a:latin typeface="HG丸ｺﾞｼｯｸM-PRO" panose="020F0600000000000000" pitchFamily="50" charset="-128"/>
                <a:ea typeface="HG丸ｺﾞｼｯｸM-PRO" panose="020F0600000000000000" pitchFamily="50" charset="-128"/>
              </a:rPr>
              <a:t>Statistics</a:t>
            </a:r>
            <a:endParaRPr lang="ja-JP" altLang="en-US" sz="2400" dirty="0"/>
          </a:p>
        </p:txBody>
      </p:sp>
      <p:sp>
        <p:nvSpPr>
          <p:cNvPr id="2" name="正方形/長方形 1"/>
          <p:cNvSpPr/>
          <p:nvPr/>
        </p:nvSpPr>
        <p:spPr>
          <a:xfrm>
            <a:off x="453886" y="3229781"/>
            <a:ext cx="8510663" cy="738664"/>
          </a:xfrm>
          <a:prstGeom prst="rect">
            <a:avLst/>
          </a:prstGeom>
        </p:spPr>
        <p:txBody>
          <a:bodyPr wrap="square">
            <a:spAutoFit/>
          </a:bodyPr>
          <a:lstStyle/>
          <a:p>
            <a:r>
              <a:rPr lang="en-US" altLang="ja-JP" sz="2400" b="1" dirty="0" smtClean="0">
                <a:solidFill>
                  <a:srgbClr val="FF0000"/>
                </a:solidFill>
                <a:latin typeface="HG丸ｺﾞｼｯｸM-PRO" panose="020F0600000000000000" pitchFamily="50" charset="-128"/>
                <a:ea typeface="HG丸ｺﾞｼｯｸM-PRO" panose="020F0600000000000000" pitchFamily="50" charset="-128"/>
              </a:rPr>
              <a:t>Visiting</a:t>
            </a:r>
            <a:r>
              <a:rPr lang="ja-JP" altLang="en-US" sz="2400" b="1" dirty="0">
                <a:solidFill>
                  <a:srgbClr val="FF0000"/>
                </a:solidFill>
                <a:latin typeface="HG丸ｺﾞｼｯｸM-PRO" panose="020F0600000000000000" pitchFamily="50" charset="-128"/>
                <a:ea typeface="HG丸ｺﾞｼｯｸM-PRO" panose="020F0600000000000000" pitchFamily="50" charset="-128"/>
              </a:rPr>
              <a:t> </a:t>
            </a:r>
            <a:r>
              <a:rPr lang="en-US" altLang="ja-JP" sz="2400" b="1" dirty="0" smtClean="0">
                <a:solidFill>
                  <a:srgbClr val="FF0000"/>
                </a:solidFill>
                <a:latin typeface="HG丸ｺﾞｼｯｸM-PRO" panose="020F0600000000000000" pitchFamily="50" charset="-128"/>
                <a:ea typeface="HG丸ｺﾞｼｯｸM-PRO" panose="020F0600000000000000" pitchFamily="50" charset="-128"/>
              </a:rPr>
              <a:t>the Oxford</a:t>
            </a:r>
            <a:r>
              <a:rPr lang="ja-JP" altLang="en-US" sz="2400" b="1" dirty="0" smtClean="0">
                <a:solidFill>
                  <a:srgbClr val="FF0000"/>
                </a:solidFill>
                <a:latin typeface="HG丸ｺﾞｼｯｸM-PRO" panose="020F0600000000000000" pitchFamily="50" charset="-128"/>
                <a:ea typeface="HG丸ｺﾞｼｯｸM-PRO" panose="020F0600000000000000" pitchFamily="50" charset="-128"/>
              </a:rPr>
              <a:t> </a:t>
            </a:r>
            <a:r>
              <a:rPr lang="en-US" altLang="ja-JP" sz="2400" b="1" dirty="0" smtClean="0">
                <a:solidFill>
                  <a:srgbClr val="FF0000"/>
                </a:solidFill>
                <a:latin typeface="HG丸ｺﾞｼｯｸM-PRO" panose="020F0600000000000000" pitchFamily="50" charset="-128"/>
                <a:ea typeface="HG丸ｺﾞｼｯｸM-PRO" panose="020F0600000000000000" pitchFamily="50" charset="-128"/>
              </a:rPr>
              <a:t>University</a:t>
            </a:r>
          </a:p>
          <a:p>
            <a:r>
              <a:rPr lang="en-US" altLang="ja-JP" dirty="0"/>
              <a:t>The Nissan Institute of Japanese </a:t>
            </a:r>
            <a:r>
              <a:rPr lang="en-US" altLang="ja-JP" dirty="0" smtClean="0"/>
              <a:t>Studies  </a:t>
            </a:r>
            <a:r>
              <a:rPr lang="en-US" altLang="ja-JP" dirty="0"/>
              <a:t>and the Department of Sociology</a:t>
            </a:r>
            <a:endParaRPr lang="ja-JP" altLang="en-US" sz="2400" dirty="0">
              <a:solidFill>
                <a:srgbClr val="FF0000"/>
              </a:solidFill>
            </a:endParaRPr>
          </a:p>
        </p:txBody>
      </p:sp>
      <p:sp>
        <p:nvSpPr>
          <p:cNvPr id="4" name="正方形/長方形 3"/>
          <p:cNvSpPr/>
          <p:nvPr/>
        </p:nvSpPr>
        <p:spPr>
          <a:xfrm>
            <a:off x="496105" y="5079979"/>
            <a:ext cx="8510663" cy="461665"/>
          </a:xfrm>
          <a:prstGeom prst="rect">
            <a:avLst/>
          </a:prstGeom>
        </p:spPr>
        <p:txBody>
          <a:bodyPr wrap="none">
            <a:spAutoFit/>
          </a:bodyPr>
          <a:lstStyle/>
          <a:p>
            <a:r>
              <a:rPr lang="en-US" altLang="ja-JP" sz="2400" b="1" dirty="0">
                <a:solidFill>
                  <a:srgbClr val="FF0000"/>
                </a:solidFill>
                <a:latin typeface="HG丸ｺﾞｼｯｸM-PRO" panose="020F0600000000000000" pitchFamily="50" charset="-128"/>
                <a:ea typeface="HG丸ｺﾞｼｯｸM-PRO" panose="020F0600000000000000" pitchFamily="50" charset="-128"/>
              </a:rPr>
              <a:t>Translation of Article in the magazine 'Significance' </a:t>
            </a:r>
            <a:endParaRPr lang="ja-JP" altLang="en-US" sz="2400" dirty="0">
              <a:solidFill>
                <a:srgbClr val="FF0000"/>
              </a:solidFill>
            </a:endParaRPr>
          </a:p>
        </p:txBody>
      </p:sp>
    </p:spTree>
    <p:extLst>
      <p:ext uri="{BB962C8B-B14F-4D97-AF65-F5344CB8AC3E}">
        <p14:creationId xmlns:p14="http://schemas.microsoft.com/office/powerpoint/2010/main" val="2789425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35496" y="620688"/>
            <a:ext cx="9073008" cy="632637"/>
          </a:xfrm>
          <a:solidFill>
            <a:srgbClr val="006600"/>
          </a:solidFill>
          <a:ln w="28575">
            <a:solidFill>
              <a:srgbClr val="006600"/>
            </a:solidFill>
          </a:ln>
        </p:spPr>
        <p:txBody>
          <a:bodyPr/>
          <a:lstStyle/>
          <a:p>
            <a:pPr marL="990600" indent="-990600"/>
            <a:r>
              <a:rPr lang="en-US" altLang="ja-JP" sz="4000" dirty="0">
                <a:solidFill>
                  <a:schemeClr val="bg1"/>
                </a:solidFill>
              </a:rPr>
              <a:t>Contents of the magazine</a:t>
            </a:r>
            <a:endParaRPr lang="ja-JP" altLang="en-US" sz="4000" dirty="0">
              <a:solidFill>
                <a:schemeClr val="bg1"/>
              </a:solidFill>
            </a:endParaRPr>
          </a:p>
        </p:txBody>
      </p:sp>
      <p:sp>
        <p:nvSpPr>
          <p:cNvPr id="8" name="コンテンツ プレースホルダ 2"/>
          <p:cNvSpPr>
            <a:spLocks noGrp="1"/>
          </p:cNvSpPr>
          <p:nvPr/>
        </p:nvSpPr>
        <p:spPr bwMode="auto">
          <a:xfrm>
            <a:off x="35496" y="738130"/>
            <a:ext cx="9073008" cy="5822638"/>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ctr" defTabSz="914400"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13" name="正方形/長方形 12"/>
          <p:cNvSpPr/>
          <p:nvPr/>
        </p:nvSpPr>
        <p:spPr>
          <a:xfrm>
            <a:off x="3643297" y="2485977"/>
            <a:ext cx="1604927" cy="41969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Statistics</a:t>
            </a:r>
            <a:endParaRPr kumimoji="1" lang="ja-JP" altLang="en-US" sz="2400" b="0" i="0" u="none" strike="noStrike" kern="1200" cap="none" spc="0" normalizeH="0" baseline="0" noProof="0" dirty="0">
              <a:ln>
                <a:noFill/>
              </a:ln>
              <a:solidFill>
                <a:prstClr val="black"/>
              </a:solidFill>
              <a:effectLst/>
              <a:uLnTx/>
              <a:uFillTx/>
              <a:latin typeface="Arial"/>
              <a:ea typeface="ＭＳ Ｐゴシック"/>
              <a:cs typeface="+mn-cs"/>
            </a:endParaRPr>
          </a:p>
        </p:txBody>
      </p:sp>
      <p:graphicFrame>
        <p:nvGraphicFramePr>
          <p:cNvPr id="14" name="表 13"/>
          <p:cNvGraphicFramePr>
            <a:graphicFrameLocks noGrp="1"/>
          </p:cNvGraphicFramePr>
          <p:nvPr>
            <p:extLst>
              <p:ext uri="{D42A27DB-BD31-4B8C-83A1-F6EECF244321}">
                <p14:modId xmlns:p14="http://schemas.microsoft.com/office/powerpoint/2010/main" val="1507534236"/>
              </p:ext>
            </p:extLst>
          </p:nvPr>
        </p:nvGraphicFramePr>
        <p:xfrm>
          <a:off x="83848" y="1299990"/>
          <a:ext cx="8976304" cy="4164375"/>
        </p:xfrm>
        <a:graphic>
          <a:graphicData uri="http://schemas.openxmlformats.org/drawingml/2006/table">
            <a:tbl>
              <a:tblPr firstRow="1" firstCol="1" bandRow="1">
                <a:tableStyleId>{5C22544A-7EE6-4342-B048-85BDC9FD1C3A}</a:tableStyleId>
              </a:tblPr>
              <a:tblGrid>
                <a:gridCol w="1590716">
                  <a:extLst>
                    <a:ext uri="{9D8B030D-6E8A-4147-A177-3AD203B41FA5}">
                      <a16:colId xmlns:a16="http://schemas.microsoft.com/office/drawing/2014/main" val="1495525835"/>
                    </a:ext>
                  </a:extLst>
                </a:gridCol>
                <a:gridCol w="2897436">
                  <a:extLst>
                    <a:ext uri="{9D8B030D-6E8A-4147-A177-3AD203B41FA5}">
                      <a16:colId xmlns:a16="http://schemas.microsoft.com/office/drawing/2014/main" val="813528334"/>
                    </a:ext>
                  </a:extLst>
                </a:gridCol>
                <a:gridCol w="899097">
                  <a:extLst>
                    <a:ext uri="{9D8B030D-6E8A-4147-A177-3AD203B41FA5}">
                      <a16:colId xmlns:a16="http://schemas.microsoft.com/office/drawing/2014/main" val="1586738644"/>
                    </a:ext>
                  </a:extLst>
                </a:gridCol>
                <a:gridCol w="3589055">
                  <a:extLst>
                    <a:ext uri="{9D8B030D-6E8A-4147-A177-3AD203B41FA5}">
                      <a16:colId xmlns:a16="http://schemas.microsoft.com/office/drawing/2014/main" val="4243976186"/>
                    </a:ext>
                  </a:extLst>
                </a:gridCol>
              </a:tblGrid>
              <a:tr h="343922">
                <a:tc>
                  <a:txBody>
                    <a:bodyPr/>
                    <a:lstStyle/>
                    <a:p>
                      <a:pPr algn="ctr">
                        <a:spcAft>
                          <a:spcPts val="0"/>
                        </a:spcAft>
                      </a:pPr>
                      <a:r>
                        <a:rPr lang="en-US" sz="1400" b="1" kern="100" dirty="0">
                          <a:effectLst/>
                        </a:rPr>
                        <a:t> </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dirty="0">
                          <a:effectLst/>
                        </a:rPr>
                        <a:t>Title</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a:effectLst/>
                        </a:rPr>
                        <a:t> </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a:effectLst/>
                        </a:rPr>
                        <a:t>Title</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2421530974"/>
                  </a:ext>
                </a:extLst>
              </a:tr>
              <a:tr h="470972">
                <a:tc>
                  <a:txBody>
                    <a:bodyPr/>
                    <a:lstStyle/>
                    <a:p>
                      <a:pPr algn="ctr">
                        <a:spcAft>
                          <a:spcPts val="0"/>
                        </a:spcAft>
                      </a:pPr>
                      <a:r>
                        <a:rPr lang="en-US" sz="1400" b="1" kern="100" dirty="0" smtClean="0">
                          <a:effectLst/>
                        </a:rPr>
                        <a:t>January 2020</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dirty="0">
                          <a:effectLst/>
                        </a:rPr>
                        <a:t>男女間賃金格差―中央値問題</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altLang="ja-JP" sz="1400" b="1" kern="100" dirty="0" smtClean="0">
                          <a:effectLst/>
                        </a:rPr>
                        <a:t>August 2019</a:t>
                      </a:r>
                      <a:endParaRPr lang="en-US" altLang="ja-JP" sz="1400" b="1" kern="100" dirty="0">
                        <a:effectLst/>
                      </a:endParaRPr>
                    </a:p>
                  </a:txBody>
                  <a:tcPr marL="68580" marR="68580" marT="0" marB="0" anchor="ctr" anchorCtr="1"/>
                </a:tc>
                <a:tc>
                  <a:txBody>
                    <a:bodyPr/>
                    <a:lstStyle/>
                    <a:p>
                      <a:pPr algn="ctr">
                        <a:spcAft>
                          <a:spcPts val="0"/>
                        </a:spcAft>
                      </a:pPr>
                      <a:r>
                        <a:rPr lang="en-US" sz="1400" b="1" kern="100">
                          <a:effectLst/>
                        </a:rPr>
                        <a:t>“Gender pay gaps A median-sized problem”</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1763369598"/>
                  </a:ext>
                </a:extLst>
              </a:tr>
              <a:tr h="709943">
                <a:tc>
                  <a:txBody>
                    <a:bodyPr/>
                    <a:lstStyle/>
                    <a:p>
                      <a:pPr algn="ctr">
                        <a:spcAft>
                          <a:spcPts val="0"/>
                        </a:spcAft>
                      </a:pPr>
                      <a:r>
                        <a:rPr lang="en-US" altLang="ja-JP" sz="1400" b="1" kern="100" dirty="0" smtClean="0">
                          <a:effectLst/>
                        </a:rPr>
                        <a:t>December 2019</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dirty="0">
                          <a:effectLst/>
                        </a:rPr>
                        <a:t>麻薬の使用は恵まれない若い人々がホームレスになる要因となるのか？</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dirty="0" smtClean="0">
                          <a:effectLst/>
                        </a:rPr>
                        <a:t>June 2019</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a:effectLst/>
                        </a:rPr>
                        <a:t>“Does drug use lead to homelessness for young, disadvantaged people?”</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2434600364"/>
                  </a:ext>
                </a:extLst>
              </a:tr>
              <a:tr h="470972">
                <a:tc>
                  <a:txBody>
                    <a:bodyPr/>
                    <a:lstStyle/>
                    <a:p>
                      <a:pPr algn="ctr">
                        <a:spcAft>
                          <a:spcPts val="0"/>
                        </a:spcAft>
                      </a:pPr>
                      <a:r>
                        <a:rPr lang="en-US" sz="1400" b="1" kern="100" dirty="0" smtClean="0">
                          <a:effectLst/>
                        </a:rPr>
                        <a:t>November 2019</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a:effectLst/>
                        </a:rPr>
                        <a:t>タイタニック号の悲劇の視覚化</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dirty="0" smtClean="0">
                          <a:effectLst/>
                        </a:rPr>
                        <a:t>February</a:t>
                      </a:r>
                      <a:r>
                        <a:rPr lang="en-US" sz="1400" b="1" kern="100" baseline="0" dirty="0" smtClean="0">
                          <a:effectLst/>
                        </a:rPr>
                        <a:t> </a:t>
                      </a:r>
                      <a:r>
                        <a:rPr lang="en-US" sz="1400" b="1" kern="100" dirty="0" smtClean="0">
                          <a:effectLst/>
                        </a:rPr>
                        <a:t>2019</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dirty="0">
                          <a:effectLst/>
                        </a:rPr>
                        <a:t>“</a:t>
                      </a:r>
                      <a:r>
                        <a:rPr lang="en-US" sz="1400" b="1" kern="100" dirty="0" err="1">
                          <a:effectLst/>
                        </a:rPr>
                        <a:t>Visualising</a:t>
                      </a:r>
                      <a:r>
                        <a:rPr lang="en-US" sz="1400" b="1" kern="100" dirty="0">
                          <a:effectLst/>
                        </a:rPr>
                        <a:t> the Titanic disaster”</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1893794181"/>
                  </a:ext>
                </a:extLst>
              </a:tr>
              <a:tr h="470972">
                <a:tc>
                  <a:txBody>
                    <a:bodyPr/>
                    <a:lstStyle/>
                    <a:p>
                      <a:pPr algn="ctr">
                        <a:spcAft>
                          <a:spcPts val="0"/>
                        </a:spcAft>
                      </a:pPr>
                      <a:r>
                        <a:rPr lang="en-US" sz="1400" b="1" kern="100" dirty="0" smtClean="0">
                          <a:effectLst/>
                        </a:rPr>
                        <a:t>October 2019</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a:effectLst/>
                        </a:rPr>
                        <a:t>分散の世紀</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dirty="0" smtClean="0">
                          <a:effectLst/>
                        </a:rPr>
                        <a:t>August 2018</a:t>
                      </a:r>
                      <a:endParaRPr lang="en-US" sz="1400" b="1" kern="100" dirty="0">
                        <a:effectLst/>
                      </a:endParaRPr>
                    </a:p>
                  </a:txBody>
                  <a:tcPr marL="68580" marR="68580" marT="0" marB="0" anchor="ctr" anchorCtr="1"/>
                </a:tc>
                <a:tc>
                  <a:txBody>
                    <a:bodyPr/>
                    <a:lstStyle/>
                    <a:p>
                      <a:pPr algn="ctr">
                        <a:spcAft>
                          <a:spcPts val="0"/>
                        </a:spcAft>
                      </a:pPr>
                      <a:r>
                        <a:rPr lang="en-US" sz="1400" b="1" kern="100" dirty="0">
                          <a:effectLst/>
                        </a:rPr>
                        <a:t>A century of </a:t>
                      </a:r>
                      <a:r>
                        <a:rPr lang="en-US" sz="1400" b="1" kern="100" dirty="0" err="1" smtClean="0">
                          <a:effectLst/>
                        </a:rPr>
                        <a:t>Sevariance</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1175228357"/>
                  </a:ext>
                </a:extLst>
              </a:tr>
              <a:tr h="470972">
                <a:tc>
                  <a:txBody>
                    <a:bodyPr/>
                    <a:lstStyle/>
                    <a:p>
                      <a:pPr algn="ctr">
                        <a:spcAft>
                          <a:spcPts val="0"/>
                        </a:spcAft>
                      </a:pPr>
                      <a:r>
                        <a:rPr lang="en-US" altLang="ja-JP" sz="1400" b="1" kern="100" dirty="0" smtClean="0">
                          <a:effectLst/>
                        </a:rPr>
                        <a:t>September</a:t>
                      </a:r>
                      <a:r>
                        <a:rPr lang="en-US" sz="1400" b="1" kern="100" dirty="0" smtClean="0">
                          <a:effectLst/>
                        </a:rPr>
                        <a:t> 2019</a:t>
                      </a:r>
                      <a:r>
                        <a:rPr lang="ja-JP" sz="1400" b="1" kern="100" dirty="0">
                          <a:effectLst/>
                        </a:rPr>
                        <a:t>　</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a:effectLst/>
                        </a:rPr>
                        <a:t>ランシス・ゴルトンの負の遺産</a:t>
                      </a:r>
                      <a:endParaRPr lang="ja-JP" sz="1400" b="1" kern="10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en-US" sz="1400" b="1" kern="100" dirty="0" smtClean="0">
                          <a:effectLst/>
                        </a:rPr>
                        <a:t>June 2019</a:t>
                      </a:r>
                      <a:endParaRPr lang="en-US" sz="1400" b="1" kern="100" dirty="0">
                        <a:effectLst/>
                      </a:endParaRPr>
                    </a:p>
                  </a:txBody>
                  <a:tcPr marL="68580" marR="68580" marT="0" marB="0" anchor="ctr" anchorCtr="1"/>
                </a:tc>
                <a:tc>
                  <a:txBody>
                    <a:bodyPr/>
                    <a:lstStyle/>
                    <a:p>
                      <a:pPr algn="ctr">
                        <a:spcAft>
                          <a:spcPts val="0"/>
                        </a:spcAft>
                      </a:pPr>
                      <a:r>
                        <a:rPr lang="en-US" sz="1400" b="1" kern="100" dirty="0">
                          <a:effectLst/>
                        </a:rPr>
                        <a:t>The troubling legacy of Francis Galton</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3653997785"/>
                  </a:ext>
                </a:extLst>
              </a:tr>
              <a:tr h="1226622">
                <a:tc>
                  <a:txBody>
                    <a:bodyPr/>
                    <a:lstStyle/>
                    <a:p>
                      <a:pPr algn="ctr">
                        <a:spcAft>
                          <a:spcPts val="0"/>
                        </a:spcAft>
                      </a:pPr>
                      <a:r>
                        <a:rPr lang="en-US" sz="1400" b="1" kern="100" dirty="0" smtClean="0">
                          <a:effectLst/>
                        </a:rPr>
                        <a:t>August</a:t>
                      </a:r>
                      <a:r>
                        <a:rPr lang="en-US" sz="1400" b="1" kern="100" baseline="0" dirty="0" smtClean="0">
                          <a:effectLst/>
                        </a:rPr>
                        <a:t> </a:t>
                      </a:r>
                      <a:r>
                        <a:rPr lang="en-US" sz="1400" b="1" kern="100" dirty="0" smtClean="0">
                          <a:effectLst/>
                        </a:rPr>
                        <a:t>2019</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dirty="0">
                          <a:effectLst/>
                        </a:rPr>
                        <a:t>ゆるぎある「お名前ランキング」―超母集団モデルによる順位の不確実性推定</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tc>
                  <a:txBody>
                    <a:bodyPr/>
                    <a:lstStyle/>
                    <a:p>
                      <a:pPr algn="ctr">
                        <a:spcAft>
                          <a:spcPts val="0"/>
                        </a:spcAft>
                      </a:pPr>
                      <a:r>
                        <a:rPr lang="ja-JP" sz="1400" b="1" kern="100" dirty="0">
                          <a:effectLst/>
                        </a:rPr>
                        <a:t>　</a:t>
                      </a:r>
                      <a:r>
                        <a:rPr lang="en-US" sz="1400" b="1" kern="100" dirty="0" smtClean="0">
                          <a:solidFill>
                            <a:srgbClr val="FF0000"/>
                          </a:solidFill>
                          <a:effectLst/>
                        </a:rPr>
                        <a:t>June 2017</a:t>
                      </a:r>
                      <a:endParaRPr lang="en-US" sz="1400" b="1" kern="100" dirty="0">
                        <a:solidFill>
                          <a:srgbClr val="FF0000"/>
                        </a:solidFill>
                        <a:effectLst/>
                      </a:endParaRPr>
                    </a:p>
                  </a:txBody>
                  <a:tcPr marL="68580" marR="68580" marT="0" marB="0" anchor="ctr" anchorCtr="1"/>
                </a:tc>
                <a:tc>
                  <a:txBody>
                    <a:bodyPr/>
                    <a:lstStyle/>
                    <a:p>
                      <a:pPr algn="ctr">
                        <a:spcAft>
                          <a:spcPts val="0"/>
                        </a:spcAft>
                      </a:pPr>
                      <a:r>
                        <a:rPr lang="en-US" sz="1400" b="1" kern="100" dirty="0">
                          <a:effectLst/>
                        </a:rPr>
                        <a:t>Rank uncertainty: Why the "most popular" baby names might not be the most popular?”</a:t>
                      </a:r>
                      <a:endParaRPr lang="ja-JP" sz="1400" b="1" kern="100" dirty="0">
                        <a:effectLst/>
                        <a:latin typeface="游ゴシック" panose="020B0400000000000000" pitchFamily="50" charset="-128"/>
                        <a:ea typeface="游ゴシック" panose="020B0400000000000000" pitchFamily="50" charset="-128"/>
                        <a:cs typeface="ＭＳ Ｐゴシック" panose="020B0600070205080204" pitchFamily="50" charset="-128"/>
                      </a:endParaRPr>
                    </a:p>
                  </a:txBody>
                  <a:tcPr marL="68580" marR="68580" marT="0" marB="0" anchor="ctr" anchorCtr="1"/>
                </a:tc>
                <a:extLst>
                  <a:ext uri="{0D108BD9-81ED-4DB2-BD59-A6C34878D82A}">
                    <a16:rowId xmlns:a16="http://schemas.microsoft.com/office/drawing/2014/main" val="3411189417"/>
                  </a:ext>
                </a:extLst>
              </a:tr>
            </a:tbl>
          </a:graphicData>
        </a:graphic>
      </p:graphicFrame>
      <p:sp>
        <p:nvSpPr>
          <p:cNvPr id="5" name="正方形/長方形 4"/>
          <p:cNvSpPr/>
          <p:nvPr/>
        </p:nvSpPr>
        <p:spPr>
          <a:xfrm>
            <a:off x="119461" y="5464365"/>
            <a:ext cx="5865260" cy="954107"/>
          </a:xfrm>
          <a:prstGeom prst="rect">
            <a:avLst/>
          </a:prstGeom>
        </p:spPr>
        <p:txBody>
          <a:bodyPr wrap="square">
            <a:spAutoFit/>
          </a:bodyPr>
          <a:lstStyle/>
          <a:p>
            <a:r>
              <a:rPr lang="en-US" altLang="ja-JP" sz="2000" b="1" dirty="0">
                <a:solidFill>
                  <a:srgbClr val="000000"/>
                </a:solidFill>
              </a:rPr>
              <a:t>Selection criteria of </a:t>
            </a:r>
            <a:r>
              <a:rPr lang="en-US" altLang="ja-JP" sz="2000" b="1" dirty="0" smtClean="0">
                <a:solidFill>
                  <a:srgbClr val="000000"/>
                </a:solidFill>
              </a:rPr>
              <a:t>article</a:t>
            </a:r>
          </a:p>
          <a:p>
            <a:pPr marL="285750" indent="-285750">
              <a:buFont typeface="Wingdings" panose="05000000000000000000" pitchFamily="2" charset="2"/>
              <a:buChar char="Ø"/>
            </a:pPr>
            <a:r>
              <a:rPr lang="en-US" altLang="ja-JP" dirty="0">
                <a:solidFill>
                  <a:srgbClr val="000000"/>
                </a:solidFill>
              </a:rPr>
              <a:t>Translator </a:t>
            </a:r>
            <a:r>
              <a:rPr lang="en-US" altLang="ja-JP" dirty="0" smtClean="0">
                <a:solidFill>
                  <a:srgbClr val="000000"/>
                </a:solidFill>
              </a:rPr>
              <a:t>chooses and explains </a:t>
            </a:r>
            <a:r>
              <a:rPr lang="en-US" altLang="ja-JP" dirty="0">
                <a:solidFill>
                  <a:srgbClr val="000000"/>
                </a:solidFill>
              </a:rPr>
              <a:t>the article</a:t>
            </a:r>
          </a:p>
          <a:p>
            <a:pPr marL="285750" indent="-285750">
              <a:buFont typeface="Wingdings" panose="05000000000000000000" pitchFamily="2" charset="2"/>
              <a:buChar char="Ø"/>
            </a:pPr>
            <a:r>
              <a:rPr lang="en-US" altLang="ja-JP" dirty="0">
                <a:solidFill>
                  <a:srgbClr val="000000"/>
                </a:solidFill>
              </a:rPr>
              <a:t>Within 6 pages</a:t>
            </a:r>
            <a:endParaRPr lang="ja-JP" altLang="en-US" dirty="0">
              <a:solidFill>
                <a:srgbClr val="000000"/>
              </a:solidFill>
            </a:endParaRPr>
          </a:p>
        </p:txBody>
      </p:sp>
    </p:spTree>
    <p:extLst>
      <p:ext uri="{BB962C8B-B14F-4D97-AF65-F5344CB8AC3E}">
        <p14:creationId xmlns:p14="http://schemas.microsoft.com/office/powerpoint/2010/main" val="9055573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lvl="0" indent="-742950">
              <a:buClr>
                <a:srgbClr val="006600"/>
              </a:buClr>
              <a:buFont typeface="+mj-lt"/>
              <a:buAutoNum type="arabicPeriod"/>
              <a:defRPr/>
            </a:pPr>
            <a:r>
              <a:rPr lang="en-US" altLang="ja-JP" b="1" dirty="0">
                <a:solidFill>
                  <a:srgbClr val="FF0000"/>
                </a:solidFill>
                <a:ea typeface="HG丸ｺﾞｼｯｸM-PRO" panose="020F0600000000000000" pitchFamily="50" charset="-128"/>
              </a:rPr>
              <a:t>Introduction</a:t>
            </a:r>
          </a:p>
          <a:p>
            <a:pPr marL="742950" lvl="0" indent="-742950">
              <a:buClr>
                <a:srgbClr val="006600"/>
              </a:buClr>
              <a:buFont typeface="+mj-lt"/>
              <a:buAutoNum type="arabicPeriod"/>
              <a:defRPr/>
            </a:pPr>
            <a:r>
              <a:rPr lang="en-US" altLang="ja-JP" b="1" dirty="0" smtClean="0">
                <a:solidFill>
                  <a:prstClr val="black"/>
                </a:solidFill>
                <a:ea typeface="HG丸ｺﾞｼｯｸM-PRO" panose="020F0600000000000000" pitchFamily="50" charset="-128"/>
              </a:rPr>
              <a:t>Release </a:t>
            </a:r>
            <a:r>
              <a:rPr lang="en-US" altLang="ja-JP" b="1" dirty="0">
                <a:solidFill>
                  <a:prstClr val="black"/>
                </a:solidFill>
                <a:ea typeface="HG丸ｺﾞｼｯｸM-PRO" panose="020F0600000000000000" pitchFamily="50" charset="-128"/>
              </a:rPr>
              <a:t>of microdata files for public use</a:t>
            </a:r>
          </a:p>
          <a:p>
            <a:pPr marL="742950" lvl="0" indent="-742950">
              <a:buClr>
                <a:srgbClr val="006600"/>
              </a:buClr>
              <a:buFont typeface="+mj-lt"/>
              <a:buAutoNum type="arabicPeriod"/>
              <a:defRPr/>
            </a:pPr>
            <a:r>
              <a:rPr lang="en-US" altLang="ja-JP" b="1" dirty="0" smtClean="0">
                <a:solidFill>
                  <a:prstClr val="black"/>
                </a:solidFill>
                <a:ea typeface="HG丸ｺﾞｼｯｸM-PRO" panose="020F0600000000000000" pitchFamily="50" charset="-128"/>
              </a:rPr>
              <a:t>Provision </a:t>
            </a:r>
            <a:r>
              <a:rPr lang="en-US" altLang="ja-JP" b="1" dirty="0">
                <a:solidFill>
                  <a:prstClr val="black"/>
                </a:solidFill>
                <a:ea typeface="HG丸ｺﾞｼｯｸM-PRO" panose="020F0600000000000000" pitchFamily="50" charset="-128"/>
              </a:rPr>
              <a:t>of </a:t>
            </a:r>
            <a:r>
              <a:rPr lang="en-US" altLang="ja-JP" b="1" dirty="0" smtClean="0">
                <a:solidFill>
                  <a:prstClr val="black"/>
                </a:solidFill>
                <a:ea typeface="HG丸ｺﾞｼｯｸM-PRO" panose="020F0600000000000000" pitchFamily="50" charset="-128"/>
              </a:rPr>
              <a:t>custom-made</a:t>
            </a:r>
            <a:r>
              <a:rPr lang="ja-JP" altLang="en-US" b="1" dirty="0" smtClean="0">
                <a:solidFill>
                  <a:prstClr val="black"/>
                </a:solidFill>
                <a:ea typeface="HG丸ｺﾞｼｯｸM-PRO" panose="020F0600000000000000" pitchFamily="50" charset="-128"/>
              </a:rPr>
              <a:t>　</a:t>
            </a:r>
            <a:r>
              <a:rPr lang="en-US" altLang="ja-JP" b="1" dirty="0" smtClean="0">
                <a:solidFill>
                  <a:prstClr val="black"/>
                </a:solidFill>
                <a:ea typeface="HG丸ｺﾞｼｯｸM-PRO" panose="020F0600000000000000" pitchFamily="50" charset="-128"/>
              </a:rPr>
              <a:t>tabulation</a:t>
            </a:r>
            <a:r>
              <a:rPr lang="ja-JP" altLang="en-US" b="1" dirty="0" smtClean="0">
                <a:solidFill>
                  <a:prstClr val="black"/>
                </a:solidFill>
                <a:ea typeface="HG丸ｺﾞｼｯｸM-PRO" panose="020F0600000000000000" pitchFamily="50" charset="-128"/>
              </a:rPr>
              <a:t> </a:t>
            </a:r>
            <a:r>
              <a:rPr lang="en-US" altLang="ja-JP" b="1" dirty="0" smtClean="0">
                <a:solidFill>
                  <a:prstClr val="black"/>
                </a:solidFill>
                <a:ea typeface="HG丸ｺﾞｼｯｸM-PRO" panose="020F0600000000000000" pitchFamily="50" charset="-128"/>
              </a:rPr>
              <a:t>service</a:t>
            </a:r>
          </a:p>
          <a:p>
            <a:pPr marL="742950" lvl="0" indent="-742950">
              <a:buClr>
                <a:srgbClr val="006600"/>
              </a:buClr>
              <a:buFont typeface="+mj-lt"/>
              <a:buAutoNum type="arabicPeriod"/>
              <a:defRPr/>
            </a:pPr>
            <a:r>
              <a:rPr lang="en-US" altLang="ja-JP" b="1" dirty="0" smtClean="0">
                <a:solidFill>
                  <a:prstClr val="black"/>
                </a:solidFill>
                <a:ea typeface="HG丸ｺﾞｼｯｸM-PRO" panose="020F0600000000000000" pitchFamily="50" charset="-128"/>
              </a:rPr>
              <a:t>Provision</a:t>
            </a:r>
            <a:r>
              <a:rPr lang="ja-JP" altLang="en-US" b="1" dirty="0">
                <a:solidFill>
                  <a:prstClr val="black"/>
                </a:solidFill>
                <a:ea typeface="HG丸ｺﾞｼｯｸM-PRO" panose="020F0600000000000000" pitchFamily="50" charset="-128"/>
              </a:rPr>
              <a:t> </a:t>
            </a:r>
            <a:r>
              <a:rPr lang="en-US" altLang="ja-JP" b="1" dirty="0" smtClean="0">
                <a:solidFill>
                  <a:prstClr val="black"/>
                </a:solidFill>
                <a:ea typeface="HG丸ｺﾞｼｯｸM-PRO" panose="020F0600000000000000" pitchFamily="50" charset="-128"/>
              </a:rPr>
              <a:t>of</a:t>
            </a:r>
            <a:r>
              <a:rPr lang="ja-JP" altLang="en-US" b="1" dirty="0">
                <a:solidFill>
                  <a:prstClr val="black"/>
                </a:solidFill>
                <a:ea typeface="HG丸ｺﾞｼｯｸM-PRO" panose="020F0600000000000000" pitchFamily="50" charset="-128"/>
              </a:rPr>
              <a:t> </a:t>
            </a:r>
            <a:r>
              <a:rPr lang="en-US" altLang="ja-JP" b="1" dirty="0" smtClean="0">
                <a:solidFill>
                  <a:prstClr val="black"/>
                </a:solidFill>
                <a:ea typeface="HG丸ｺﾞｼｯｸM-PRO" panose="020F0600000000000000" pitchFamily="50" charset="-128"/>
              </a:rPr>
              <a:t>anonymized</a:t>
            </a:r>
            <a:r>
              <a:rPr lang="ja-JP" altLang="en-US" b="1" dirty="0">
                <a:solidFill>
                  <a:prstClr val="black"/>
                </a:solidFill>
                <a:ea typeface="HG丸ｺﾞｼｯｸM-PRO" panose="020F0600000000000000" pitchFamily="50" charset="-128"/>
              </a:rPr>
              <a:t> </a:t>
            </a:r>
            <a:r>
              <a:rPr lang="en-US" altLang="ja-JP" b="1" dirty="0" smtClean="0">
                <a:solidFill>
                  <a:prstClr val="black"/>
                </a:solidFill>
                <a:ea typeface="HG丸ｺﾞｼｯｸM-PRO" panose="020F0600000000000000" pitchFamily="50" charset="-128"/>
              </a:rPr>
              <a:t>microdata</a:t>
            </a:r>
            <a:endParaRPr lang="en-US" altLang="ja-JP" b="1" dirty="0">
              <a:solidFill>
                <a:prstClr val="black"/>
              </a:solidFill>
              <a:ea typeface="HG丸ｺﾞｼｯｸM-PRO" panose="020F0600000000000000" pitchFamily="50" charset="-128"/>
            </a:endParaRPr>
          </a:p>
          <a:p>
            <a:pPr marL="742950" lvl="0" indent="-742950">
              <a:buClr>
                <a:srgbClr val="006600"/>
              </a:buClr>
              <a:buFont typeface="+mj-lt"/>
              <a:buAutoNum type="arabicPeriod"/>
              <a:defRPr/>
            </a:pPr>
            <a:r>
              <a:rPr lang="en-US" altLang="ja-JP" b="1" dirty="0" smtClean="0">
                <a:solidFill>
                  <a:prstClr val="black"/>
                </a:solidFill>
                <a:ea typeface="HG丸ｺﾞｼｯｸM-PRO" panose="020F0600000000000000" pitchFamily="50" charset="-128"/>
              </a:rPr>
              <a:t>Monthly </a:t>
            </a:r>
            <a:r>
              <a:rPr lang="en-US" altLang="ja-JP" b="1" dirty="0">
                <a:solidFill>
                  <a:prstClr val="black"/>
                </a:solidFill>
                <a:ea typeface="HG丸ｺﾞｼｯｸM-PRO" panose="020F0600000000000000" pitchFamily="50" charset="-128"/>
              </a:rPr>
              <a:t>Magazine of </a:t>
            </a:r>
            <a:r>
              <a:rPr lang="en-US" altLang="ja-JP" b="1" dirty="0">
                <a:solidFill>
                  <a:prstClr val="black"/>
                </a:solidFill>
                <a:ea typeface="HG丸ｺﾞｼｯｸM-PRO" panose="020F0600000000000000" pitchFamily="50" charset="-128"/>
              </a:rPr>
              <a:t>‘Statistics’ and ‘</a:t>
            </a:r>
            <a:r>
              <a:rPr lang="en-US" altLang="ja-JP" b="1" dirty="0" smtClean="0">
                <a:solidFill>
                  <a:prstClr val="black"/>
                </a:solidFill>
                <a:ea typeface="HG丸ｺﾞｼｯｸM-PRO" panose="020F0600000000000000" pitchFamily="50" charset="-128"/>
              </a:rPr>
              <a:t>Significance’</a:t>
            </a:r>
          </a:p>
          <a:p>
            <a:pPr marL="742950" lvl="0" indent="-742950">
              <a:buClr>
                <a:srgbClr val="006600"/>
              </a:buClr>
              <a:buFont typeface="+mj-lt"/>
              <a:buAutoNum type="arabicPeriod"/>
              <a:defRPr/>
            </a:pPr>
            <a:r>
              <a:rPr lang="en-US" altLang="ja-JP" b="1" dirty="0">
                <a:solidFill>
                  <a:prstClr val="black"/>
                </a:solidFill>
                <a:ea typeface="HG丸ｺﾞｼｯｸM-PRO" panose="020F0600000000000000" pitchFamily="50" charset="-128"/>
              </a:rPr>
              <a:t>Support for the National Institute of Statistics of Cambodia </a:t>
            </a:r>
            <a:endParaRPr lang="en-US" altLang="ja-JP" b="1" dirty="0">
              <a:solidFill>
                <a:prstClr val="black"/>
              </a:solidFill>
              <a:ea typeface="HG丸ｺﾞｼｯｸM-PRO" panose="020F0600000000000000" pitchFamily="50" charset="-128"/>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11905580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000" dirty="0" smtClean="0">
                <a:solidFill>
                  <a:schemeClr val="bg1"/>
                </a:solidFill>
              </a:rPr>
              <a:t>Roles</a:t>
            </a:r>
            <a:r>
              <a:rPr lang="ja-JP" altLang="en-US" sz="4000" dirty="0">
                <a:solidFill>
                  <a:schemeClr val="bg1"/>
                </a:solidFill>
              </a:rPr>
              <a:t> </a:t>
            </a:r>
            <a:r>
              <a:rPr lang="en-US" altLang="ja-JP" sz="4000" dirty="0" smtClean="0">
                <a:solidFill>
                  <a:schemeClr val="bg1"/>
                </a:solidFill>
              </a:rPr>
              <a:t>of</a:t>
            </a:r>
            <a:r>
              <a:rPr lang="ja-JP" altLang="en-US" sz="4000" dirty="0">
                <a:solidFill>
                  <a:schemeClr val="bg1"/>
                </a:solidFill>
              </a:rPr>
              <a:t> </a:t>
            </a:r>
            <a:r>
              <a:rPr lang="en-US" altLang="ja-JP" sz="4000" dirty="0" err="1" smtClean="0">
                <a:solidFill>
                  <a:schemeClr val="bg1"/>
                </a:solidFill>
              </a:rPr>
              <a:t>Hitotsubashi</a:t>
            </a:r>
            <a:r>
              <a:rPr lang="ja-JP" altLang="en-US" sz="4000" dirty="0" smtClean="0">
                <a:solidFill>
                  <a:schemeClr val="bg1"/>
                </a:solidFill>
              </a:rPr>
              <a:t> </a:t>
            </a:r>
            <a:r>
              <a:rPr lang="en-US" altLang="ja-JP" sz="4000" dirty="0" smtClean="0">
                <a:solidFill>
                  <a:schemeClr val="bg1"/>
                </a:solidFill>
              </a:rPr>
              <a:t>University</a:t>
            </a:r>
            <a:endParaRPr lang="ja-JP" altLang="en-US" sz="40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lvl="0" indent="-742950">
              <a:buClr>
                <a:srgbClr val="006600"/>
              </a:buClr>
              <a:buFont typeface="+mj-lt"/>
              <a:buAutoNum type="arabicPeriod"/>
              <a:defRPr/>
            </a:pPr>
            <a:r>
              <a:rPr lang="en-US" altLang="ja-JP" sz="3200" b="1" dirty="0">
                <a:solidFill>
                  <a:prstClr val="black"/>
                </a:solidFill>
                <a:ea typeface="HG丸ｺﾞｼｯｸM-PRO" panose="020F0600000000000000" pitchFamily="50" charset="-128"/>
              </a:rPr>
              <a:t>Support for secondary use of Japanese statistical </a:t>
            </a:r>
            <a:r>
              <a:rPr lang="en-US" altLang="ja-JP" sz="3200" b="1" dirty="0" smtClean="0">
                <a:solidFill>
                  <a:prstClr val="black"/>
                </a:solidFill>
                <a:ea typeface="HG丸ｺﾞｼｯｸM-PRO" panose="020F0600000000000000" pitchFamily="50" charset="-128"/>
              </a:rPr>
              <a:t>surveys</a:t>
            </a:r>
            <a:endParaRPr kumimoji="1" lang="en-US" altLang="ja-JP" sz="32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742950" lvl="0" indent="-742950">
              <a:buClr>
                <a:srgbClr val="006600"/>
              </a:buClr>
              <a:buFont typeface="+mj-lt"/>
              <a:buAutoNum type="arabicPeriod"/>
              <a:defRPr/>
            </a:pPr>
            <a:r>
              <a:rPr lang="en-US" altLang="ja-JP" sz="3200" b="1" dirty="0">
                <a:ea typeface="HG丸ｺﾞｼｯｸM-PRO" panose="020F0600000000000000" pitchFamily="50" charset="-128"/>
              </a:rPr>
              <a:t>Support for anonymization in other </a:t>
            </a:r>
            <a:r>
              <a:rPr lang="en-US" altLang="ja-JP" sz="3200" b="1" dirty="0" smtClean="0">
                <a:ea typeface="HG丸ｺﾞｼｯｸM-PRO" panose="020F0600000000000000" pitchFamily="50" charset="-128"/>
              </a:rPr>
              <a:t>fields</a:t>
            </a:r>
            <a:endParaRPr kumimoji="1" lang="en-US" altLang="ja-JP" sz="32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endParaRPr>
          </a:p>
          <a:p>
            <a:pPr marL="742950" lvl="0" indent="-742950">
              <a:buClr>
                <a:srgbClr val="006600"/>
              </a:buClr>
              <a:buFont typeface="+mj-lt"/>
              <a:buAutoNum type="arabicPeriod"/>
              <a:defRPr/>
            </a:pPr>
            <a:r>
              <a:rPr lang="en-US" altLang="ja-JP" sz="3200" b="1" dirty="0">
                <a:solidFill>
                  <a:prstClr val="black"/>
                </a:solidFill>
                <a:ea typeface="HG丸ｺﾞｼｯｸM-PRO" panose="020F0600000000000000" pitchFamily="50" charset="-128"/>
              </a:rPr>
              <a:t>Joint research with overseas research </a:t>
            </a:r>
            <a:r>
              <a:rPr lang="en-US" altLang="ja-JP" sz="3200" b="1" dirty="0" smtClean="0">
                <a:solidFill>
                  <a:prstClr val="black"/>
                </a:solidFill>
                <a:ea typeface="HG丸ｺﾞｼｯｸM-PRO" panose="020F0600000000000000" pitchFamily="50" charset="-128"/>
              </a:rPr>
              <a:t>institutions</a:t>
            </a:r>
          </a:p>
          <a:p>
            <a:pPr marL="742950" lvl="0" indent="-742950">
              <a:buClr>
                <a:srgbClr val="006600"/>
              </a:buClr>
              <a:buFont typeface="+mj-lt"/>
              <a:buAutoNum type="arabicPeriod"/>
              <a:defRPr/>
            </a:pPr>
            <a:r>
              <a:rPr lang="en-US" altLang="ja-JP" sz="3200" b="1" dirty="0">
                <a:solidFill>
                  <a:prstClr val="black"/>
                </a:solidFill>
                <a:ea typeface="HG丸ｺﾞｼｯｸM-PRO" panose="020F0600000000000000" pitchFamily="50" charset="-128"/>
              </a:rPr>
              <a:t>Comparison with micro data of other countries</a:t>
            </a:r>
            <a:endPar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567458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Introduction</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Release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of microdata files for public use</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Provision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of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custom-made</a:t>
            </a:r>
            <a:r>
              <a:rPr kumimoji="1" lang="ja-JP" altLang="en-US"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tabulation</a:t>
            </a:r>
            <a:r>
              <a:rPr kumimoji="1" lang="ja-JP" altLang="en-US"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service</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Provision of anonymized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microdata</a:t>
            </a: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800" b="1" i="0" u="none" strike="noStrike" kern="1200" cap="none" spc="0" normalizeH="0" baseline="0" noProof="0" dirty="0" smtClean="0">
                <a:ln>
                  <a:noFill/>
                </a:ln>
                <a:effectLst/>
                <a:uLnTx/>
                <a:uFillTx/>
                <a:latin typeface="HG丸ｺﾞｼｯｸM-PRO" panose="020F0600000000000000" pitchFamily="50" charset="-128"/>
                <a:ea typeface="HG丸ｺﾞｼｯｸM-PRO" panose="020F0600000000000000" pitchFamily="50" charset="-128"/>
                <a:cs typeface="+mn-cs"/>
              </a:rPr>
              <a:t>Monthly </a:t>
            </a:r>
            <a:r>
              <a:rPr kumimoji="1" lang="en-US" altLang="ja-JP" sz="2800" b="1" i="0" u="none" strike="noStrike" kern="1200" cap="none" spc="0" normalizeH="0" baseline="0" noProof="0" dirty="0">
                <a:ln>
                  <a:noFill/>
                </a:ln>
                <a:effectLst/>
                <a:uLnTx/>
                <a:uFillTx/>
                <a:latin typeface="HG丸ｺﾞｼｯｸM-PRO" panose="020F0600000000000000" pitchFamily="50" charset="-128"/>
                <a:ea typeface="HG丸ｺﾞｼｯｸM-PRO" panose="020F0600000000000000" pitchFamily="50" charset="-128"/>
                <a:cs typeface="+mn-cs"/>
              </a:rPr>
              <a:t>Magazine of ‘Statistics’ and ‘Significance</a:t>
            </a:r>
            <a:r>
              <a:rPr kumimoji="1" lang="en-US" altLang="ja-JP" sz="2800" b="1" i="0" u="none" strike="noStrike" kern="1200" cap="none" spc="0" normalizeH="0" baseline="0" noProof="0" dirty="0" smtClean="0">
                <a:ln>
                  <a:noFill/>
                </a:ln>
                <a:effectLst/>
                <a:uLnTx/>
                <a:uFillTx/>
                <a:latin typeface="HG丸ｺﾞｼｯｸM-PRO" panose="020F0600000000000000" pitchFamily="50" charset="-128"/>
                <a:ea typeface="HG丸ｺﾞｼｯｸM-PRO" panose="020F0600000000000000" pitchFamily="50" charset="-128"/>
                <a:cs typeface="+mn-cs"/>
              </a:rPr>
              <a:t>’</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8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Support for the National Institute of Statistics of Cambodia </a:t>
            </a: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4190066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98763" y="2060848"/>
            <a:ext cx="8942531" cy="2162299"/>
          </a:xfrm>
          <a:solidFill>
            <a:schemeClr val="bg1"/>
          </a:solidFill>
          <a:ln w="57150">
            <a:solidFill>
              <a:schemeClr val="bg2"/>
            </a:solidFill>
          </a:ln>
          <a:effectLst>
            <a:outerShdw dist="107763" dir="2700000" algn="ctr" rotWithShape="0">
              <a:schemeClr val="bg2">
                <a:alpha val="50000"/>
              </a:schemeClr>
            </a:outerShdw>
          </a:effectLst>
        </p:spPr>
        <p:txBody>
          <a:bodyPr/>
          <a:lstStyle/>
          <a:p>
            <a:pPr algn="ctr" eaLnBrk="1" hangingPunct="1">
              <a:defRPr/>
            </a:pPr>
            <a:r>
              <a:rPr lang="en-US" altLang="ja-JP" sz="3200" b="1" dirty="0">
                <a:latin typeface="HG丸ｺﾞｼｯｸM-PRO" panose="020F0600000000000000" pitchFamily="50" charset="-128"/>
                <a:ea typeface="HG丸ｺﾞｼｯｸM-PRO" panose="020F0600000000000000" pitchFamily="50" charset="-128"/>
              </a:rPr>
              <a:t>Construction of Cambodian Official Statistics Database in </a:t>
            </a:r>
            <a:r>
              <a:rPr lang="en-US" altLang="ja-JP" sz="3200" b="1" dirty="0" err="1">
                <a:latin typeface="HG丸ｺﾞｼｯｸM-PRO" panose="020F0600000000000000" pitchFamily="50" charset="-128"/>
                <a:ea typeface="HG丸ｺﾞｼｯｸM-PRO" panose="020F0600000000000000" pitchFamily="50" charset="-128"/>
              </a:rPr>
              <a:t>Hitotsubashi</a:t>
            </a:r>
            <a:r>
              <a:rPr lang="en-US" altLang="ja-JP" sz="3200" b="1" dirty="0">
                <a:latin typeface="HG丸ｺﾞｼｯｸM-PRO" panose="020F0600000000000000" pitchFamily="50" charset="-128"/>
                <a:ea typeface="HG丸ｺﾞｼｯｸM-PRO" panose="020F0600000000000000" pitchFamily="50" charset="-128"/>
              </a:rPr>
              <a:t> University and Analysis using those Data</a:t>
            </a:r>
            <a:endParaRPr lang="ja-JP" altLang="en-US" sz="3200" b="1" dirty="0">
              <a:latin typeface="HG丸ｺﾞｼｯｸM-PRO" panose="020F0600000000000000" pitchFamily="50" charset="-128"/>
              <a:ea typeface="HG丸ｺﾞｼｯｸM-PRO" panose="020F0600000000000000" pitchFamily="50" charset="-128"/>
            </a:endParaRPr>
          </a:p>
        </p:txBody>
      </p:sp>
      <p:sp>
        <p:nvSpPr>
          <p:cNvPr id="3076" name="Rectangle 9"/>
          <p:cNvSpPr>
            <a:spLocks noGrp="1" noChangeArrowheads="1"/>
          </p:cNvSpPr>
          <p:nvPr>
            <p:ph type="subTitle" idx="1"/>
          </p:nvPr>
        </p:nvSpPr>
        <p:spPr>
          <a:xfrm>
            <a:off x="530686" y="5838645"/>
            <a:ext cx="7934419" cy="576052"/>
          </a:xfrm>
        </p:spPr>
        <p:txBody>
          <a:bodyPr/>
          <a:lstStyle/>
          <a:p>
            <a:pPr eaLnBrk="1" hangingPunct="1">
              <a:spcBef>
                <a:spcPct val="0"/>
              </a:spcBef>
            </a:pPr>
            <a:r>
              <a:rPr lang="en-US" altLang="ja-JP" sz="2400" b="1" dirty="0" err="1" smtClean="0">
                <a:latin typeface="HG丸ｺﾞｼｯｸM-PRO" panose="020F0600000000000000" pitchFamily="50" charset="-128"/>
                <a:ea typeface="HG丸ｺﾞｼｯｸM-PRO" panose="020F0600000000000000" pitchFamily="50" charset="-128"/>
              </a:rPr>
              <a:t>Hitotsubashi</a:t>
            </a:r>
            <a:r>
              <a:rPr lang="en-US" altLang="ja-JP" sz="2400" b="1" dirty="0" smtClean="0">
                <a:latin typeface="HG丸ｺﾞｼｯｸM-PRO" panose="020F0600000000000000" pitchFamily="50" charset="-128"/>
                <a:ea typeface="HG丸ｺﾞｼｯｸM-PRO" panose="020F0600000000000000" pitchFamily="50" charset="-128"/>
              </a:rPr>
              <a:t> University </a:t>
            </a:r>
            <a:r>
              <a:rPr lang="en-US" altLang="ja-JP" sz="2400" b="1" u="sng" dirty="0" smtClean="0">
                <a:latin typeface="HG丸ｺﾞｼｯｸM-PRO" panose="020F0600000000000000" pitchFamily="50" charset="-128"/>
                <a:ea typeface="HG丸ｺﾞｼｯｸM-PRO" panose="020F0600000000000000" pitchFamily="50" charset="-128"/>
              </a:rPr>
              <a:t>SHIRAKAWA</a:t>
            </a:r>
            <a:r>
              <a:rPr lang="ja-JP" altLang="en-US" sz="2400" b="1" u="sng" dirty="0" smtClean="0">
                <a:latin typeface="HG丸ｺﾞｼｯｸM-PRO" panose="020F0600000000000000" pitchFamily="50" charset="-128"/>
                <a:ea typeface="HG丸ｺﾞｼｯｸM-PRO" panose="020F0600000000000000" pitchFamily="50" charset="-128"/>
              </a:rPr>
              <a:t> </a:t>
            </a:r>
            <a:r>
              <a:rPr lang="en-US" altLang="ja-JP" sz="2400" b="1" u="sng" dirty="0" err="1" smtClean="0">
                <a:latin typeface="HG丸ｺﾞｼｯｸM-PRO" panose="020F0600000000000000" pitchFamily="50" charset="-128"/>
                <a:ea typeface="HG丸ｺﾞｼｯｸM-PRO" panose="020F0600000000000000" pitchFamily="50" charset="-128"/>
              </a:rPr>
              <a:t>kiyomi</a:t>
            </a:r>
            <a:endParaRPr lang="en-US" altLang="ja-JP" sz="2400" b="1" u="sng" dirty="0">
              <a:latin typeface="HG丸ｺﾞｼｯｸM-PRO" panose="020F0600000000000000" pitchFamily="50" charset="-128"/>
              <a:ea typeface="HG丸ｺﾞｼｯｸM-PRO" panose="020F0600000000000000" pitchFamily="50" charset="-128"/>
            </a:endParaRPr>
          </a:p>
        </p:txBody>
      </p:sp>
      <p:sp>
        <p:nvSpPr>
          <p:cNvPr id="2" name="正方形/長方形 1"/>
          <p:cNvSpPr/>
          <p:nvPr/>
        </p:nvSpPr>
        <p:spPr>
          <a:xfrm>
            <a:off x="26631" y="476672"/>
            <a:ext cx="8942531" cy="1224136"/>
          </a:xfrm>
          <a:prstGeom prst="rect">
            <a:avLst/>
          </a:prstGeom>
        </p:spPr>
        <p:txBody>
          <a:bodyPr wrap="none">
            <a:no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3600" b="1" i="0" u="sng"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Data analysis for improving </a:t>
            </a:r>
            <a:endParaRPr kumimoji="1" lang="en-US" altLang="ja-JP" sz="3600" b="1" i="0" u="sng"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3600" b="1" i="0" u="sng"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the quality</a:t>
            </a:r>
            <a:r>
              <a:rPr kumimoji="1" lang="ja-JP" altLang="en-US" sz="3600" b="1" i="0" u="sng"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3600" b="1" i="0" u="sng"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of </a:t>
            </a:r>
            <a:r>
              <a:rPr kumimoji="1" lang="en-US" altLang="ja-JP" sz="3600" b="1" i="0" u="sng"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Cambodian statistics</a:t>
            </a:r>
            <a:endParaRPr kumimoji="1" lang="ja-JP" altLang="en-US" sz="3600" b="0" i="0" u="sng"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317662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2796" y="538137"/>
            <a:ext cx="9144000" cy="751836"/>
          </a:xfrm>
          <a:solidFill>
            <a:srgbClr val="006600"/>
          </a:solidFill>
          <a:ln w="28575">
            <a:solidFill>
              <a:srgbClr val="006600"/>
            </a:solidFill>
          </a:ln>
        </p:spPr>
        <p:txBody>
          <a:bodyPr/>
          <a:lstStyle/>
          <a:p>
            <a:pPr lvl="1" algn="l"/>
            <a:r>
              <a:rPr lang="en-US" altLang="ja-JP" sz="3200" b="1" dirty="0">
                <a:solidFill>
                  <a:schemeClr val="bg1"/>
                </a:solidFill>
                <a:latin typeface="HG丸ｺﾞｼｯｸM-PRO" panose="020F0600000000000000" pitchFamily="50" charset="-128"/>
                <a:ea typeface="HG丸ｺﾞｼｯｸM-PRO" panose="020F0600000000000000" pitchFamily="50" charset="-128"/>
              </a:rPr>
              <a:t>Purpose of </a:t>
            </a:r>
            <a:r>
              <a:rPr lang="en-US" altLang="ja-JP" sz="3200" b="1" dirty="0" smtClean="0">
                <a:solidFill>
                  <a:schemeClr val="bg1"/>
                </a:solidFill>
                <a:latin typeface="HG丸ｺﾞｼｯｸM-PRO" panose="020F0600000000000000" pitchFamily="50" charset="-128"/>
                <a:ea typeface="HG丸ｺﾞｼｯｸM-PRO" panose="020F0600000000000000" pitchFamily="50" charset="-128"/>
              </a:rPr>
              <a:t>the lecture</a:t>
            </a:r>
            <a:endParaRPr kumimoji="1" lang="ja-JP" altLang="en-US" sz="40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8" name="コンテンツ プレースホルダ 2"/>
          <p:cNvSpPr>
            <a:spLocks noGrp="1"/>
          </p:cNvSpPr>
          <p:nvPr/>
        </p:nvSpPr>
        <p:spPr bwMode="auto">
          <a:xfrm>
            <a:off x="0" y="1289972"/>
            <a:ext cx="9144000" cy="5352127"/>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Connection between Cambodia and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Japan</a:t>
            </a: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endPar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endPar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endPar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32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It's important :</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Statistical survey accuracy</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Aggregation accuracy</a:t>
            </a:r>
          </a:p>
          <a:p>
            <a:pPr marL="1143000" marR="0" lvl="2" indent="-342900" algn="l" defTabSz="844083" rtl="0" eaLnBrk="1" fontAlgn="base" latinLnBrk="0" hangingPunct="1">
              <a:lnSpc>
                <a:spcPct val="100000"/>
              </a:lnSpc>
              <a:spcBef>
                <a:spcPct val="20000"/>
              </a:spcBef>
              <a:spcAft>
                <a:spcPct val="0"/>
              </a:spcAft>
              <a:buClr>
                <a:srgbClr val="006600"/>
              </a:buClr>
              <a:buSzPct val="65000"/>
              <a:buFont typeface="Wingdings" panose="05000000000000000000" pitchFamily="2" charset="2"/>
              <a:buChar char="Ø"/>
              <a:tabLst/>
              <a:defRPr/>
            </a:pPr>
            <a:r>
              <a:rPr kumimoji="1" lang="en-US" altLang="ja-JP" sz="2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Revitalizing the region</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9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Therefore, </a:t>
            </a:r>
            <a:r>
              <a:rPr kumimoji="1" lang="en-US" altLang="ja-JP" sz="24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data analysis is </a:t>
            </a:r>
            <a:r>
              <a:rPr kumimoji="1" lang="en-US" altLang="ja-JP" sz="24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required</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Part1:</a:t>
            </a:r>
            <a:r>
              <a:rPr kumimoji="1" lang="ja-JP" altLang="en-US"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Creating</a:t>
            </a:r>
            <a:r>
              <a:rPr kumimoji="1" lang="ja-JP" altLang="en-US"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some documents</a:t>
            </a:r>
            <a:endParaRPr kumimoji="1" lang="en-US" altLang="ja-JP" sz="20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Part2: Data analysis</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2000" b="1" i="0" u="none" strike="noStrike" kern="120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23</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2" name="図 1"/>
          <p:cNvPicPr>
            <a:picLocks noChangeAspect="1"/>
          </p:cNvPicPr>
          <p:nvPr/>
        </p:nvPicPr>
        <p:blipFill>
          <a:blip r:embed="rId3"/>
          <a:stretch>
            <a:fillRect/>
          </a:stretch>
        </p:blipFill>
        <p:spPr>
          <a:xfrm>
            <a:off x="1090735" y="1871405"/>
            <a:ext cx="1947850" cy="1246320"/>
          </a:xfrm>
          <a:prstGeom prst="rect">
            <a:avLst/>
          </a:prstGeom>
        </p:spPr>
      </p:pic>
      <p:pic>
        <p:nvPicPr>
          <p:cNvPr id="4" name="図 3"/>
          <p:cNvPicPr>
            <a:picLocks noChangeAspect="1"/>
          </p:cNvPicPr>
          <p:nvPr/>
        </p:nvPicPr>
        <p:blipFill>
          <a:blip r:embed="rId4"/>
          <a:stretch>
            <a:fillRect/>
          </a:stretch>
        </p:blipFill>
        <p:spPr>
          <a:xfrm>
            <a:off x="5004047" y="1864873"/>
            <a:ext cx="1877264" cy="1252852"/>
          </a:xfrm>
          <a:prstGeom prst="rect">
            <a:avLst/>
          </a:prstGeom>
        </p:spPr>
      </p:pic>
      <p:sp>
        <p:nvSpPr>
          <p:cNvPr id="5" name="左右矢印 4"/>
          <p:cNvSpPr/>
          <p:nvPr/>
        </p:nvSpPr>
        <p:spPr bwMode="auto">
          <a:xfrm>
            <a:off x="3301236" y="2258074"/>
            <a:ext cx="1440160" cy="504056"/>
          </a:xfrm>
          <a:prstGeom prst="leftRightArrow">
            <a:avLst/>
          </a:prstGeom>
          <a:solidFill>
            <a:srgbClr val="006600"/>
          </a:solidFill>
          <a:ln w="9525">
            <a:noFill/>
            <a:round/>
            <a:headEnd/>
            <a:tailEnd/>
          </a:ln>
          <a:effectLst>
            <a:outerShdw dist="35921" dir="2700000" algn="ctr" rotWithShape="0">
              <a:srgbClr val="808080"/>
            </a:outerShdw>
          </a:effectLst>
        </p:spPr>
        <p:txBody>
          <a:bodyPr wrap="none"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spTree>
    <p:extLst>
      <p:ext uri="{BB962C8B-B14F-4D97-AF65-F5344CB8AC3E}">
        <p14:creationId xmlns:p14="http://schemas.microsoft.com/office/powerpoint/2010/main" val="2456718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Introduction</a:t>
            </a:r>
            <a:endParaRPr lang="ja-JP" altLang="en-US" dirty="0"/>
          </a:p>
        </p:txBody>
      </p:sp>
      <p:sp>
        <p:nvSpPr>
          <p:cNvPr id="4100" name="Rectangle 3"/>
          <p:cNvSpPr>
            <a:spLocks noChangeArrowheads="1"/>
          </p:cNvSpPr>
          <p:nvPr/>
        </p:nvSpPr>
        <p:spPr bwMode="auto">
          <a:xfrm>
            <a:off x="179388" y="1196752"/>
            <a:ext cx="8713787" cy="4608513"/>
          </a:xfrm>
          <a:prstGeom prst="rect">
            <a:avLst/>
          </a:prstGeom>
          <a:noFill/>
          <a:ln w="9525">
            <a:noFill/>
            <a:miter lim="800000"/>
            <a:headEnd/>
            <a:tailEnd/>
          </a:ln>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About Cambodia</a:t>
            </a:r>
          </a:p>
          <a:p>
            <a:pPr marL="742950" marR="0" lvl="1" indent="-285750" algn="r" defTabSz="914400" rtl="0" eaLnBrk="1" fontAlgn="base" latinLnBrk="0" hangingPunct="1">
              <a:lnSpc>
                <a:spcPct val="100000"/>
              </a:lnSpc>
              <a:spcBef>
                <a:spcPct val="20000"/>
              </a:spcBef>
              <a:spcAft>
                <a:spcPct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endPar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Arial"/>
              <a:ea typeface="ＭＳ Ｐゴシック" pitchFamily="50" charset="-128"/>
              <a:cs typeface="+mn-cs"/>
            </a:endParaRPr>
          </a:p>
        </p:txBody>
      </p:sp>
      <p:sp>
        <p:nvSpPr>
          <p:cNvPr id="6" name="Rectangle 9">
            <a:extLst>
              <a:ext uri="{FF2B5EF4-FFF2-40B4-BE49-F238E27FC236}">
                <a16:creationId xmlns:a16="http://schemas.microsoft.com/office/drawing/2014/main" id="{8AA8F5C6-1AC9-4060-9FB6-264F2C363069}"/>
              </a:ext>
            </a:extLst>
          </p:cNvPr>
          <p:cNvSpPr txBox="1">
            <a:spLocks noChangeArrowheads="1"/>
          </p:cNvSpPr>
          <p:nvPr/>
        </p:nvSpPr>
        <p:spPr>
          <a:xfrm>
            <a:off x="3707904" y="1988840"/>
            <a:ext cx="5256708" cy="1512168"/>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Border with Vietnam, Laos and Thailand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Total Area</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en-US" altLang="ja-JP" sz="20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t>181,035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km</a:t>
            </a:r>
            <a:r>
              <a:rPr kumimoji="1" lang="en-US" altLang="zh-CN"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²</a:t>
            </a:r>
            <a:r>
              <a:rPr kumimoji="1" lang="ja-JP" altLang="en-US" sz="2000" b="0" i="0" u="none" strike="noStrike" kern="1200" cap="none" spc="0" normalizeH="0" baseline="30000" noProof="0" dirty="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en-US" altLang="zh-CN"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Half of Japan</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Population</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15.6 million</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From CSES2016(estimated value)</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4" name="図 3">
            <a:extLst>
              <a:ext uri="{FF2B5EF4-FFF2-40B4-BE49-F238E27FC236}">
                <a16:creationId xmlns:a16="http://schemas.microsoft.com/office/drawing/2014/main" id="{D338BFAA-C111-4FE0-9766-CD8A2AB0A9B4}"/>
              </a:ext>
            </a:extLst>
          </p:cNvPr>
          <p:cNvPicPr>
            <a:picLocks noChangeAspect="1"/>
          </p:cNvPicPr>
          <p:nvPr/>
        </p:nvPicPr>
        <p:blipFill>
          <a:blip r:embed="rId3"/>
          <a:stretch>
            <a:fillRect/>
          </a:stretch>
        </p:blipFill>
        <p:spPr>
          <a:xfrm>
            <a:off x="364629" y="1858830"/>
            <a:ext cx="3343275" cy="3952875"/>
          </a:xfrm>
          <a:prstGeom prst="rect">
            <a:avLst/>
          </a:prstGeom>
        </p:spPr>
      </p:pic>
      <p:sp>
        <p:nvSpPr>
          <p:cNvPr id="12" name="Rectangle 9">
            <a:extLst>
              <a:ext uri="{FF2B5EF4-FFF2-40B4-BE49-F238E27FC236}">
                <a16:creationId xmlns:a16="http://schemas.microsoft.com/office/drawing/2014/main" id="{8C91485D-9050-4C5B-A17B-29C656E5BB71}"/>
              </a:ext>
            </a:extLst>
          </p:cNvPr>
          <p:cNvSpPr txBox="1">
            <a:spLocks noChangeArrowheads="1"/>
          </p:cNvSpPr>
          <p:nvPr/>
        </p:nvSpPr>
        <p:spPr>
          <a:xfrm>
            <a:off x="3923928" y="3717032"/>
            <a:ext cx="4932833" cy="273630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civil war has continued since 1970.</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 peace agreement was reached in the 1991 Paris agreement.</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After peace, domestic reconstruction has progressed and economic growth has been achieved</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1999</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ASEAN joined</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2004</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WTO joined</a:t>
            </a:r>
          </a:p>
        </p:txBody>
      </p:sp>
    </p:spTree>
    <p:extLst>
      <p:ext uri="{BB962C8B-B14F-4D97-AF65-F5344CB8AC3E}">
        <p14:creationId xmlns:p14="http://schemas.microsoft.com/office/powerpoint/2010/main" val="3766251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25</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Introduction</a:t>
            </a:r>
            <a:endParaRPr lang="ja-JP" altLang="en-US" dirty="0"/>
          </a:p>
        </p:txBody>
      </p:sp>
      <p:sp>
        <p:nvSpPr>
          <p:cNvPr id="4100" name="Rectangle 3"/>
          <p:cNvSpPr>
            <a:spLocks noChangeArrowheads="1"/>
          </p:cNvSpPr>
          <p:nvPr/>
        </p:nvSpPr>
        <p:spPr bwMode="auto">
          <a:xfrm>
            <a:off x="107950" y="1196752"/>
            <a:ext cx="8948738" cy="5388198"/>
          </a:xfrm>
          <a:prstGeom prst="rect">
            <a:avLst/>
          </a:prstGeom>
          <a:solidFill>
            <a:schemeClr val="bg1"/>
          </a:solidFill>
          <a:ln w="9525">
            <a:noFill/>
            <a:miter lim="800000"/>
            <a:headEnd/>
            <a:tailEnd/>
          </a:ln>
        </p:spPr>
        <p:txBody>
          <a:bodyPr lIns="0" tIns="0" rIns="0" bIns="0"/>
          <a:lstStyle/>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About provision of Cambodian </a:t>
            </a: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micro</a:t>
            </a:r>
            <a:r>
              <a:rPr kumimoji="1" lang="ja-JP" altLang="en-US"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statistic </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database</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1" i="0" u="none" strike="noStrike" kern="1200" cap="none" spc="0" normalizeH="0" baseline="0" noProof="0" dirty="0" err="1">
                <a:ln>
                  <a:noFill/>
                </a:ln>
                <a:solidFill>
                  <a:srgbClr val="000000"/>
                </a:solidFill>
                <a:effectLst/>
                <a:uLnTx/>
                <a:uFillTx/>
                <a:latin typeface="Arial" charset="0"/>
                <a:ea typeface="ＭＳ Ｐゴシック" pitchFamily="50" charset="-128"/>
                <a:cs typeface="+mn-cs"/>
              </a:rPr>
              <a:t>Hitotsubashi</a:t>
            </a:r>
            <a:r>
              <a:rPr kumimoji="1" lang="en-US" altLang="ja-JP" sz="20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University Institute </a:t>
            </a:r>
            <a:r>
              <a:rPr kumimoji="1" lang="en-US" altLang="ja-JP" sz="2000" b="1"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of Economic Research(IER)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received 15 micro data sets of 9 statistical surveys from the </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National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Institute of </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Statistics</a:t>
            </a:r>
            <a:r>
              <a:rPr kumimoji="1" lang="ja-JP" altLang="en-US"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of</a:t>
            </a:r>
            <a:r>
              <a:rPr kumimoji="1" lang="ja-JP" altLang="en-US"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Cambodia(NIS</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as part of the </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2000" b="1" i="0" u="sng"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Constructing </a:t>
            </a:r>
            <a:r>
              <a:rPr kumimoji="1" lang="en-US" altLang="ja-JP" sz="2000" b="1" i="0" u="sng" strike="noStrike" kern="1200" cap="none" spc="0" normalizeH="0" baseline="0" noProof="0" dirty="0">
                <a:ln>
                  <a:noFill/>
                </a:ln>
                <a:solidFill>
                  <a:srgbClr val="FF0000"/>
                </a:solidFill>
                <a:effectLst/>
                <a:uLnTx/>
                <a:uFillTx/>
                <a:latin typeface="Arial" charset="0"/>
                <a:ea typeface="ＭＳ Ｐゴシック" pitchFamily="50" charset="-128"/>
                <a:cs typeface="+mn-cs"/>
              </a:rPr>
              <a:t>Data Infrastructure for the Humanities and Social </a:t>
            </a:r>
            <a:r>
              <a:rPr kumimoji="1" lang="en-US" altLang="ja-JP" sz="2000" b="1" i="0" u="sng"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Sciences” </a:t>
            </a:r>
            <a:r>
              <a:rPr kumimoji="1" lang="en-US" altLang="ja-JP" sz="2000" b="1" i="0" u="sng" strike="noStrike" kern="1200" cap="none" spc="0" normalizeH="0" baseline="0" noProof="0" dirty="0">
                <a:ln>
                  <a:noFill/>
                </a:ln>
                <a:solidFill>
                  <a:srgbClr val="FF0000"/>
                </a:solidFill>
                <a:effectLst/>
                <a:uLnTx/>
                <a:uFillTx/>
                <a:latin typeface="Arial" charset="0"/>
                <a:ea typeface="ＭＳ Ｐゴシック" pitchFamily="50" charset="-128"/>
                <a:cs typeface="+mn-cs"/>
              </a:rPr>
              <a:t>project</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ja-JP" altLang="en-US"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 collaborative laboratory in </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the </a:t>
            </a:r>
            <a:r>
              <a:rPr kumimoji="1" lang="en-US" altLang="ja-JP" sz="2000" b="1"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IER</a:t>
            </a: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established a </a:t>
            </a:r>
            <a:r>
              <a:rPr kumimoji="1" lang="en-US" altLang="ja-JP" sz="20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Cambodia Socio-Economic Survey (CSES)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database.</a:t>
            </a: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above database can be used by applying for usage and obtaining approval from the Cambodian government.</a:t>
            </a: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database can be used in the on-site facility in the laboratory (environment blocked from external network)</a:t>
            </a: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The</a:t>
            </a:r>
            <a:r>
              <a:rPr kumimoji="1" lang="en-US" altLang="ja-JP" sz="1800" b="1"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IER</a:t>
            </a: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conducts a predetermined review on the applicant for the results of the aggregation and analysis. The standards for examination are based on “Explanation and examples of standard check contents regarding the provision of analysis results, etc. in on-site use” of </a:t>
            </a: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800" b="1" i="0" u="sng"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National Statistics Center(NSTAC)</a:t>
            </a: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endPar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914400" marR="0" lvl="2"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Arial"/>
              <a:ea typeface="ＭＳ Ｐゴシック" pitchFamily="50" charset="-128"/>
              <a:cs typeface="+mn-cs"/>
            </a:endParaRPr>
          </a:p>
        </p:txBody>
      </p:sp>
    </p:spTree>
    <p:extLst>
      <p:ext uri="{BB962C8B-B14F-4D97-AF65-F5344CB8AC3E}">
        <p14:creationId xmlns:p14="http://schemas.microsoft.com/office/powerpoint/2010/main" val="484306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0C3A2-C6FD-4C72-8568-CE92CE67F085}" type="slidenum">
              <a:rPr kumimoji="0" lang="en-US" altLang="ja-JP" sz="1108"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5" name="タイトル 6"/>
          <p:cNvSpPr txBox="1">
            <a:spLocks/>
          </p:cNvSpPr>
          <p:nvPr/>
        </p:nvSpPr>
        <p:spPr bwMode="auto">
          <a:xfrm>
            <a:off x="-2796" y="538137"/>
            <a:ext cx="9144000" cy="671231"/>
          </a:xfrm>
          <a:prstGeom prst="rect">
            <a:avLst/>
          </a:prstGeom>
          <a:solidFill>
            <a:srgbClr val="006600"/>
          </a:solidFill>
          <a:ln w="28575">
            <a:solidFill>
              <a:srgbClr val="0066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323" b="1">
                <a:solidFill>
                  <a:schemeClr val="tx1"/>
                </a:solidFill>
                <a:latin typeface="HG丸ｺﾞｼｯｸM-PRO" panose="020F0600000000000000" pitchFamily="50" charset="-128"/>
                <a:ea typeface="HG丸ｺﾞｼｯｸM-PRO" panose="020F0600000000000000" pitchFamily="50" charset="-128"/>
                <a:cs typeface="+mj-cs"/>
              </a:defRPr>
            </a:lvl1pPr>
            <a:lvl2pPr algn="ctr" rtl="0" eaLnBrk="1" fontAlgn="base" hangingPunct="1">
              <a:spcBef>
                <a:spcPct val="0"/>
              </a:spcBef>
              <a:spcAft>
                <a:spcPct val="0"/>
              </a:spcAft>
              <a:defRPr kumimoji="1" sz="4062">
                <a:solidFill>
                  <a:schemeClr val="tx2"/>
                </a:solidFill>
                <a:latin typeface="Arial" charset="0"/>
                <a:ea typeface="ＭＳ Ｐゴシック" charset="-128"/>
              </a:defRPr>
            </a:lvl2pPr>
            <a:lvl3pPr algn="ctr" rtl="0" eaLnBrk="1" fontAlgn="base" hangingPunct="1">
              <a:spcBef>
                <a:spcPct val="0"/>
              </a:spcBef>
              <a:spcAft>
                <a:spcPct val="0"/>
              </a:spcAft>
              <a:defRPr kumimoji="1" sz="4062">
                <a:solidFill>
                  <a:schemeClr val="tx2"/>
                </a:solidFill>
                <a:latin typeface="Arial" charset="0"/>
                <a:ea typeface="ＭＳ Ｐゴシック" charset="-128"/>
              </a:defRPr>
            </a:lvl3pPr>
            <a:lvl4pPr algn="ctr" rtl="0" eaLnBrk="1" fontAlgn="base" hangingPunct="1">
              <a:spcBef>
                <a:spcPct val="0"/>
              </a:spcBef>
              <a:spcAft>
                <a:spcPct val="0"/>
              </a:spcAft>
              <a:defRPr kumimoji="1" sz="4062">
                <a:solidFill>
                  <a:schemeClr val="tx2"/>
                </a:solidFill>
                <a:latin typeface="Arial" charset="0"/>
                <a:ea typeface="ＭＳ Ｐゴシック" charset="-128"/>
              </a:defRPr>
            </a:lvl4pPr>
            <a:lvl5pPr algn="ctr" rtl="0" eaLnBrk="1" fontAlgn="base" hangingPunct="1">
              <a:spcBef>
                <a:spcPct val="0"/>
              </a:spcBef>
              <a:spcAft>
                <a:spcPct val="0"/>
              </a:spcAft>
              <a:defRPr kumimoji="1" sz="4062">
                <a:solidFill>
                  <a:schemeClr val="tx2"/>
                </a:solidFill>
                <a:latin typeface="Arial" charset="0"/>
                <a:ea typeface="ＭＳ Ｐゴシック" charset="-128"/>
              </a:defRPr>
            </a:lvl5pPr>
            <a:lvl6pPr marL="422041" algn="ctr" rtl="0" eaLnBrk="1" fontAlgn="base" hangingPunct="1">
              <a:spcBef>
                <a:spcPct val="0"/>
              </a:spcBef>
              <a:spcAft>
                <a:spcPct val="0"/>
              </a:spcAft>
              <a:defRPr kumimoji="1" sz="4062">
                <a:solidFill>
                  <a:schemeClr val="tx2"/>
                </a:solidFill>
                <a:latin typeface="Arial" charset="0"/>
                <a:ea typeface="ＭＳ Ｐゴシック" charset="-128"/>
              </a:defRPr>
            </a:lvl6pPr>
            <a:lvl7pPr marL="844083" algn="ctr" rtl="0" eaLnBrk="1" fontAlgn="base" hangingPunct="1">
              <a:spcBef>
                <a:spcPct val="0"/>
              </a:spcBef>
              <a:spcAft>
                <a:spcPct val="0"/>
              </a:spcAft>
              <a:defRPr kumimoji="1" sz="4062">
                <a:solidFill>
                  <a:schemeClr val="tx2"/>
                </a:solidFill>
                <a:latin typeface="Arial" charset="0"/>
                <a:ea typeface="ＭＳ Ｐゴシック" charset="-128"/>
              </a:defRPr>
            </a:lvl7pPr>
            <a:lvl8pPr marL="1266124" algn="ctr" rtl="0" eaLnBrk="1" fontAlgn="base" hangingPunct="1">
              <a:spcBef>
                <a:spcPct val="0"/>
              </a:spcBef>
              <a:spcAft>
                <a:spcPct val="0"/>
              </a:spcAft>
              <a:defRPr kumimoji="1" sz="4062">
                <a:solidFill>
                  <a:schemeClr val="tx2"/>
                </a:solidFill>
                <a:latin typeface="Arial" charset="0"/>
                <a:ea typeface="ＭＳ Ｐゴシック" charset="-128"/>
              </a:defRPr>
            </a:lvl8pPr>
            <a:lvl9pPr marL="1688165" algn="ctr" rtl="0" eaLnBrk="1" fontAlgn="base" hangingPunct="1">
              <a:spcBef>
                <a:spcPct val="0"/>
              </a:spcBef>
              <a:spcAft>
                <a:spcPct val="0"/>
              </a:spcAft>
              <a:defRPr kumimoji="1" sz="4062">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800" b="1" i="0" u="none" strike="noStrike" kern="0" cap="none" spc="0" normalizeH="0" baseline="0" noProof="0" dirty="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j-cs"/>
              </a:rPr>
              <a:t>Lecture on R for NIS, Cambodia</a:t>
            </a:r>
            <a:endParaRPr kumimoji="1" lang="ja-JP" altLang="en-US" sz="2800" b="1"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j-cs"/>
            </a:endParaRPr>
          </a:p>
        </p:txBody>
      </p:sp>
      <p:sp>
        <p:nvSpPr>
          <p:cNvPr id="2" name="正方形/長方形 1"/>
          <p:cNvSpPr/>
          <p:nvPr/>
        </p:nvSpPr>
        <p:spPr>
          <a:xfrm>
            <a:off x="4129548" y="1572001"/>
            <a:ext cx="4935794" cy="4229030"/>
          </a:xfrm>
          <a:prstGeom prst="rect">
            <a:avLst/>
          </a:prstGeom>
          <a:solidFill>
            <a:schemeClr val="bg1"/>
          </a:solidFill>
        </p:spPr>
        <p:txBody>
          <a:bodyPr wrap="square">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We provided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 </a:t>
            </a:r>
            <a:r>
              <a:rPr kumimoji="0"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lecture on R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during </a:t>
            </a:r>
            <a:r>
              <a:rPr kumimoji="0"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24-25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Dec, 2018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1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How</a:t>
            </a:r>
            <a:r>
              <a:rPr kumimoji="0" lang="ja-JP" altLang="en-US"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to</a:t>
            </a:r>
            <a:r>
              <a:rPr kumimoji="0" lang="ja-JP" altLang="en-US"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install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Data</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structure</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in</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How</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to</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calculate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How</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to</a:t>
            </a:r>
            <a:r>
              <a:rPr kumimoji="0" lang="ja-JP" altLang="en-US"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create graphs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How to tabulate, etc.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pic>
        <p:nvPicPr>
          <p:cNvPr id="4" name="図 3"/>
          <p:cNvPicPr>
            <a:picLocks noChangeAspect="1"/>
          </p:cNvPicPr>
          <p:nvPr/>
        </p:nvPicPr>
        <p:blipFill>
          <a:blip r:embed="rId3"/>
          <a:stretch>
            <a:fillRect/>
          </a:stretch>
        </p:blipFill>
        <p:spPr>
          <a:xfrm>
            <a:off x="-41296" y="1238243"/>
            <a:ext cx="4037785" cy="5316560"/>
          </a:xfrm>
          <a:prstGeom prst="rect">
            <a:avLst/>
          </a:prstGeom>
        </p:spPr>
      </p:pic>
      <p:sp>
        <p:nvSpPr>
          <p:cNvPr id="6" name="正方形/長方形 5"/>
          <p:cNvSpPr/>
          <p:nvPr/>
        </p:nvSpPr>
        <p:spPr bwMode="auto">
          <a:xfrm>
            <a:off x="1691680" y="5292742"/>
            <a:ext cx="2175135" cy="508289"/>
          </a:xfrm>
          <a:prstGeom prst="rect">
            <a:avLst/>
          </a:prstGeom>
          <a:gradFill rotWithShape="1">
            <a:gsLst>
              <a:gs pos="0">
                <a:srgbClr val="009999"/>
              </a:gs>
              <a:gs pos="100000">
                <a:srgbClr val="00CCC7"/>
              </a:gs>
            </a:gsLst>
            <a:path path="shape">
              <a:fillToRect l="50000" t="50000" r="50000" b="50000"/>
            </a:path>
          </a:gradFill>
          <a:ln w="9525">
            <a:noFill/>
            <a:round/>
            <a:headEnd/>
            <a:tailEnd/>
          </a:ln>
          <a:effectLst>
            <a:outerShdw dist="35921" dir="2700000" algn="ctr" rotWithShape="0">
              <a:srgbClr val="808080"/>
            </a:outerShdw>
          </a:effectLst>
        </p:spPr>
        <p:txBody>
          <a:bodyPr wrap="none"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1" i="0" u="none" strike="noStrike" kern="1200" cap="none" spc="0" normalizeH="0" baseline="0" noProof="0" dirty="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t>Mr. Saint</a:t>
            </a:r>
            <a:r>
              <a:rPr kumimoji="1" lang="ja-JP" altLang="en-US" sz="20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1200" cap="none" spc="0" normalizeH="0" baseline="0" noProof="0" dirty="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t>Lundy</a:t>
            </a:r>
          </a:p>
        </p:txBody>
      </p:sp>
    </p:spTree>
    <p:extLst>
      <p:ext uri="{BB962C8B-B14F-4D97-AF65-F5344CB8AC3E}">
        <p14:creationId xmlns:p14="http://schemas.microsoft.com/office/powerpoint/2010/main" val="1089918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2796" y="538137"/>
            <a:ext cx="9144000" cy="751836"/>
          </a:xfrm>
          <a:solidFill>
            <a:srgbClr val="006600"/>
          </a:solidFill>
          <a:ln w="28575">
            <a:solidFill>
              <a:srgbClr val="006600"/>
            </a:solidFill>
          </a:ln>
        </p:spPr>
        <p:txBody>
          <a:bodyPr/>
          <a:lstStyle/>
          <a:p>
            <a:pPr marL="514350" indent="-514350" algn="l">
              <a:buFont typeface="+mj-lt"/>
              <a:buAutoNum type="arabicPeriod"/>
            </a:pPr>
            <a:r>
              <a:rPr lang="en-US" altLang="ja-JP" sz="3200" dirty="0" smtClean="0">
                <a:solidFill>
                  <a:schemeClr val="bg1"/>
                </a:solidFill>
              </a:rPr>
              <a:t>Back Ground</a:t>
            </a:r>
            <a:endParaRPr kumimoji="1" lang="ja-JP" altLang="en-US" sz="3200" dirty="0">
              <a:solidFill>
                <a:schemeClr val="bg1"/>
              </a:solidFill>
            </a:endParaRPr>
          </a:p>
        </p:txBody>
      </p:sp>
      <p:sp>
        <p:nvSpPr>
          <p:cNvPr id="8" name="コンテンツ プレースホルダ 2"/>
          <p:cNvSpPr>
            <a:spLocks noGrp="1"/>
          </p:cNvSpPr>
          <p:nvPr/>
        </p:nvSpPr>
        <p:spPr bwMode="auto">
          <a:xfrm>
            <a:off x="0" y="1289975"/>
            <a:ext cx="9144000" cy="3400994"/>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Empirical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analysis based on secondary use in official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statistics</a:t>
            </a:r>
          </a:p>
          <a:p>
            <a:pPr marL="914400" marR="0" lvl="1" indent="-51435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5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Our university has gotten some microdata from National Institute of Statistics (NIS) , Cambodia</a:t>
            </a:r>
          </a:p>
          <a:p>
            <a:pPr marL="914400" marR="0" lvl="1" indent="-51435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5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We calculated some tables from its microdata for comparison with tables in  annual report in the NIS's web-site.</a:t>
            </a:r>
            <a:endParaRPr kumimoji="1" lang="en-US" altLang="ja-JP" sz="25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27</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4" name="正方形/長方形 3"/>
          <p:cNvSpPr/>
          <p:nvPr/>
        </p:nvSpPr>
        <p:spPr>
          <a:xfrm>
            <a:off x="248791" y="6001469"/>
            <a:ext cx="173957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1" i="0" u="none" strike="noStrike" kern="1200" cap="none" spc="0" normalizeH="0" baseline="0" noProof="0" dirty="0">
                <a:ln>
                  <a:noFill/>
                </a:ln>
                <a:solidFill>
                  <a:prstClr val="black"/>
                </a:solidFill>
                <a:effectLst/>
                <a:uLnTx/>
                <a:uFillTx/>
                <a:latin typeface="Arial"/>
                <a:ea typeface="ＭＳ Ｐゴシック"/>
                <a:cs typeface="+mn-cs"/>
              </a:rPr>
              <a:t>NIS's web-site</a:t>
            </a:r>
            <a:endParaRPr kumimoji="0" lang="ja-JP" altLang="en-US" sz="1800" b="1" i="0" u="none" strike="noStrike" kern="1200" cap="none" spc="0" normalizeH="0" baseline="0" noProof="0" dirty="0">
              <a:ln>
                <a:noFill/>
              </a:ln>
              <a:solidFill>
                <a:prstClr val="black"/>
              </a:solidFill>
              <a:effectLst/>
              <a:uLnTx/>
              <a:uFillTx/>
              <a:latin typeface="Arial"/>
              <a:ea typeface="ＭＳ Ｐゴシック"/>
              <a:cs typeface="+mn-cs"/>
            </a:endParaRPr>
          </a:p>
        </p:txBody>
      </p:sp>
      <p:pic>
        <p:nvPicPr>
          <p:cNvPr id="5" name="図 4"/>
          <p:cNvPicPr>
            <a:picLocks noChangeAspect="1"/>
          </p:cNvPicPr>
          <p:nvPr/>
        </p:nvPicPr>
        <p:blipFill>
          <a:blip r:embed="rId3"/>
          <a:stretch>
            <a:fillRect/>
          </a:stretch>
        </p:blipFill>
        <p:spPr>
          <a:xfrm>
            <a:off x="86634" y="5180758"/>
            <a:ext cx="2105867" cy="745393"/>
          </a:xfrm>
          <a:prstGeom prst="rect">
            <a:avLst/>
          </a:prstGeom>
        </p:spPr>
      </p:pic>
      <p:pic>
        <p:nvPicPr>
          <p:cNvPr id="6" name="図 5"/>
          <p:cNvPicPr>
            <a:picLocks noChangeAspect="1"/>
          </p:cNvPicPr>
          <p:nvPr/>
        </p:nvPicPr>
        <p:blipFill>
          <a:blip r:embed="rId4"/>
          <a:stretch>
            <a:fillRect/>
          </a:stretch>
        </p:blipFill>
        <p:spPr>
          <a:xfrm>
            <a:off x="2686733" y="4769866"/>
            <a:ext cx="1135010" cy="1446094"/>
          </a:xfrm>
          <a:prstGeom prst="rect">
            <a:avLst/>
          </a:prstGeom>
        </p:spPr>
      </p:pic>
      <p:sp>
        <p:nvSpPr>
          <p:cNvPr id="9" name="右矢印 8"/>
          <p:cNvSpPr/>
          <p:nvPr/>
        </p:nvSpPr>
        <p:spPr bwMode="auto">
          <a:xfrm>
            <a:off x="2252320" y="5181189"/>
            <a:ext cx="380444" cy="739156"/>
          </a:xfrm>
          <a:prstGeom prst="rightArrow">
            <a:avLst/>
          </a:prstGeom>
          <a:solidFill>
            <a:srgbClr val="006600"/>
          </a:solidFill>
          <a:ln w="9525">
            <a:noFill/>
            <a:round/>
            <a:headEnd/>
            <a:tailEnd/>
          </a:ln>
          <a:effectLst>
            <a:outerShdw dist="35921" dir="2700000" algn="ctr" rotWithShape="0">
              <a:srgbClr val="808080"/>
            </a:outerShdw>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pic>
        <p:nvPicPr>
          <p:cNvPr id="11" name="図 10"/>
          <p:cNvPicPr>
            <a:picLocks noChangeAspect="1"/>
          </p:cNvPicPr>
          <p:nvPr/>
        </p:nvPicPr>
        <p:blipFill>
          <a:blip r:embed="rId5"/>
          <a:stretch>
            <a:fillRect/>
          </a:stretch>
        </p:blipFill>
        <p:spPr>
          <a:xfrm>
            <a:off x="4307562" y="4798143"/>
            <a:ext cx="1775238" cy="1267328"/>
          </a:xfrm>
          <a:prstGeom prst="rect">
            <a:avLst/>
          </a:prstGeom>
          <a:ln>
            <a:solidFill>
              <a:srgbClr val="006600"/>
            </a:solidFill>
          </a:ln>
        </p:spPr>
      </p:pic>
      <p:sp>
        <p:nvSpPr>
          <p:cNvPr id="14" name="右矢印 13"/>
          <p:cNvSpPr/>
          <p:nvPr/>
        </p:nvSpPr>
        <p:spPr bwMode="auto">
          <a:xfrm>
            <a:off x="3854673" y="5191020"/>
            <a:ext cx="380444" cy="739156"/>
          </a:xfrm>
          <a:prstGeom prst="rightArrow">
            <a:avLst/>
          </a:prstGeom>
          <a:solidFill>
            <a:srgbClr val="006600"/>
          </a:solidFill>
          <a:ln w="9525">
            <a:noFill/>
            <a:round/>
            <a:headEnd/>
            <a:tailEnd/>
          </a:ln>
          <a:effectLst>
            <a:outerShdw dist="35921" dir="2700000" algn="ctr" rotWithShape="0">
              <a:srgbClr val="808080"/>
            </a:outerShdw>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sp>
        <p:nvSpPr>
          <p:cNvPr id="16" name="左矢印 15"/>
          <p:cNvSpPr/>
          <p:nvPr/>
        </p:nvSpPr>
        <p:spPr bwMode="auto">
          <a:xfrm>
            <a:off x="6173687" y="5180758"/>
            <a:ext cx="358408" cy="739587"/>
          </a:xfrm>
          <a:prstGeom prst="leftArrow">
            <a:avLst/>
          </a:prstGeom>
          <a:solidFill>
            <a:srgbClr val="006600"/>
          </a:solidFill>
          <a:ln w="9525">
            <a:solidFill>
              <a:srgbClr val="006600"/>
            </a:solidFill>
            <a:round/>
            <a:headEnd/>
            <a:tailEnd/>
          </a:ln>
          <a:effectLst>
            <a:outerShdw dist="35921" dir="2700000" algn="ctr" rotWithShape="0">
              <a:srgbClr val="808080"/>
            </a:outerShdw>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sp>
        <p:nvSpPr>
          <p:cNvPr id="17" name="左矢印 16"/>
          <p:cNvSpPr/>
          <p:nvPr/>
        </p:nvSpPr>
        <p:spPr bwMode="auto">
          <a:xfrm>
            <a:off x="7607119" y="5180757"/>
            <a:ext cx="358408" cy="739587"/>
          </a:xfrm>
          <a:prstGeom prst="leftArrow">
            <a:avLst/>
          </a:prstGeom>
          <a:solidFill>
            <a:srgbClr val="006600"/>
          </a:solidFill>
          <a:ln w="9525">
            <a:solidFill>
              <a:srgbClr val="006600"/>
            </a:solidFill>
            <a:round/>
            <a:headEnd/>
            <a:tailEnd/>
          </a:ln>
          <a:effectLst>
            <a:outerShdw dist="35921" dir="2700000" algn="ctr" rotWithShape="0">
              <a:srgbClr val="808080"/>
            </a:outerShdw>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pic>
        <p:nvPicPr>
          <p:cNvPr id="18" name="図 17"/>
          <p:cNvPicPr>
            <a:picLocks noChangeAspect="1"/>
          </p:cNvPicPr>
          <p:nvPr/>
        </p:nvPicPr>
        <p:blipFill>
          <a:blip r:embed="rId6"/>
          <a:stretch>
            <a:fillRect/>
          </a:stretch>
        </p:blipFill>
        <p:spPr>
          <a:xfrm>
            <a:off x="7826375" y="4947458"/>
            <a:ext cx="1408127" cy="1093267"/>
          </a:xfrm>
          <a:prstGeom prst="rect">
            <a:avLst/>
          </a:prstGeom>
        </p:spPr>
      </p:pic>
      <p:sp>
        <p:nvSpPr>
          <p:cNvPr id="19" name="正方形/長方形 18"/>
          <p:cNvSpPr/>
          <p:nvPr/>
        </p:nvSpPr>
        <p:spPr>
          <a:xfrm>
            <a:off x="2309792" y="6170500"/>
            <a:ext cx="192532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Annual</a:t>
            </a:r>
            <a:r>
              <a:rPr kumimoji="1" lang="ja-JP" altLang="en-US" sz="1800" b="1" i="0" u="none" strike="noStrike" kern="1200" cap="none" spc="0" normalizeH="0" baseline="0" noProof="0" dirty="0">
                <a:ln>
                  <a:noFill/>
                </a:ln>
                <a:solidFill>
                  <a:prstClr val="black"/>
                </a:solidFill>
                <a:effectLst/>
                <a:uLnTx/>
                <a:uFillTx/>
                <a:latin typeface="Arial"/>
                <a:ea typeface="HG丸ｺﾞｼｯｸM-PRO" panose="020F0600000000000000" pitchFamily="50" charset="-128"/>
                <a:cs typeface="+mn-cs"/>
              </a:rPr>
              <a:t> </a:t>
            </a:r>
            <a:r>
              <a:rPr kumimoji="1"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Report</a:t>
            </a: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sp>
        <p:nvSpPr>
          <p:cNvPr id="20" name="正方形/長方形 19"/>
          <p:cNvSpPr/>
          <p:nvPr/>
        </p:nvSpPr>
        <p:spPr>
          <a:xfrm>
            <a:off x="4387868" y="6032000"/>
            <a:ext cx="1694932"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Comparison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with tables</a:t>
            </a: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sp>
        <p:nvSpPr>
          <p:cNvPr id="21" name="正方形/長方形 20"/>
          <p:cNvSpPr/>
          <p:nvPr/>
        </p:nvSpPr>
        <p:spPr>
          <a:xfrm>
            <a:off x="7826375" y="6061313"/>
            <a:ext cx="130035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University</a:t>
            </a: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sp>
        <p:nvSpPr>
          <p:cNvPr id="22" name="正方形/長方形 21"/>
          <p:cNvSpPr/>
          <p:nvPr/>
        </p:nvSpPr>
        <p:spPr>
          <a:xfrm>
            <a:off x="6472872" y="6053877"/>
            <a:ext cx="121058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1" i="0" u="none" strike="noStrike" kern="1200" cap="none" spc="0" normalizeH="0" baseline="0" noProof="0" dirty="0">
                <a:ln>
                  <a:noFill/>
                </a:ln>
                <a:solidFill>
                  <a:prstClr val="black"/>
                </a:solidFill>
                <a:effectLst/>
                <a:uLnTx/>
                <a:uFillTx/>
                <a:latin typeface="Arial"/>
                <a:ea typeface="HG丸ｺﾞｼｯｸM-PRO" panose="020F0600000000000000" pitchFamily="50" charset="-128"/>
                <a:cs typeface="+mn-cs"/>
              </a:rPr>
              <a:t>C</a:t>
            </a:r>
            <a:r>
              <a:rPr kumimoji="0"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alculate</a:t>
            </a: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pic>
        <p:nvPicPr>
          <p:cNvPr id="2" name="図 1"/>
          <p:cNvPicPr>
            <a:picLocks noChangeAspect="1"/>
          </p:cNvPicPr>
          <p:nvPr/>
        </p:nvPicPr>
        <p:blipFill>
          <a:blip r:embed="rId7"/>
          <a:stretch>
            <a:fillRect/>
          </a:stretch>
        </p:blipFill>
        <p:spPr>
          <a:xfrm>
            <a:off x="6642506" y="5102660"/>
            <a:ext cx="898897" cy="865942"/>
          </a:xfrm>
          <a:prstGeom prst="rect">
            <a:avLst/>
          </a:prstGeom>
        </p:spPr>
      </p:pic>
    </p:spTree>
    <p:extLst>
      <p:ext uri="{BB962C8B-B14F-4D97-AF65-F5344CB8AC3E}">
        <p14:creationId xmlns:p14="http://schemas.microsoft.com/office/powerpoint/2010/main" val="757324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2796" y="538137"/>
            <a:ext cx="9144000" cy="751836"/>
          </a:xfrm>
          <a:solidFill>
            <a:srgbClr val="006600"/>
          </a:solidFill>
          <a:ln w="28575">
            <a:solidFill>
              <a:srgbClr val="006600"/>
            </a:solidFill>
          </a:ln>
        </p:spPr>
        <p:txBody>
          <a:bodyPr/>
          <a:lstStyle/>
          <a:p>
            <a:pPr marL="514350" indent="-514350" algn="l">
              <a:buFont typeface="+mj-lt"/>
              <a:buAutoNum type="arabicPeriod" startAt="2"/>
            </a:pPr>
            <a:r>
              <a:rPr lang="en-US" altLang="ja-JP" sz="3200" dirty="0" smtClean="0">
                <a:solidFill>
                  <a:schemeClr val="bg1"/>
                </a:solidFill>
              </a:rPr>
              <a:t>Outline of Our Project</a:t>
            </a:r>
            <a:endParaRPr kumimoji="1" lang="ja-JP" altLang="en-US" sz="3200" dirty="0">
              <a:solidFill>
                <a:schemeClr val="bg1"/>
              </a:solidFill>
            </a:endParaRPr>
          </a:p>
        </p:txBody>
      </p:sp>
      <p:sp>
        <p:nvSpPr>
          <p:cNvPr id="8" name="コンテンツ プレースホルダ 2"/>
          <p:cNvSpPr>
            <a:spLocks noGrp="1"/>
          </p:cNvSpPr>
          <p:nvPr/>
        </p:nvSpPr>
        <p:spPr bwMode="auto">
          <a:xfrm>
            <a:off x="0" y="1289972"/>
            <a:ext cx="9144000" cy="5352128"/>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Providing some official microdata for  researchers at the onsite facility.</a:t>
            </a: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Available microdata</a:t>
            </a:r>
          </a:p>
          <a:p>
            <a:pPr marL="914400" marR="0" lvl="1"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Japan</a:t>
            </a:r>
          </a:p>
          <a:p>
            <a:pPr marL="914400" marR="0" lvl="1"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Cambodia</a:t>
            </a:r>
          </a:p>
          <a:p>
            <a:pPr marL="914400" marR="0" lvl="1"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It's important :</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Empirical </a:t>
            </a: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analysis based on </a:t>
            </a: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the secondary </a:t>
            </a: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use in official </a:t>
            </a: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statistics</a:t>
            </a:r>
          </a:p>
          <a:p>
            <a:pPr marL="914400" marR="0" lvl="1" indent="-514350" algn="l" defTabSz="844083" rtl="0" eaLnBrk="1" fontAlgn="base" latinLnBrk="0" hangingPunct="1">
              <a:lnSpc>
                <a:spcPct val="100000"/>
              </a:lnSpc>
              <a:spcBef>
                <a:spcPct val="20000"/>
              </a:spcBef>
              <a:spcAft>
                <a:spcPct val="0"/>
              </a:spcAft>
              <a:buClr>
                <a:srgbClr val="006600"/>
              </a:buClr>
              <a:buSzPct val="75000"/>
              <a:buFont typeface="Wingdings" panose="05000000000000000000" pitchFamily="2" charset="2"/>
              <a:buChar char="ü"/>
              <a:tabLst/>
              <a:defRPr/>
            </a:pPr>
            <a:r>
              <a:rPr kumimoji="1" lang="en-US" altLang="ja-JP" sz="2400" b="1" i="0" u="sng"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Reliability, </a:t>
            </a:r>
            <a:r>
              <a:rPr kumimoji="1" lang="en-US" altLang="ja-JP" sz="2400" b="1" i="0" u="sng"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Confidentiality </a:t>
            </a:r>
            <a:r>
              <a:rPr kumimoji="1" lang="en-US" altLang="ja-JP" sz="2400" b="1" i="0" u="sng"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and </a:t>
            </a:r>
            <a:r>
              <a:rPr kumimoji="1" lang="en-US" altLang="ja-JP" sz="2400" b="1" i="0" u="sng"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Quality Control</a:t>
            </a: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of microdata in official statistics</a:t>
            </a:r>
            <a:endPar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28</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2" name="図 1"/>
          <p:cNvPicPr>
            <a:picLocks noChangeAspect="1"/>
          </p:cNvPicPr>
          <p:nvPr/>
        </p:nvPicPr>
        <p:blipFill>
          <a:blip r:embed="rId3"/>
          <a:stretch>
            <a:fillRect/>
          </a:stretch>
        </p:blipFill>
        <p:spPr>
          <a:xfrm>
            <a:off x="6592968" y="2974206"/>
            <a:ext cx="1947850" cy="1246320"/>
          </a:xfrm>
          <a:prstGeom prst="rect">
            <a:avLst/>
          </a:prstGeom>
        </p:spPr>
      </p:pic>
      <p:pic>
        <p:nvPicPr>
          <p:cNvPr id="4" name="図 3"/>
          <p:cNvPicPr>
            <a:picLocks noChangeAspect="1"/>
          </p:cNvPicPr>
          <p:nvPr/>
        </p:nvPicPr>
        <p:blipFill>
          <a:blip r:embed="rId4"/>
          <a:stretch>
            <a:fillRect/>
          </a:stretch>
        </p:blipFill>
        <p:spPr>
          <a:xfrm>
            <a:off x="4571660" y="2974206"/>
            <a:ext cx="1877264" cy="1252852"/>
          </a:xfrm>
          <a:prstGeom prst="rect">
            <a:avLst/>
          </a:prstGeom>
        </p:spPr>
      </p:pic>
    </p:spTree>
    <p:extLst>
      <p:ext uri="{BB962C8B-B14F-4D97-AF65-F5344CB8AC3E}">
        <p14:creationId xmlns:p14="http://schemas.microsoft.com/office/powerpoint/2010/main" val="1060436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2796" y="538137"/>
            <a:ext cx="9144000" cy="751836"/>
          </a:xfrm>
          <a:solidFill>
            <a:srgbClr val="006600"/>
          </a:solidFill>
          <a:ln w="28575">
            <a:solidFill>
              <a:srgbClr val="006600"/>
            </a:solidFill>
          </a:ln>
        </p:spPr>
        <p:txBody>
          <a:bodyPr/>
          <a:lstStyle/>
          <a:p>
            <a:pPr algn="l"/>
            <a:r>
              <a:rPr lang="en-US" altLang="ja-JP" sz="2800" dirty="0" smtClean="0">
                <a:solidFill>
                  <a:schemeClr val="bg1"/>
                </a:solidFill>
              </a:rPr>
              <a:t>[Refer]Available microdata</a:t>
            </a:r>
            <a:r>
              <a:rPr lang="ja-JP" altLang="en-US" sz="2800" dirty="0">
                <a:solidFill>
                  <a:schemeClr val="bg1"/>
                </a:solidFill>
              </a:rPr>
              <a:t> </a:t>
            </a:r>
            <a:r>
              <a:rPr lang="en-US" altLang="ja-JP" sz="2800" dirty="0" smtClean="0">
                <a:solidFill>
                  <a:schemeClr val="bg1"/>
                </a:solidFill>
              </a:rPr>
              <a:t>in Cambodia</a:t>
            </a:r>
            <a:endParaRPr kumimoji="1" lang="ja-JP" altLang="en-US" sz="2800" dirty="0">
              <a:solidFill>
                <a:schemeClr val="bg1"/>
              </a:solidFill>
            </a:endParaRPr>
          </a:p>
        </p:txBody>
      </p:sp>
      <p:sp>
        <p:nvSpPr>
          <p:cNvPr id="8" name="コンテンツ プレースホルダ 2"/>
          <p:cNvSpPr>
            <a:spLocks noGrp="1"/>
          </p:cNvSpPr>
          <p:nvPr/>
        </p:nvSpPr>
        <p:spPr bwMode="auto">
          <a:xfrm>
            <a:off x="0" y="1289972"/>
            <a:ext cx="9144000" cy="5277976"/>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32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C</a:t>
            </a:r>
            <a:r>
              <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ambodia </a:t>
            </a:r>
            <a:r>
              <a:rPr kumimoji="1" lang="en-US" altLang="ja-JP" sz="32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S</a:t>
            </a:r>
            <a:r>
              <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ocio-</a:t>
            </a:r>
            <a:r>
              <a:rPr kumimoji="1" lang="en-US" altLang="ja-JP" sz="32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E</a:t>
            </a:r>
            <a:r>
              <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conomic </a:t>
            </a:r>
            <a:r>
              <a:rPr kumimoji="1" lang="en-US" altLang="ja-JP" sz="3200" b="1"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S</a:t>
            </a:r>
            <a:r>
              <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urvey (CSES</a:t>
            </a:r>
            <a:r>
              <a:rPr kumimoji="1" lang="en-US" altLang="ja-JP" sz="32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t>
            </a: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2004</a:t>
            </a: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2007, 2009-2010,2012- 2016.</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startAt="2"/>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National Census of Agriculture in Cambodia (NCAC): 2013</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startAt="2"/>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Cambodia Inter </a:t>
            </a:r>
            <a:r>
              <a:rPr kumimoji="1" lang="en-US" altLang="ja-JP" sz="2400" b="1" i="0" u="none" strike="noStrike" kern="120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Censal</a:t>
            </a: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Population Survey (CIPS) : 2013</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startAt="2"/>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Cambodia Inter </a:t>
            </a:r>
            <a:r>
              <a:rPr kumimoji="1" lang="en-US" altLang="ja-JP" sz="2400" b="1" i="0" u="none" strike="noStrike" kern="120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Censal</a:t>
            </a: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Establishment Survey (CIES) : 2014</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startAt="2"/>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General Population Census (GPC): 2008</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startAt="2"/>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Economic Census of Cambodia (ECC): 2011</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startAt="2"/>
              <a:tabLst/>
              <a:defRPr/>
            </a:pPr>
            <a:r>
              <a:rPr kumimoji="1" lang="en-US" altLang="ja-JP"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Nation-Wide Establishment Listing (NWEL): 2009</a:t>
            </a:r>
            <a:endParaRPr kumimoji="1" lang="en-US" altLang="ja-JP" sz="20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29</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2" name="図 1"/>
          <p:cNvPicPr>
            <a:picLocks noChangeAspect="1"/>
          </p:cNvPicPr>
          <p:nvPr/>
        </p:nvPicPr>
        <p:blipFill>
          <a:blip r:embed="rId3"/>
          <a:stretch>
            <a:fillRect/>
          </a:stretch>
        </p:blipFill>
        <p:spPr>
          <a:xfrm>
            <a:off x="7721061" y="494939"/>
            <a:ext cx="1242540" cy="795032"/>
          </a:xfrm>
          <a:prstGeom prst="rect">
            <a:avLst/>
          </a:prstGeom>
        </p:spPr>
      </p:pic>
    </p:spTree>
    <p:extLst>
      <p:ext uri="{BB962C8B-B14F-4D97-AF65-F5344CB8AC3E}">
        <p14:creationId xmlns:p14="http://schemas.microsoft.com/office/powerpoint/2010/main" val="3286135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2800" dirty="0" smtClean="0">
                <a:latin typeface="Franklin Gothic Demi" panose="020B0703020102020204" pitchFamily="34" charset="0"/>
              </a:rPr>
              <a:t>[Refer]</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Overview</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of</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the</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National</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Statistics</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Center</a:t>
            </a:r>
            <a:r>
              <a:rPr lang="ja-JP" altLang="en-US" sz="2800" dirty="0" smtClean="0">
                <a:latin typeface="Franklin Gothic Demi" panose="020B0703020102020204" pitchFamily="34" charset="0"/>
              </a:rPr>
              <a:t> </a:t>
            </a:r>
            <a:r>
              <a:rPr lang="en-US" altLang="ja-JP" sz="2800" dirty="0" smtClean="0">
                <a:latin typeface="Franklin Gothic Demi" panose="020B0703020102020204" pitchFamily="34" charset="0"/>
              </a:rPr>
              <a:t>(NSTAC)</a:t>
            </a:r>
            <a:endParaRPr kumimoji="1" lang="ja-JP" altLang="en-US" sz="2800" dirty="0">
              <a:latin typeface="Franklin Gothic Demi" panose="020B0703020102020204" pitchFamily="34" charset="0"/>
            </a:endParaRPr>
          </a:p>
        </p:txBody>
      </p:sp>
      <p:sp>
        <p:nvSpPr>
          <p:cNvPr id="3" name="スライド番号プレースホルダー 2"/>
          <p:cNvSpPr>
            <a:spLocks noGrp="1"/>
          </p:cNvSpPr>
          <p:nvPr>
            <p:ph type="sldNum" sz="quarter" idx="12"/>
          </p:nvPr>
        </p:nvSpPr>
        <p:spPr/>
        <p:txBody>
          <a:bodyPr/>
          <a:lstStyle/>
          <a:p>
            <a:pPr defTabSz="844083"/>
            <a:fld id="{D2D8002D-B5B0-4BAC-B1F6-782DDCCE6D9C}" type="slidenum">
              <a:rPr lang="ja-JP" altLang="en-US" sz="2400" b="1">
                <a:solidFill>
                  <a:schemeClr val="tx1"/>
                </a:solidFill>
                <a:ea typeface="HGS創英角ｺﾞｼｯｸUB"/>
              </a:rPr>
              <a:pPr defTabSz="844083"/>
              <a:t>3</a:t>
            </a:fld>
            <a:endParaRPr lang="ja-JP" altLang="en-US" sz="2400" b="1" dirty="0">
              <a:solidFill>
                <a:schemeClr val="tx1"/>
              </a:solidFill>
              <a:ea typeface="HGS創英角ｺﾞｼｯｸUB"/>
            </a:endParaRPr>
          </a:p>
        </p:txBody>
      </p:sp>
      <p:sp>
        <p:nvSpPr>
          <p:cNvPr id="5" name="円/楕円 4"/>
          <p:cNvSpPr/>
          <p:nvPr/>
        </p:nvSpPr>
        <p:spPr>
          <a:xfrm>
            <a:off x="3543092" y="3910093"/>
            <a:ext cx="1827692" cy="1827692"/>
          </a:xfrm>
          <a:prstGeom prst="ellipse">
            <a:avLst/>
          </a:prstGeom>
          <a:gradFill>
            <a:gsLst>
              <a:gs pos="0">
                <a:schemeClr val="accent1">
                  <a:lumMod val="5000"/>
                  <a:lumOff val="95000"/>
                </a:schemeClr>
              </a:gs>
              <a:gs pos="74000">
                <a:schemeClr val="accent1"/>
              </a:gs>
              <a:gs pos="83000">
                <a:schemeClr val="accent1"/>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grpSp>
        <p:nvGrpSpPr>
          <p:cNvPr id="18" name="グループ化 17"/>
          <p:cNvGrpSpPr/>
          <p:nvPr/>
        </p:nvGrpSpPr>
        <p:grpSpPr>
          <a:xfrm>
            <a:off x="6011619" y="1248902"/>
            <a:ext cx="1528615" cy="1528615"/>
            <a:chOff x="5583024" y="853722"/>
            <a:chExt cx="1656000" cy="1656000"/>
          </a:xfrm>
        </p:grpSpPr>
        <p:sp>
          <p:nvSpPr>
            <p:cNvPr id="6" name="円/楕円 5"/>
            <p:cNvSpPr/>
            <p:nvPr/>
          </p:nvSpPr>
          <p:spPr>
            <a:xfrm>
              <a:off x="5583024" y="853722"/>
              <a:ext cx="1656000" cy="1656000"/>
            </a:xfrm>
            <a:prstGeom prst="ellipse">
              <a:avLst/>
            </a:pr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7" name="円/楕円 6"/>
            <p:cNvSpPr/>
            <p:nvPr/>
          </p:nvSpPr>
          <p:spPr>
            <a:xfrm>
              <a:off x="6249144" y="1029840"/>
              <a:ext cx="828000" cy="828000"/>
            </a:xfrm>
            <a:prstGeom prst="ellipse">
              <a:avLst/>
            </a:prstGeom>
            <a:gradFill flip="none" rotWithShape="1">
              <a:gsLst>
                <a:gs pos="0">
                  <a:schemeClr val="bg1">
                    <a:lumMod val="100000"/>
                  </a:schemeClr>
                </a:gs>
                <a:gs pos="64000">
                  <a:schemeClr val="accent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grpSp>
      <p:grpSp>
        <p:nvGrpSpPr>
          <p:cNvPr id="9" name="グループ化 8"/>
          <p:cNvGrpSpPr/>
          <p:nvPr/>
        </p:nvGrpSpPr>
        <p:grpSpPr>
          <a:xfrm>
            <a:off x="7058763" y="3123198"/>
            <a:ext cx="1528615" cy="1528615"/>
            <a:chOff x="2792760" y="1036737"/>
            <a:chExt cx="1656000" cy="1656000"/>
          </a:xfrm>
          <a:effectLst>
            <a:outerShdw blurRad="76200" dir="18900000" sy="23000" kx="-1200000" algn="bl" rotWithShape="0">
              <a:prstClr val="black">
                <a:alpha val="20000"/>
              </a:prstClr>
            </a:outerShdw>
          </a:effectLst>
        </p:grpSpPr>
        <p:sp>
          <p:nvSpPr>
            <p:cNvPr id="10" name="円/楕円 9"/>
            <p:cNvSpPr/>
            <p:nvPr/>
          </p:nvSpPr>
          <p:spPr>
            <a:xfrm>
              <a:off x="2792760" y="1036737"/>
              <a:ext cx="1656000" cy="165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11" name="円/楕円 10"/>
            <p:cNvSpPr/>
            <p:nvPr/>
          </p:nvSpPr>
          <p:spPr>
            <a:xfrm>
              <a:off x="3458880" y="1212855"/>
              <a:ext cx="828000" cy="828000"/>
            </a:xfrm>
            <a:prstGeom prst="ellipse">
              <a:avLst/>
            </a:prstGeom>
            <a:gradFill flip="none" rotWithShape="1">
              <a:gsLst>
                <a:gs pos="0">
                  <a:schemeClr val="bg1">
                    <a:lumMod val="100000"/>
                  </a:schemeClr>
                </a:gs>
                <a:gs pos="84000">
                  <a:schemeClr val="accent6">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grpSp>
      <p:grpSp>
        <p:nvGrpSpPr>
          <p:cNvPr id="19" name="グループ化 18"/>
          <p:cNvGrpSpPr/>
          <p:nvPr/>
        </p:nvGrpSpPr>
        <p:grpSpPr>
          <a:xfrm>
            <a:off x="544795" y="3111105"/>
            <a:ext cx="1528615" cy="1528615"/>
            <a:chOff x="5797913" y="862247"/>
            <a:chExt cx="1656000" cy="1656000"/>
          </a:xfrm>
        </p:grpSpPr>
        <p:sp>
          <p:nvSpPr>
            <p:cNvPr id="13" name="円/楕円 12"/>
            <p:cNvSpPr/>
            <p:nvPr/>
          </p:nvSpPr>
          <p:spPr>
            <a:xfrm>
              <a:off x="5797913" y="862247"/>
              <a:ext cx="1656000" cy="1656000"/>
            </a:xfrm>
            <a:prstGeom prst="ellipse">
              <a:avLst/>
            </a:prstGeom>
            <a:solidFill>
              <a:srgbClr val="7030A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14" name="円/楕円 13"/>
            <p:cNvSpPr/>
            <p:nvPr/>
          </p:nvSpPr>
          <p:spPr>
            <a:xfrm>
              <a:off x="6464033" y="1038365"/>
              <a:ext cx="828000" cy="828000"/>
            </a:xfrm>
            <a:prstGeom prst="ellipse">
              <a:avLst/>
            </a:prstGeom>
            <a:gradFill flip="none" rotWithShape="1">
              <a:gsLst>
                <a:gs pos="0">
                  <a:schemeClr val="bg1">
                    <a:lumMod val="100000"/>
                  </a:schemeClr>
                </a:gs>
                <a:gs pos="71000">
                  <a:srgbClr val="7030A0">
                    <a:alpha val="46000"/>
                  </a:srgbClr>
                </a:gs>
                <a:gs pos="88500">
                  <a:srgbClr val="7030A0"/>
                </a:gs>
                <a:gs pos="100000">
                  <a:srgbClr val="7030A0">
                    <a:alpha val="72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grpSp>
      <p:grpSp>
        <p:nvGrpSpPr>
          <p:cNvPr id="29" name="グループ化 28"/>
          <p:cNvGrpSpPr/>
          <p:nvPr/>
        </p:nvGrpSpPr>
        <p:grpSpPr>
          <a:xfrm>
            <a:off x="2136846" y="1204644"/>
            <a:ext cx="1528615" cy="1528615"/>
            <a:chOff x="632520" y="2698079"/>
            <a:chExt cx="1656000" cy="1656000"/>
          </a:xfrm>
        </p:grpSpPr>
        <p:sp>
          <p:nvSpPr>
            <p:cNvPr id="16" name="円/楕円 15"/>
            <p:cNvSpPr/>
            <p:nvPr/>
          </p:nvSpPr>
          <p:spPr>
            <a:xfrm>
              <a:off x="632520" y="2698079"/>
              <a:ext cx="1656000" cy="1656000"/>
            </a:xfrm>
            <a:prstGeom prst="ellipse">
              <a:avLst/>
            </a:prstGeom>
            <a:solidFill>
              <a:schemeClr val="accent2">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17" name="円/楕円 16"/>
            <p:cNvSpPr/>
            <p:nvPr/>
          </p:nvSpPr>
          <p:spPr>
            <a:xfrm>
              <a:off x="1298640" y="2874197"/>
              <a:ext cx="828000" cy="828000"/>
            </a:xfrm>
            <a:prstGeom prst="ellipse">
              <a:avLst/>
            </a:prstGeom>
            <a:gradFill flip="none" rotWithShape="1">
              <a:gsLst>
                <a:gs pos="0">
                  <a:schemeClr val="bg1">
                    <a:lumMod val="100000"/>
                  </a:schemeClr>
                </a:gs>
                <a:gs pos="42000">
                  <a:srgbClr val="FAD8C1"/>
                </a:gs>
                <a:gs pos="71000">
                  <a:schemeClr val="accent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grpSp>
      <p:sp>
        <p:nvSpPr>
          <p:cNvPr id="20" name="月 19"/>
          <p:cNvSpPr/>
          <p:nvPr/>
        </p:nvSpPr>
        <p:spPr>
          <a:xfrm rot="2845304">
            <a:off x="5675845" y="3542737"/>
            <a:ext cx="398814" cy="1367937"/>
          </a:xfrm>
          <a:prstGeom prst="moon">
            <a:avLst>
              <a:gd name="adj" fmla="val 489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21" name="直角三角形 20"/>
          <p:cNvSpPr/>
          <p:nvPr/>
        </p:nvSpPr>
        <p:spPr>
          <a:xfrm rot="13156030">
            <a:off x="6036465" y="3675715"/>
            <a:ext cx="473527" cy="51883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25" name="月 24"/>
          <p:cNvSpPr/>
          <p:nvPr/>
        </p:nvSpPr>
        <p:spPr>
          <a:xfrm rot="20834904" flipH="1">
            <a:off x="4082443" y="2417765"/>
            <a:ext cx="398814" cy="1469070"/>
          </a:xfrm>
          <a:prstGeom prst="moon">
            <a:avLst>
              <a:gd name="adj" fmla="val 489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26" name="直角三角形 25"/>
          <p:cNvSpPr/>
          <p:nvPr/>
        </p:nvSpPr>
        <p:spPr>
          <a:xfrm rot="10800000" flipH="1">
            <a:off x="3774937" y="2278434"/>
            <a:ext cx="473527" cy="51883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27" name="月 26"/>
          <p:cNvSpPr/>
          <p:nvPr/>
        </p:nvSpPr>
        <p:spPr>
          <a:xfrm rot="18754696" flipH="1">
            <a:off x="2815595" y="3530756"/>
            <a:ext cx="398814" cy="1367937"/>
          </a:xfrm>
          <a:prstGeom prst="moon">
            <a:avLst>
              <a:gd name="adj" fmla="val 489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28" name="直角三角形 27"/>
          <p:cNvSpPr/>
          <p:nvPr/>
        </p:nvSpPr>
        <p:spPr>
          <a:xfrm rot="8443970" flipH="1">
            <a:off x="2350185" y="3615998"/>
            <a:ext cx="473527" cy="51883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30" name="角丸四角形 29"/>
          <p:cNvSpPr/>
          <p:nvPr/>
        </p:nvSpPr>
        <p:spPr>
          <a:xfrm>
            <a:off x="357304" y="3713326"/>
            <a:ext cx="1828732" cy="398814"/>
          </a:xfrm>
          <a:prstGeom prst="round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1662" dirty="0">
                <a:solidFill>
                  <a:prstClr val="white"/>
                </a:solidFill>
                <a:latin typeface="Franklin Gothic Demi" panose="020B0703020102020204" pitchFamily="34" charset="0"/>
                <a:ea typeface="HGS創英角ｺﾞｼｯｸUB"/>
              </a:rPr>
              <a:t>Academia</a:t>
            </a:r>
            <a:endParaRPr lang="ja-JP" altLang="en-US" sz="1662" dirty="0">
              <a:solidFill>
                <a:prstClr val="white"/>
              </a:solidFill>
              <a:latin typeface="Franklin Gothic Demi" panose="020B0703020102020204" pitchFamily="34" charset="0"/>
              <a:ea typeface="HGS創英角ｺﾞｼｯｸUB"/>
            </a:endParaRPr>
          </a:p>
        </p:txBody>
      </p:sp>
      <p:sp>
        <p:nvSpPr>
          <p:cNvPr id="31" name="角丸四角形 30"/>
          <p:cNvSpPr/>
          <p:nvPr/>
        </p:nvSpPr>
        <p:spPr>
          <a:xfrm>
            <a:off x="1520328" y="1562293"/>
            <a:ext cx="2728136" cy="64392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2400" dirty="0">
                <a:solidFill>
                  <a:srgbClr val="FF0000"/>
                </a:solidFill>
                <a:latin typeface="Franklin Gothic Demi" panose="020B0703020102020204" pitchFamily="34" charset="0"/>
                <a:ea typeface="HGS創英角ｺﾞｼｯｸUB"/>
              </a:rPr>
              <a:t>Statistics Users</a:t>
            </a:r>
            <a:r>
              <a:rPr lang="en-US" altLang="ja-JP" dirty="0">
                <a:solidFill>
                  <a:schemeClr val="tx1"/>
                </a:solidFill>
                <a:latin typeface="Franklin Gothic Demi" panose="020B0703020102020204" pitchFamily="34" charset="0"/>
                <a:ea typeface="HGS創英角ｺﾞｼｯｸUB"/>
              </a:rPr>
              <a:t>/</a:t>
            </a:r>
          </a:p>
          <a:p>
            <a:pPr algn="ctr" defTabSz="844083"/>
            <a:r>
              <a:rPr lang="en-US" altLang="ja-JP" dirty="0">
                <a:solidFill>
                  <a:schemeClr val="tx1"/>
                </a:solidFill>
                <a:latin typeface="Franklin Gothic Demi" panose="020B0703020102020204" pitchFamily="34" charset="0"/>
                <a:ea typeface="HGS創英角ｺﾞｼｯｸUB"/>
              </a:rPr>
              <a:t>Survey Respondents</a:t>
            </a:r>
            <a:endParaRPr lang="ja-JP" altLang="en-US" dirty="0">
              <a:solidFill>
                <a:schemeClr val="tx1"/>
              </a:solidFill>
              <a:latin typeface="Franklin Gothic Demi" panose="020B0703020102020204" pitchFamily="34" charset="0"/>
              <a:ea typeface="HGS創英角ｺﾞｼｯｸUB"/>
            </a:endParaRPr>
          </a:p>
        </p:txBody>
      </p:sp>
      <p:sp>
        <p:nvSpPr>
          <p:cNvPr id="32" name="角丸四角形 31"/>
          <p:cNvSpPr/>
          <p:nvPr/>
        </p:nvSpPr>
        <p:spPr>
          <a:xfrm>
            <a:off x="5502564" y="1619882"/>
            <a:ext cx="2791695" cy="77493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1662" dirty="0">
                <a:solidFill>
                  <a:prstClr val="white"/>
                </a:solidFill>
                <a:latin typeface="Franklin Gothic Demi" panose="020B0703020102020204" pitchFamily="34" charset="0"/>
                <a:ea typeface="HGS創英角ｺﾞｼｯｸUB"/>
              </a:rPr>
              <a:t>International Organizations/</a:t>
            </a:r>
          </a:p>
          <a:p>
            <a:pPr algn="ctr" defTabSz="844083"/>
            <a:r>
              <a:rPr lang="en-US" altLang="ja-JP" sz="1662" dirty="0">
                <a:solidFill>
                  <a:prstClr val="white"/>
                </a:solidFill>
                <a:latin typeface="Franklin Gothic Demi" panose="020B0703020102020204" pitchFamily="34" charset="0"/>
                <a:ea typeface="HGS創英角ｺﾞｼｯｸUB"/>
              </a:rPr>
              <a:t>Foreign Governments</a:t>
            </a:r>
            <a:endParaRPr lang="ja-JP" altLang="en-US" sz="1662" dirty="0">
              <a:solidFill>
                <a:prstClr val="white"/>
              </a:solidFill>
              <a:latin typeface="Franklin Gothic Demi" panose="020B0703020102020204" pitchFamily="34" charset="0"/>
              <a:ea typeface="HGS創英角ｺﾞｼｯｸUB"/>
            </a:endParaRPr>
          </a:p>
        </p:txBody>
      </p:sp>
      <p:sp>
        <p:nvSpPr>
          <p:cNvPr id="33" name="角丸四角形 32"/>
          <p:cNvSpPr/>
          <p:nvPr/>
        </p:nvSpPr>
        <p:spPr>
          <a:xfrm>
            <a:off x="6626499" y="3506922"/>
            <a:ext cx="2404692" cy="634613"/>
          </a:xfrm>
          <a:prstGeom prst="roundRect">
            <a:avLst/>
          </a:prstGeom>
          <a:solidFill>
            <a:schemeClr val="accent6">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1662" dirty="0">
                <a:solidFill>
                  <a:prstClr val="white"/>
                </a:solidFill>
                <a:latin typeface="Franklin Gothic Demi" panose="020B0703020102020204" pitchFamily="34" charset="0"/>
                <a:ea typeface="HGS創英角ｺﾞｼｯｸUB"/>
              </a:rPr>
              <a:t>Other Ministries/ </a:t>
            </a:r>
          </a:p>
          <a:p>
            <a:pPr algn="ctr" defTabSz="844083"/>
            <a:r>
              <a:rPr lang="en-US" altLang="ja-JP" sz="1662" dirty="0">
                <a:solidFill>
                  <a:prstClr val="white"/>
                </a:solidFill>
                <a:latin typeface="Franklin Gothic Demi" panose="020B0703020102020204" pitchFamily="34" charset="0"/>
                <a:ea typeface="HGS創英角ｺﾞｼｯｸUB"/>
              </a:rPr>
              <a:t>Local Governments</a:t>
            </a:r>
            <a:endParaRPr lang="ja-JP" altLang="en-US" sz="1662" dirty="0">
              <a:solidFill>
                <a:prstClr val="white"/>
              </a:solidFill>
              <a:latin typeface="Franklin Gothic Demi" panose="020B0703020102020204" pitchFamily="34" charset="0"/>
              <a:ea typeface="HGS創英角ｺﾞｼｯｸUB"/>
            </a:endParaRPr>
          </a:p>
        </p:txBody>
      </p:sp>
      <p:sp>
        <p:nvSpPr>
          <p:cNvPr id="36" name="正方形/長方形 35"/>
          <p:cNvSpPr/>
          <p:nvPr/>
        </p:nvSpPr>
        <p:spPr>
          <a:xfrm>
            <a:off x="78003" y="4639720"/>
            <a:ext cx="3020516" cy="156906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Participating in and publicizing findings at</a:t>
            </a:r>
          </a:p>
          <a:p>
            <a:pPr defTabSz="844083"/>
            <a:r>
              <a:rPr lang="en-US" altLang="ja-JP" sz="1662" dirty="0">
                <a:solidFill>
                  <a:prstClr val="black"/>
                </a:solidFill>
                <a:latin typeface="Franklin Gothic Demi" panose="020B0703020102020204" pitchFamily="34" charset="0"/>
                <a:ea typeface="HGS創英角ｺﾞｼｯｸUB"/>
              </a:rPr>
              <a:t>academic meetings</a:t>
            </a:r>
          </a:p>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Cooperating with universities and research institutes</a:t>
            </a:r>
            <a:endParaRPr lang="ja-JP" altLang="en-US" sz="1662" dirty="0">
              <a:solidFill>
                <a:prstClr val="black"/>
              </a:solidFill>
              <a:latin typeface="Franklin Gothic Demi" panose="020B0703020102020204" pitchFamily="34" charset="0"/>
              <a:ea typeface="HGS創英角ｺﾞｼｯｸUB"/>
            </a:endParaRPr>
          </a:p>
        </p:txBody>
      </p:sp>
      <p:sp>
        <p:nvSpPr>
          <p:cNvPr id="37" name="正方形/長方形 36"/>
          <p:cNvSpPr/>
          <p:nvPr/>
        </p:nvSpPr>
        <p:spPr>
          <a:xfrm>
            <a:off x="165253" y="2317732"/>
            <a:ext cx="4789802" cy="6775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defTabSz="844083"/>
            <a:r>
              <a:rPr lang="ja-JP" altLang="en-US" sz="1662" dirty="0">
                <a:solidFill>
                  <a:prstClr val="black"/>
                </a:solidFill>
                <a:latin typeface="Franklin Gothic Demi" panose="020B0703020102020204" pitchFamily="34" charset="0"/>
                <a:ea typeface="HGS創英角ｺﾞｼｯｸUB"/>
              </a:rPr>
              <a:t>■ </a:t>
            </a:r>
            <a:r>
              <a:rPr lang="en-US" altLang="ja-JP" b="1" dirty="0">
                <a:solidFill>
                  <a:srgbClr val="FF0000"/>
                </a:solidFill>
                <a:latin typeface="Franklin Gothic Demi" panose="020B0703020102020204" pitchFamily="34" charset="0"/>
                <a:ea typeface="HGS創英角ｺﾞｼｯｸUB"/>
              </a:rPr>
              <a:t>Providing </a:t>
            </a:r>
            <a:r>
              <a:rPr lang="en-US" altLang="ja-JP" b="1" dirty="0" smtClean="0">
                <a:solidFill>
                  <a:srgbClr val="FF0000"/>
                </a:solidFill>
                <a:latin typeface="Franklin Gothic Demi" panose="020B0703020102020204" pitchFamily="34" charset="0"/>
                <a:ea typeface="HGS創英角ｺﾞｼｯｸUB"/>
              </a:rPr>
              <a:t>unified</a:t>
            </a:r>
            <a:r>
              <a:rPr lang="ja-JP" altLang="en-US" b="1" dirty="0" smtClean="0">
                <a:solidFill>
                  <a:srgbClr val="FF0000"/>
                </a:solidFill>
                <a:latin typeface="Franklin Gothic Demi" panose="020B0703020102020204" pitchFamily="34" charset="0"/>
                <a:ea typeface="HGS創英角ｺﾞｼｯｸUB"/>
              </a:rPr>
              <a:t> </a:t>
            </a:r>
            <a:r>
              <a:rPr lang="en-US" altLang="ja-JP" b="1" dirty="0" smtClean="0">
                <a:solidFill>
                  <a:srgbClr val="FF0000"/>
                </a:solidFill>
                <a:latin typeface="Franklin Gothic Demi" panose="020B0703020102020204" pitchFamily="34" charset="0"/>
                <a:ea typeface="HGS創英角ｺﾞｼｯｸUB"/>
              </a:rPr>
              <a:t>official </a:t>
            </a:r>
            <a:r>
              <a:rPr lang="en-US" altLang="ja-JP" b="1" dirty="0">
                <a:solidFill>
                  <a:srgbClr val="FF0000"/>
                </a:solidFill>
                <a:latin typeface="Franklin Gothic Demi" panose="020B0703020102020204" pitchFamily="34" charset="0"/>
                <a:ea typeface="HGS創英角ｺﾞｼｯｸUB"/>
              </a:rPr>
              <a:t>statistics services</a:t>
            </a:r>
          </a:p>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Providing online </a:t>
            </a:r>
            <a:r>
              <a:rPr lang="en-US" altLang="ja-JP" sz="1662" dirty="0" smtClean="0">
                <a:solidFill>
                  <a:prstClr val="black"/>
                </a:solidFill>
                <a:latin typeface="Franklin Gothic Demi" panose="020B0703020102020204" pitchFamily="34" charset="0"/>
                <a:ea typeface="HGS創英角ｺﾞｼｯｸUB"/>
              </a:rPr>
              <a:t>survey</a:t>
            </a:r>
            <a:r>
              <a:rPr lang="ja-JP" altLang="en-US" sz="1662" dirty="0" smtClean="0">
                <a:solidFill>
                  <a:prstClr val="black"/>
                </a:solidFill>
                <a:latin typeface="Franklin Gothic Demi" panose="020B0703020102020204" pitchFamily="34" charset="0"/>
                <a:ea typeface="HGS創英角ｺﾞｼｯｸUB"/>
              </a:rPr>
              <a:t> </a:t>
            </a:r>
            <a:r>
              <a:rPr lang="en-US" altLang="ja-JP" sz="1662" dirty="0" smtClean="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usage environments</a:t>
            </a:r>
          </a:p>
        </p:txBody>
      </p:sp>
      <p:sp>
        <p:nvSpPr>
          <p:cNvPr id="38" name="正方形/長方形 37"/>
          <p:cNvSpPr/>
          <p:nvPr/>
        </p:nvSpPr>
        <p:spPr>
          <a:xfrm>
            <a:off x="5815357" y="4158450"/>
            <a:ext cx="3383266" cy="57839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Support for compiling statistics</a:t>
            </a:r>
          </a:p>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Providing basic services</a:t>
            </a:r>
            <a:endParaRPr lang="ja-JP" altLang="en-US" sz="1662" dirty="0">
              <a:solidFill>
                <a:prstClr val="black"/>
              </a:solidFill>
              <a:latin typeface="Franklin Gothic Demi" panose="020B0703020102020204" pitchFamily="34" charset="0"/>
              <a:ea typeface="HGS創英角ｺﾞｼｯｸUB"/>
            </a:endParaRPr>
          </a:p>
        </p:txBody>
      </p:sp>
      <p:sp>
        <p:nvSpPr>
          <p:cNvPr id="39" name="月 38"/>
          <p:cNvSpPr/>
          <p:nvPr/>
        </p:nvSpPr>
        <p:spPr>
          <a:xfrm rot="765096">
            <a:off x="4664449" y="2448431"/>
            <a:ext cx="398814" cy="1484513"/>
          </a:xfrm>
          <a:prstGeom prst="moon">
            <a:avLst>
              <a:gd name="adj" fmla="val 489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40" name="直角三角形 39"/>
          <p:cNvSpPr/>
          <p:nvPr/>
        </p:nvSpPr>
        <p:spPr>
          <a:xfrm rot="10800000">
            <a:off x="4844136" y="2309223"/>
            <a:ext cx="473527" cy="51883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dirty="0">
              <a:solidFill>
                <a:prstClr val="white"/>
              </a:solidFill>
              <a:latin typeface="HGS創英角ｺﾞｼｯｸUB"/>
              <a:ea typeface="HGS創英角ｺﾞｼｯｸUB"/>
            </a:endParaRPr>
          </a:p>
        </p:txBody>
      </p:sp>
      <p:sp>
        <p:nvSpPr>
          <p:cNvPr id="41" name="正方形/長方形 40"/>
          <p:cNvSpPr/>
          <p:nvPr/>
        </p:nvSpPr>
        <p:spPr>
          <a:xfrm>
            <a:off x="5398868" y="2398086"/>
            <a:ext cx="3429124" cy="9334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Providing technical assistance </a:t>
            </a:r>
            <a:r>
              <a:rPr lang="ja-JP" altLang="en-US" sz="1662" dirty="0">
                <a:solidFill>
                  <a:prstClr val="black"/>
                </a:solidFill>
                <a:latin typeface="Franklin Gothic Demi" panose="020B0703020102020204" pitchFamily="34" charset="0"/>
                <a:ea typeface="HGS創英角ｺﾞｼｯｸUB"/>
              </a:rPr>
              <a:t> </a:t>
            </a:r>
            <a:endParaRPr lang="en-US" altLang="ja-JP" sz="1662" dirty="0">
              <a:solidFill>
                <a:prstClr val="black"/>
              </a:solidFill>
              <a:latin typeface="Franklin Gothic Demi" panose="020B0703020102020204" pitchFamily="34" charset="0"/>
              <a:ea typeface="HGS創英角ｺﾞｼｯｸUB"/>
            </a:endParaRPr>
          </a:p>
          <a:p>
            <a:pPr defTabSz="844083"/>
            <a:r>
              <a:rPr lang="ja-JP" altLang="en-US" sz="1662" dirty="0">
                <a:solidFill>
                  <a:prstClr val="black"/>
                </a:solidFill>
                <a:latin typeface="Franklin Gothic Demi" panose="020B0703020102020204" pitchFamily="34" charset="0"/>
                <a:ea typeface="HGS創英角ｺﾞｼｯｸUB"/>
              </a:rPr>
              <a:t>■ </a:t>
            </a:r>
            <a:r>
              <a:rPr lang="en-US" altLang="ja-JP" sz="1662" dirty="0">
                <a:solidFill>
                  <a:prstClr val="black"/>
                </a:solidFill>
                <a:latin typeface="Franklin Gothic Demi" panose="020B0703020102020204" pitchFamily="34" charset="0"/>
                <a:ea typeface="HGS創英角ｺﾞｼｯｸUB"/>
              </a:rPr>
              <a:t>Participating in international conferences</a:t>
            </a:r>
          </a:p>
        </p:txBody>
      </p:sp>
      <p:sp>
        <p:nvSpPr>
          <p:cNvPr id="45" name="角丸四角形 44"/>
          <p:cNvSpPr/>
          <p:nvPr/>
        </p:nvSpPr>
        <p:spPr>
          <a:xfrm>
            <a:off x="4505531" y="4781198"/>
            <a:ext cx="3168111" cy="735049"/>
          </a:xfrm>
          <a:prstGeom prst="roundRect">
            <a:avLst/>
          </a:pr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1600" dirty="0">
                <a:solidFill>
                  <a:prstClr val="white"/>
                </a:solidFill>
                <a:latin typeface="Franklin Gothic Demi" panose="020B0703020102020204" pitchFamily="34" charset="0"/>
                <a:ea typeface="HGS創英角ｺﾞｼｯｸUB"/>
              </a:rPr>
              <a:t>Director –General for Policy Planning (Statistical Standards)</a:t>
            </a:r>
            <a:endParaRPr lang="ja-JP" altLang="en-US" sz="1600" dirty="0">
              <a:solidFill>
                <a:prstClr val="white"/>
              </a:solidFill>
              <a:latin typeface="Franklin Gothic Demi" panose="020B0703020102020204" pitchFamily="34" charset="0"/>
              <a:ea typeface="HGS創英角ｺﾞｼｯｸUB"/>
            </a:endParaRPr>
          </a:p>
        </p:txBody>
      </p:sp>
      <p:sp>
        <p:nvSpPr>
          <p:cNvPr id="43" name="角丸四角形 42"/>
          <p:cNvSpPr/>
          <p:nvPr/>
        </p:nvSpPr>
        <p:spPr>
          <a:xfrm>
            <a:off x="2605160" y="4791226"/>
            <a:ext cx="1789003" cy="717224"/>
          </a:xfrm>
          <a:prstGeom prst="roundRect">
            <a:avLst/>
          </a:pr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2215" dirty="0">
                <a:solidFill>
                  <a:prstClr val="white"/>
                </a:solidFill>
                <a:latin typeface="Franklin Gothic Demi" panose="020B0703020102020204" pitchFamily="34" charset="0"/>
                <a:ea typeface="HGS創英角ｺﾞｼｯｸUB"/>
              </a:rPr>
              <a:t>Statistics Bureau</a:t>
            </a:r>
            <a:endParaRPr lang="ja-JP" altLang="en-US" sz="2215" dirty="0">
              <a:solidFill>
                <a:prstClr val="white"/>
              </a:solidFill>
              <a:latin typeface="Franklin Gothic Demi" panose="020B0703020102020204" pitchFamily="34" charset="0"/>
              <a:ea typeface="HGS創英角ｺﾞｼｯｸUB"/>
            </a:endParaRPr>
          </a:p>
        </p:txBody>
      </p:sp>
      <p:sp>
        <p:nvSpPr>
          <p:cNvPr id="46" name="角丸四角形 45"/>
          <p:cNvSpPr/>
          <p:nvPr/>
        </p:nvSpPr>
        <p:spPr>
          <a:xfrm>
            <a:off x="2605160" y="5576334"/>
            <a:ext cx="5068482" cy="555444"/>
          </a:xfrm>
          <a:prstGeom prst="roundRect">
            <a:avLst/>
          </a:pr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dirty="0">
                <a:solidFill>
                  <a:prstClr val="white"/>
                </a:solidFill>
                <a:latin typeface="Franklin Gothic Demi" panose="020B0703020102020204" pitchFamily="34" charset="0"/>
                <a:ea typeface="HGS創英角ｺﾞｼｯｸUB"/>
              </a:rPr>
              <a:t>Statistical Research and Training Institute</a:t>
            </a:r>
            <a:endParaRPr lang="ja-JP" altLang="en-US" dirty="0">
              <a:solidFill>
                <a:prstClr val="white"/>
              </a:solidFill>
              <a:latin typeface="Franklin Gothic Demi" panose="020B0703020102020204" pitchFamily="34" charset="0"/>
              <a:ea typeface="HGS創英角ｺﾞｼｯｸUB"/>
            </a:endParaRPr>
          </a:p>
        </p:txBody>
      </p:sp>
      <p:sp>
        <p:nvSpPr>
          <p:cNvPr id="48" name="角丸四角形 47"/>
          <p:cNvSpPr/>
          <p:nvPr/>
        </p:nvSpPr>
        <p:spPr>
          <a:xfrm>
            <a:off x="2070945" y="6191865"/>
            <a:ext cx="5953786" cy="502634"/>
          </a:xfrm>
          <a:prstGeom prst="roundRect">
            <a:avLst/>
          </a:pr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en-US" altLang="ja-JP" sz="2000" b="1" dirty="0">
                <a:solidFill>
                  <a:prstClr val="white"/>
                </a:solidFill>
                <a:latin typeface="Franklin Gothic Demi" panose="020B0703020102020204" pitchFamily="34" charset="0"/>
                <a:ea typeface="HGS創英角ｺﾞｼｯｸUB"/>
              </a:rPr>
              <a:t>Ministry of Internal Affairs and Communications</a:t>
            </a:r>
          </a:p>
        </p:txBody>
      </p:sp>
      <p:sp>
        <p:nvSpPr>
          <p:cNvPr id="49" name="タイトル 1"/>
          <p:cNvSpPr txBox="1">
            <a:spLocks/>
          </p:cNvSpPr>
          <p:nvPr/>
        </p:nvSpPr>
        <p:spPr>
          <a:xfrm>
            <a:off x="28451" y="692419"/>
            <a:ext cx="9115549" cy="395634"/>
          </a:xfrm>
          <a:prstGeom prst="rect">
            <a:avLst/>
          </a:prstGeom>
        </p:spPr>
        <p:style>
          <a:lnRef idx="3">
            <a:schemeClr val="lt1"/>
          </a:lnRef>
          <a:fillRef idx="1">
            <a:schemeClr val="accent1"/>
          </a:fillRef>
          <a:effectRef idx="1">
            <a:schemeClr val="accent1"/>
          </a:effectRef>
          <a:fontRef idx="minor">
            <a:schemeClr val="lt1"/>
          </a:fontRef>
        </p:style>
        <p:txBody>
          <a:bodyPr vert="horz" lIns="84406" tIns="42203" rIns="84406" bIns="42203" rtlCol="0" anchor="ctr">
            <a:normAutofit fontScale="92500" lnSpcReduction="10000"/>
          </a:bodyPr>
          <a:lstStyle>
            <a:lvl1pPr algn="l" defTabSz="742950" rtl="0" eaLnBrk="1" latinLnBrk="0" hangingPunct="1">
              <a:lnSpc>
                <a:spcPct val="90000"/>
              </a:lnSpc>
              <a:spcBef>
                <a:spcPct val="0"/>
              </a:spcBef>
              <a:buNone/>
              <a:defRPr kumimoji="1" sz="2800" kern="1200">
                <a:solidFill>
                  <a:schemeClr val="tx1"/>
                </a:solidFill>
                <a:latin typeface="Calibri" panose="020F0502020204030204" pitchFamily="34" charset="0"/>
                <a:ea typeface="+mj-ea"/>
                <a:cs typeface="+mj-cs"/>
              </a:defRPr>
            </a:lvl1pPr>
          </a:lstStyle>
          <a:p>
            <a:pPr algn="ctr" defTabSz="685817"/>
            <a:r>
              <a:rPr lang="en-US" altLang="ja-JP" sz="2585" dirty="0">
                <a:solidFill>
                  <a:prstClr val="white"/>
                </a:solidFill>
                <a:latin typeface="Franklin Gothic Demi" panose="020B0703020102020204" pitchFamily="34" charset="0"/>
                <a:ea typeface="HGS創英角ｺﾞｼｯｸUB"/>
              </a:rPr>
              <a:t>A Specialist Agency Supporting Official Statistics System</a:t>
            </a:r>
            <a:endParaRPr lang="ja-JP" altLang="en-US" sz="2585" dirty="0">
              <a:solidFill>
                <a:prstClr val="white"/>
              </a:solidFill>
              <a:latin typeface="Franklin Gothic Demi" panose="020B0703020102020204" pitchFamily="34" charset="0"/>
              <a:ea typeface="HGS創英角ｺﾞｼｯｸUB"/>
            </a:endParaRPr>
          </a:p>
        </p:txBody>
      </p:sp>
      <p:grpSp>
        <p:nvGrpSpPr>
          <p:cNvPr id="8" name="グループ化 7"/>
          <p:cNvGrpSpPr/>
          <p:nvPr/>
        </p:nvGrpSpPr>
        <p:grpSpPr>
          <a:xfrm>
            <a:off x="2776834" y="3511324"/>
            <a:ext cx="3175167" cy="757107"/>
            <a:chOff x="3195005" y="3791421"/>
            <a:chExt cx="3208122" cy="820199"/>
          </a:xfrm>
        </p:grpSpPr>
        <p:sp>
          <p:nvSpPr>
            <p:cNvPr id="47" name="角丸四角形 46"/>
            <p:cNvSpPr/>
            <p:nvPr/>
          </p:nvSpPr>
          <p:spPr>
            <a:xfrm>
              <a:off x="3195005" y="3791421"/>
              <a:ext cx="3208122" cy="820199"/>
            </a:xfrm>
            <a:prstGeom prst="roundRect">
              <a:avLst/>
            </a:prstGeom>
            <a:solidFill>
              <a:schemeClr val="accent1">
                <a:lumMod val="7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r>
                <a:rPr lang="ja-JP" altLang="en-US" sz="2215" dirty="0">
                  <a:solidFill>
                    <a:prstClr val="white"/>
                  </a:solidFill>
                  <a:latin typeface="HGS創英角ｺﾞｼｯｸUB"/>
                  <a:ea typeface="HGS創英角ｺﾞｼｯｸUB"/>
                </a:rPr>
                <a:t>　　</a:t>
              </a:r>
            </a:p>
          </p:txBody>
        </p:sp>
        <p:sp>
          <p:nvSpPr>
            <p:cNvPr id="4" name="正方形/長方形 3"/>
            <p:cNvSpPr/>
            <p:nvPr/>
          </p:nvSpPr>
          <p:spPr>
            <a:xfrm>
              <a:off x="3271856" y="3864753"/>
              <a:ext cx="3044383" cy="688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a:lnSpc>
                  <a:spcPct val="75000"/>
                </a:lnSpc>
              </a:pPr>
              <a:r>
                <a:rPr lang="en-US" altLang="ja-JP" sz="2215" dirty="0">
                  <a:solidFill>
                    <a:srgbClr val="4472C4"/>
                  </a:solidFill>
                  <a:latin typeface="Franklin Gothic Demi" panose="020B0703020102020204" pitchFamily="34" charset="0"/>
                  <a:ea typeface="HGS創英角ｺﾞｼｯｸUB"/>
                </a:rPr>
                <a:t>        </a:t>
              </a:r>
              <a:r>
                <a:rPr lang="en-US" altLang="ja-JP" sz="2215" dirty="0">
                  <a:solidFill>
                    <a:srgbClr val="5B9BD5">
                      <a:lumMod val="75000"/>
                    </a:srgbClr>
                  </a:solidFill>
                  <a:latin typeface="Franklin Gothic Demi" panose="020B0703020102020204" pitchFamily="34" charset="0"/>
                  <a:ea typeface="HGS創英角ｺﾞｼｯｸUB"/>
                </a:rPr>
                <a:t>National</a:t>
              </a:r>
            </a:p>
            <a:p>
              <a:pPr defTabSz="844083">
                <a:lnSpc>
                  <a:spcPct val="75000"/>
                </a:lnSpc>
              </a:pPr>
              <a:r>
                <a:rPr lang="en-US" altLang="ja-JP" sz="2215" dirty="0">
                  <a:solidFill>
                    <a:srgbClr val="5B9BD5">
                      <a:lumMod val="75000"/>
                    </a:srgbClr>
                  </a:solidFill>
                  <a:latin typeface="Franklin Gothic Demi" panose="020B0703020102020204" pitchFamily="34" charset="0"/>
                  <a:ea typeface="HGS創英角ｺﾞｼｯｸUB"/>
                </a:rPr>
                <a:t>        Statistics Center</a:t>
              </a:r>
              <a:endParaRPr lang="ja-JP" altLang="en-US" sz="2215" dirty="0">
                <a:solidFill>
                  <a:srgbClr val="5B9BD5">
                    <a:lumMod val="75000"/>
                  </a:srgbClr>
                </a:solidFill>
                <a:latin typeface="HGS創英角ｺﾞｼｯｸUB"/>
                <a:ea typeface="HGS創英角ｺﾞｼｯｸUB"/>
              </a:endParaRPr>
            </a:p>
          </p:txBody>
        </p:sp>
        <p:pic>
          <p:nvPicPr>
            <p:cNvPr id="50" name="Picture 5" descr="P:\センターロゴデータ20040412\Rogo1(NSTAC入).jpg"/>
            <p:cNvPicPr>
              <a:picLocks noChangeAspect="1" noChangeArrowheads="1"/>
            </p:cNvPicPr>
            <p:nvPr/>
          </p:nvPicPr>
          <p:blipFill rotWithShape="1">
            <a:blip r:embed="rId3" cstate="print"/>
            <a:srcRect b="20661"/>
            <a:stretch/>
          </p:blipFill>
          <p:spPr bwMode="auto">
            <a:xfrm>
              <a:off x="3218380" y="3875846"/>
              <a:ext cx="798516" cy="564450"/>
            </a:xfrm>
            <a:prstGeom prst="rect">
              <a:avLst/>
            </a:prstGeom>
            <a:noFill/>
          </p:spPr>
        </p:pic>
      </p:grpSp>
      <p:sp>
        <p:nvSpPr>
          <p:cNvPr id="12" name="正方形/長方形 11"/>
          <p:cNvSpPr/>
          <p:nvPr/>
        </p:nvSpPr>
        <p:spPr>
          <a:xfrm>
            <a:off x="165253" y="1162188"/>
            <a:ext cx="4880472" cy="19489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00304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26700" y="538137"/>
            <a:ext cx="9144000" cy="784630"/>
          </a:xfrm>
          <a:solidFill>
            <a:srgbClr val="006600"/>
          </a:solidFill>
          <a:ln w="28575">
            <a:solidFill>
              <a:srgbClr val="006600"/>
            </a:solidFill>
          </a:ln>
        </p:spPr>
        <p:txBody>
          <a:bodyPr/>
          <a:lstStyle/>
          <a:p>
            <a:pPr marL="514350" indent="-514350" algn="l">
              <a:buFont typeface="+mj-lt"/>
              <a:buAutoNum type="arabicPeriod" startAt="2"/>
            </a:pPr>
            <a:r>
              <a:rPr lang="en-US" altLang="ja-JP" sz="2800" dirty="0" smtClean="0">
                <a:solidFill>
                  <a:schemeClr val="bg1"/>
                </a:solidFill>
              </a:rPr>
              <a:t>1 </a:t>
            </a:r>
            <a:r>
              <a:rPr lang="en-US" altLang="ja-JP" sz="3200" dirty="0" smtClean="0">
                <a:solidFill>
                  <a:schemeClr val="bg1"/>
                </a:solidFill>
              </a:rPr>
              <a:t>Target and Purpose</a:t>
            </a:r>
            <a:endParaRPr kumimoji="1" lang="ja-JP" altLang="en-US" sz="3200" dirty="0">
              <a:solidFill>
                <a:schemeClr val="bg1"/>
              </a:solidFill>
            </a:endParaRPr>
          </a:p>
        </p:txBody>
      </p:sp>
      <p:sp>
        <p:nvSpPr>
          <p:cNvPr id="8" name="コンテンツ プレースホルダ 2"/>
          <p:cNvSpPr>
            <a:spLocks noGrp="1"/>
          </p:cNvSpPr>
          <p:nvPr/>
        </p:nvSpPr>
        <p:spPr bwMode="auto">
          <a:xfrm>
            <a:off x="0" y="1322767"/>
            <a:ext cx="9144000" cy="4153801"/>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514350" marR="0" lvl="0" indent="-51435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32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Target</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National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Institute of Statistics, Cambodia (NIS) </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514350" marR="0" lvl="0" indent="-51435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sz="32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a:t>
            </a:r>
            <a:r>
              <a:rPr kumimoji="1" lang="en-US" altLang="ja-JP" sz="32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urpose </a:t>
            </a: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This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project is to store microdata of surveys and censuses that provided from NIS in </a:t>
            </a:r>
            <a:r>
              <a:rPr kumimoji="1" lang="en-US" altLang="ja-JP" sz="2800" b="1" i="0" u="none" strike="noStrike" kern="1200" cap="none" spc="0" normalizeH="0" baseline="0" noProof="0" dirty="0" err="1"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Hitotsubashi</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university and to use those data at an onsite facility in the university. </a:t>
            </a: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30</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2" name="正方形/長方形 1"/>
          <p:cNvSpPr/>
          <p:nvPr/>
        </p:nvSpPr>
        <p:spPr bwMode="auto">
          <a:xfrm>
            <a:off x="141106" y="5590349"/>
            <a:ext cx="1484671" cy="90705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NIS</a:t>
            </a:r>
            <a:endParaRPr kumimoji="1" lang="ja-JP" altLang="en-US"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4" name="図 3"/>
          <p:cNvPicPr>
            <a:picLocks noChangeAspect="1"/>
          </p:cNvPicPr>
          <p:nvPr/>
        </p:nvPicPr>
        <p:blipFill>
          <a:blip r:embed="rId3"/>
          <a:stretch>
            <a:fillRect/>
          </a:stretch>
        </p:blipFill>
        <p:spPr>
          <a:xfrm>
            <a:off x="3966611" y="5590349"/>
            <a:ext cx="1204451" cy="935133"/>
          </a:xfrm>
          <a:prstGeom prst="rect">
            <a:avLst/>
          </a:prstGeom>
        </p:spPr>
      </p:pic>
      <p:cxnSp>
        <p:nvCxnSpPr>
          <p:cNvPr id="6" name="直線矢印コネクタ 5"/>
          <p:cNvCxnSpPr/>
          <p:nvPr/>
        </p:nvCxnSpPr>
        <p:spPr>
          <a:xfrm>
            <a:off x="1794387" y="5744465"/>
            <a:ext cx="22680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5048143" y="5744465"/>
            <a:ext cx="316800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stretch>
            <a:fillRect/>
          </a:stretch>
        </p:blipFill>
        <p:spPr>
          <a:xfrm>
            <a:off x="8183427" y="5582134"/>
            <a:ext cx="810838" cy="896190"/>
          </a:xfrm>
          <a:prstGeom prst="rect">
            <a:avLst/>
          </a:prstGeom>
        </p:spPr>
      </p:pic>
      <p:cxnSp>
        <p:nvCxnSpPr>
          <p:cNvPr id="15" name="直線矢印コネクタ 14"/>
          <p:cNvCxnSpPr/>
          <p:nvPr/>
        </p:nvCxnSpPr>
        <p:spPr>
          <a:xfrm flipH="1">
            <a:off x="1791875" y="6145161"/>
            <a:ext cx="2268000"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5048144" y="6189943"/>
            <a:ext cx="3132000" cy="195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1696641" y="5731115"/>
            <a:ext cx="2403222" cy="369332"/>
          </a:xfrm>
          <a:prstGeom prst="rect">
            <a:avLst/>
          </a:prstGeom>
        </p:spPr>
        <p:txBody>
          <a:bodyPr wrap="none">
            <a:spAutoFit/>
          </a:bodyPr>
          <a:lstStyle/>
          <a:p>
            <a:pPr marL="0" marR="0" lvl="0" indent="0" algn="l" defTabSz="844083" rtl="0" eaLnBrk="1" fontAlgn="auto" latinLnBrk="0" hangingPunct="1">
              <a:lnSpc>
                <a:spcPct val="100000"/>
              </a:lnSpc>
              <a:spcBef>
                <a:spcPts val="0"/>
              </a:spcBef>
              <a:spcAft>
                <a:spcPts val="0"/>
              </a:spcAft>
              <a:buClr>
                <a:srgbClr val="006600"/>
              </a:buClr>
              <a:buSzTx/>
              <a:buFontTx/>
              <a:buNone/>
              <a:tabLst/>
              <a:defRPr/>
            </a:pPr>
            <a:r>
              <a:rPr kumimoji="0"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Providing microdata</a:t>
            </a:r>
            <a:endParaRPr kumimoji="0" lang="en-US" altLang="ja-JP" sz="1800" b="1" i="0" u="none" strike="noStrike" kern="1200" cap="none" spc="0" normalizeH="0" baseline="0" noProof="0" dirty="0">
              <a:ln>
                <a:noFill/>
              </a:ln>
              <a:solidFill>
                <a:prstClr val="black"/>
              </a:solidFill>
              <a:effectLst/>
              <a:uLnTx/>
              <a:uFillTx/>
              <a:latin typeface="Arial"/>
              <a:ea typeface="HG丸ｺﾞｼｯｸM-PRO" panose="020F0600000000000000" pitchFamily="50" charset="-128"/>
              <a:cs typeface="+mn-cs"/>
            </a:endParaRPr>
          </a:p>
        </p:txBody>
      </p:sp>
      <p:sp>
        <p:nvSpPr>
          <p:cNvPr id="24" name="正方形/長方形 23"/>
          <p:cNvSpPr/>
          <p:nvPr/>
        </p:nvSpPr>
        <p:spPr>
          <a:xfrm>
            <a:off x="1700984" y="6239103"/>
            <a:ext cx="2180918" cy="0"/>
          </a:xfrm>
          <a:prstGeom prst="rect">
            <a:avLst/>
          </a:prstGeom>
        </p:spPr>
        <p:txBody>
          <a:bodyPr wrap="none">
            <a:spAutoFit/>
          </a:bodyPr>
          <a:lstStyle/>
          <a:p>
            <a:pPr marL="0" marR="0" lvl="0" indent="0" algn="l" defTabSz="844083" rtl="0" eaLnBrk="1" fontAlgn="auto" latinLnBrk="0" hangingPunct="1">
              <a:lnSpc>
                <a:spcPct val="100000"/>
              </a:lnSpc>
              <a:spcBef>
                <a:spcPts val="0"/>
              </a:spcBef>
              <a:spcAft>
                <a:spcPts val="0"/>
              </a:spcAft>
              <a:buClr>
                <a:srgbClr val="006600"/>
              </a:buClr>
              <a:buSzTx/>
              <a:buFontTx/>
              <a:buNone/>
              <a:tabLst/>
              <a:defRPr/>
            </a:pPr>
            <a:r>
              <a:rPr kumimoji="0"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Technical Support</a:t>
            </a:r>
            <a:endParaRPr kumimoji="0" lang="en-US" altLang="ja-JP" sz="1800" b="1" i="0" u="none" strike="noStrike" kern="1200" cap="none" spc="0" normalizeH="0" baseline="0" noProof="0" dirty="0">
              <a:ln>
                <a:noFill/>
              </a:ln>
              <a:solidFill>
                <a:prstClr val="black"/>
              </a:solidFill>
              <a:effectLst/>
              <a:uLnTx/>
              <a:uFillTx/>
              <a:latin typeface="Arial"/>
              <a:ea typeface="HG丸ｺﾞｼｯｸM-PRO" panose="020F0600000000000000" pitchFamily="50" charset="-128"/>
              <a:cs typeface="+mn-cs"/>
            </a:endParaRPr>
          </a:p>
        </p:txBody>
      </p:sp>
      <p:sp>
        <p:nvSpPr>
          <p:cNvPr id="32" name="正方形/長方形 31"/>
          <p:cNvSpPr/>
          <p:nvPr/>
        </p:nvSpPr>
        <p:spPr>
          <a:xfrm>
            <a:off x="5075297" y="6239103"/>
            <a:ext cx="2685351" cy="369332"/>
          </a:xfrm>
          <a:prstGeom prst="rect">
            <a:avLst/>
          </a:prstGeom>
        </p:spPr>
        <p:txBody>
          <a:bodyPr wrap="none">
            <a:spAutoFit/>
          </a:bodyPr>
          <a:lstStyle/>
          <a:p>
            <a:pPr marL="0" marR="0" lvl="0" indent="0" algn="l" defTabSz="844083" rtl="0" eaLnBrk="1" fontAlgn="auto" latinLnBrk="0" hangingPunct="1">
              <a:lnSpc>
                <a:spcPct val="100000"/>
              </a:lnSpc>
              <a:spcBef>
                <a:spcPts val="0"/>
              </a:spcBef>
              <a:spcAft>
                <a:spcPts val="0"/>
              </a:spcAft>
              <a:buClr>
                <a:srgbClr val="006600"/>
              </a:buClr>
              <a:buSzTx/>
              <a:buFontTx/>
              <a:buNone/>
              <a:tabLst/>
              <a:defRPr/>
            </a:pPr>
            <a:r>
              <a:rPr kumimoji="0"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Result of data analysis</a:t>
            </a:r>
            <a:endParaRPr kumimoji="0" lang="en-US" altLang="ja-JP" sz="1800" b="1" i="0" u="none" strike="noStrike" kern="1200" cap="none" spc="0" normalizeH="0" baseline="0" noProof="0" dirty="0">
              <a:ln>
                <a:noFill/>
              </a:ln>
              <a:solidFill>
                <a:prstClr val="black"/>
              </a:solidFill>
              <a:effectLst/>
              <a:uLnTx/>
              <a:uFillTx/>
              <a:latin typeface="Arial"/>
              <a:ea typeface="HG丸ｺﾞｼｯｸM-PRO" panose="020F0600000000000000" pitchFamily="50" charset="-128"/>
              <a:cs typeface="+mn-cs"/>
            </a:endParaRPr>
          </a:p>
        </p:txBody>
      </p:sp>
      <p:sp>
        <p:nvSpPr>
          <p:cNvPr id="33" name="正方形/長方形 32"/>
          <p:cNvSpPr/>
          <p:nvPr/>
        </p:nvSpPr>
        <p:spPr>
          <a:xfrm>
            <a:off x="4989149" y="5787455"/>
            <a:ext cx="3249608" cy="369332"/>
          </a:xfrm>
          <a:prstGeom prst="rect">
            <a:avLst/>
          </a:prstGeom>
        </p:spPr>
        <p:txBody>
          <a:bodyPr wrap="none">
            <a:spAutoFit/>
          </a:bodyPr>
          <a:lstStyle/>
          <a:p>
            <a:pPr marL="0" marR="0" lvl="0" indent="0" algn="l" defTabSz="844083" rtl="0" eaLnBrk="1" fontAlgn="auto" latinLnBrk="0" hangingPunct="1">
              <a:lnSpc>
                <a:spcPct val="100000"/>
              </a:lnSpc>
              <a:spcBef>
                <a:spcPts val="0"/>
              </a:spcBef>
              <a:spcAft>
                <a:spcPts val="0"/>
              </a:spcAft>
              <a:buClr>
                <a:srgbClr val="006600"/>
              </a:buClr>
              <a:buSzTx/>
              <a:buFontTx/>
              <a:buNone/>
              <a:tabLst/>
              <a:defRPr/>
            </a:pPr>
            <a:r>
              <a:rPr kumimoji="0" lang="en-US" altLang="ja-JP" sz="1800" b="1" i="0" u="none" strike="noStrike" kern="1200" cap="none" spc="0" normalizeH="0" baseline="0" noProof="0" dirty="0" smtClean="0">
                <a:ln>
                  <a:noFill/>
                </a:ln>
                <a:solidFill>
                  <a:prstClr val="black"/>
                </a:solidFill>
                <a:effectLst/>
                <a:uLnTx/>
                <a:uFillTx/>
                <a:latin typeface="Arial"/>
                <a:ea typeface="HG丸ｺﾞｼｯｸM-PRO" panose="020F0600000000000000" pitchFamily="50" charset="-128"/>
                <a:cs typeface="+mn-cs"/>
              </a:rPr>
              <a:t>Using data at on-site facility</a:t>
            </a:r>
            <a:endParaRPr kumimoji="0" lang="en-US" altLang="ja-JP" sz="1800" b="1" i="0" u="none" strike="noStrike" kern="1200" cap="none" spc="0" normalizeH="0" baseline="0" noProof="0" dirty="0">
              <a:ln>
                <a:noFill/>
              </a:ln>
              <a:solidFill>
                <a:prstClr val="black"/>
              </a:solidFill>
              <a:effectLst/>
              <a:uLnTx/>
              <a:uFillTx/>
              <a:latin typeface="Arial"/>
              <a:ea typeface="HG丸ｺﾞｼｯｸM-PRO" panose="020F0600000000000000" pitchFamily="50" charset="-128"/>
              <a:cs typeface="+mn-cs"/>
            </a:endParaRPr>
          </a:p>
        </p:txBody>
      </p:sp>
    </p:spTree>
    <p:extLst>
      <p:ext uri="{BB962C8B-B14F-4D97-AF65-F5344CB8AC3E}">
        <p14:creationId xmlns:p14="http://schemas.microsoft.com/office/powerpoint/2010/main" val="37892359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0C3A2-C6FD-4C72-8568-CE92CE67F085}" type="slidenum">
              <a:rPr kumimoji="0" lang="en-US" altLang="ja-JP" sz="1108"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5" name="タイトル 6"/>
          <p:cNvSpPr txBox="1">
            <a:spLocks/>
          </p:cNvSpPr>
          <p:nvPr/>
        </p:nvSpPr>
        <p:spPr bwMode="auto">
          <a:xfrm>
            <a:off x="-2796" y="538137"/>
            <a:ext cx="9144000" cy="533579"/>
          </a:xfrm>
          <a:prstGeom prst="rect">
            <a:avLst/>
          </a:prstGeom>
          <a:solidFill>
            <a:srgbClr val="006600"/>
          </a:solidFill>
          <a:ln w="28575">
            <a:solidFill>
              <a:srgbClr val="0066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323" b="1">
                <a:solidFill>
                  <a:schemeClr val="tx1"/>
                </a:solidFill>
                <a:latin typeface="HG丸ｺﾞｼｯｸM-PRO" panose="020F0600000000000000" pitchFamily="50" charset="-128"/>
                <a:ea typeface="HG丸ｺﾞｼｯｸM-PRO" panose="020F0600000000000000" pitchFamily="50" charset="-128"/>
                <a:cs typeface="+mj-cs"/>
              </a:defRPr>
            </a:lvl1pPr>
            <a:lvl2pPr algn="ctr" rtl="0" eaLnBrk="1" fontAlgn="base" hangingPunct="1">
              <a:spcBef>
                <a:spcPct val="0"/>
              </a:spcBef>
              <a:spcAft>
                <a:spcPct val="0"/>
              </a:spcAft>
              <a:defRPr kumimoji="1" sz="4062">
                <a:solidFill>
                  <a:schemeClr val="tx2"/>
                </a:solidFill>
                <a:latin typeface="Arial" charset="0"/>
                <a:ea typeface="ＭＳ Ｐゴシック" charset="-128"/>
              </a:defRPr>
            </a:lvl2pPr>
            <a:lvl3pPr algn="ctr" rtl="0" eaLnBrk="1" fontAlgn="base" hangingPunct="1">
              <a:spcBef>
                <a:spcPct val="0"/>
              </a:spcBef>
              <a:spcAft>
                <a:spcPct val="0"/>
              </a:spcAft>
              <a:defRPr kumimoji="1" sz="4062">
                <a:solidFill>
                  <a:schemeClr val="tx2"/>
                </a:solidFill>
                <a:latin typeface="Arial" charset="0"/>
                <a:ea typeface="ＭＳ Ｐゴシック" charset="-128"/>
              </a:defRPr>
            </a:lvl3pPr>
            <a:lvl4pPr algn="ctr" rtl="0" eaLnBrk="1" fontAlgn="base" hangingPunct="1">
              <a:spcBef>
                <a:spcPct val="0"/>
              </a:spcBef>
              <a:spcAft>
                <a:spcPct val="0"/>
              </a:spcAft>
              <a:defRPr kumimoji="1" sz="4062">
                <a:solidFill>
                  <a:schemeClr val="tx2"/>
                </a:solidFill>
                <a:latin typeface="Arial" charset="0"/>
                <a:ea typeface="ＭＳ Ｐゴシック" charset="-128"/>
              </a:defRPr>
            </a:lvl4pPr>
            <a:lvl5pPr algn="ctr" rtl="0" eaLnBrk="1" fontAlgn="base" hangingPunct="1">
              <a:spcBef>
                <a:spcPct val="0"/>
              </a:spcBef>
              <a:spcAft>
                <a:spcPct val="0"/>
              </a:spcAft>
              <a:defRPr kumimoji="1" sz="4062">
                <a:solidFill>
                  <a:schemeClr val="tx2"/>
                </a:solidFill>
                <a:latin typeface="Arial" charset="0"/>
                <a:ea typeface="ＭＳ Ｐゴシック" charset="-128"/>
              </a:defRPr>
            </a:lvl5pPr>
            <a:lvl6pPr marL="422041" algn="ctr" rtl="0" eaLnBrk="1" fontAlgn="base" hangingPunct="1">
              <a:spcBef>
                <a:spcPct val="0"/>
              </a:spcBef>
              <a:spcAft>
                <a:spcPct val="0"/>
              </a:spcAft>
              <a:defRPr kumimoji="1" sz="4062">
                <a:solidFill>
                  <a:schemeClr val="tx2"/>
                </a:solidFill>
                <a:latin typeface="Arial" charset="0"/>
                <a:ea typeface="ＭＳ Ｐゴシック" charset="-128"/>
              </a:defRPr>
            </a:lvl6pPr>
            <a:lvl7pPr marL="844083" algn="ctr" rtl="0" eaLnBrk="1" fontAlgn="base" hangingPunct="1">
              <a:spcBef>
                <a:spcPct val="0"/>
              </a:spcBef>
              <a:spcAft>
                <a:spcPct val="0"/>
              </a:spcAft>
              <a:defRPr kumimoji="1" sz="4062">
                <a:solidFill>
                  <a:schemeClr val="tx2"/>
                </a:solidFill>
                <a:latin typeface="Arial" charset="0"/>
                <a:ea typeface="ＭＳ Ｐゴシック" charset="-128"/>
              </a:defRPr>
            </a:lvl7pPr>
            <a:lvl8pPr marL="1266124" algn="ctr" rtl="0" eaLnBrk="1" fontAlgn="base" hangingPunct="1">
              <a:spcBef>
                <a:spcPct val="0"/>
              </a:spcBef>
              <a:spcAft>
                <a:spcPct val="0"/>
              </a:spcAft>
              <a:defRPr kumimoji="1" sz="4062">
                <a:solidFill>
                  <a:schemeClr val="tx2"/>
                </a:solidFill>
                <a:latin typeface="Arial" charset="0"/>
                <a:ea typeface="ＭＳ Ｐゴシック" charset="-128"/>
              </a:defRPr>
            </a:lvl8pPr>
            <a:lvl9pPr marL="1688165" algn="ctr" rtl="0" eaLnBrk="1" fontAlgn="base" hangingPunct="1">
              <a:spcBef>
                <a:spcPct val="0"/>
              </a:spcBef>
              <a:spcAft>
                <a:spcPct val="0"/>
              </a:spcAft>
              <a:defRPr kumimoji="1" sz="4062">
                <a:solidFill>
                  <a:schemeClr val="tx2"/>
                </a:solidFill>
                <a:latin typeface="Arial" charset="0"/>
                <a:ea typeface="ＭＳ Ｐゴシック" charset="-128"/>
              </a:defRPr>
            </a:lvl9pPr>
          </a:lstStyle>
          <a:p>
            <a:pPr marL="514350" marR="0" lvl="0" indent="-514350" algn="l" defTabSz="914400" rtl="0" eaLnBrk="1" fontAlgn="base" latinLnBrk="0" hangingPunct="1">
              <a:lnSpc>
                <a:spcPct val="100000"/>
              </a:lnSpc>
              <a:spcBef>
                <a:spcPct val="0"/>
              </a:spcBef>
              <a:spcAft>
                <a:spcPct val="0"/>
              </a:spcAft>
              <a:buClrTx/>
              <a:buSzTx/>
              <a:buFont typeface="+mj-lt"/>
              <a:buAutoNum type="arabicPeriod" startAt="2"/>
              <a:tabLst/>
              <a:defRPr/>
            </a:pPr>
            <a:r>
              <a:rPr kumimoji="1" lang="en-US" altLang="ja-JP" sz="2800" b="1" i="0" u="none" strike="noStrike" kern="0" cap="none" spc="0" normalizeH="0" baseline="0" noProof="0" dirty="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j-cs"/>
              </a:rPr>
              <a:t>2 Outline of CSES in Cambodia</a:t>
            </a:r>
          </a:p>
        </p:txBody>
      </p:sp>
      <p:pic>
        <p:nvPicPr>
          <p:cNvPr id="8" name="図 7"/>
          <p:cNvPicPr>
            <a:picLocks noChangeAspect="1"/>
          </p:cNvPicPr>
          <p:nvPr/>
        </p:nvPicPr>
        <p:blipFill>
          <a:blip r:embed="rId3"/>
          <a:stretch>
            <a:fillRect/>
          </a:stretch>
        </p:blipFill>
        <p:spPr>
          <a:xfrm>
            <a:off x="88487" y="1514166"/>
            <a:ext cx="6184127" cy="4591666"/>
          </a:xfrm>
          <a:prstGeom prst="rect">
            <a:avLst/>
          </a:prstGeom>
        </p:spPr>
      </p:pic>
      <p:pic>
        <p:nvPicPr>
          <p:cNvPr id="7" name="図 6"/>
          <p:cNvPicPr>
            <a:picLocks noChangeAspect="1"/>
          </p:cNvPicPr>
          <p:nvPr/>
        </p:nvPicPr>
        <p:blipFill>
          <a:blip r:embed="rId4"/>
          <a:stretch>
            <a:fillRect/>
          </a:stretch>
        </p:blipFill>
        <p:spPr>
          <a:xfrm>
            <a:off x="6156815" y="2113935"/>
            <a:ext cx="2888700" cy="4178086"/>
          </a:xfrm>
          <a:prstGeom prst="rect">
            <a:avLst/>
          </a:prstGeom>
        </p:spPr>
      </p:pic>
    </p:spTree>
    <p:extLst>
      <p:ext uri="{BB962C8B-B14F-4D97-AF65-F5344CB8AC3E}">
        <p14:creationId xmlns:p14="http://schemas.microsoft.com/office/powerpoint/2010/main" val="14796779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538136"/>
            <a:ext cx="9144000" cy="612238"/>
          </a:xfrm>
          <a:solidFill>
            <a:srgbClr val="006600"/>
          </a:solidFill>
          <a:ln w="28575">
            <a:solidFill>
              <a:srgbClr val="006600"/>
            </a:solidFill>
          </a:ln>
        </p:spPr>
        <p:txBody>
          <a:bodyPr/>
          <a:lstStyle/>
          <a:p>
            <a:pPr marL="514350" indent="-514350" algn="l">
              <a:buFont typeface="+mj-lt"/>
              <a:buAutoNum type="arabicPeriod" startAt="2"/>
            </a:pPr>
            <a:r>
              <a:rPr lang="en-US" altLang="ja-JP" sz="2800" dirty="0" smtClean="0">
                <a:solidFill>
                  <a:schemeClr val="bg1"/>
                </a:solidFill>
              </a:rPr>
              <a:t>3 List of microdata in the CSES 2016</a:t>
            </a:r>
            <a:endParaRPr kumimoji="1" lang="ja-JP" altLang="en-US" sz="2800" dirty="0">
              <a:solidFill>
                <a:schemeClr val="bg1"/>
              </a:solidFill>
            </a:endParaRPr>
          </a:p>
        </p:txBody>
      </p:sp>
      <p:sp>
        <p:nvSpPr>
          <p:cNvPr id="8" name="コンテンツ プレースホルダ 2"/>
          <p:cNvSpPr>
            <a:spLocks noGrp="1"/>
          </p:cNvSpPr>
          <p:nvPr/>
        </p:nvSpPr>
        <p:spPr bwMode="auto">
          <a:xfrm>
            <a:off x="0" y="1150374"/>
            <a:ext cx="9144000" cy="5491726"/>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1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32</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graphicFrame>
        <p:nvGraphicFramePr>
          <p:cNvPr id="4" name="表 3"/>
          <p:cNvGraphicFramePr>
            <a:graphicFrameLocks noGrp="1"/>
          </p:cNvGraphicFramePr>
          <p:nvPr>
            <p:extLst/>
          </p:nvPr>
        </p:nvGraphicFramePr>
        <p:xfrm>
          <a:off x="0" y="1193235"/>
          <a:ext cx="9144000" cy="5315725"/>
        </p:xfrm>
        <a:graphic>
          <a:graphicData uri="http://schemas.openxmlformats.org/drawingml/2006/table">
            <a:tbl>
              <a:tblPr>
                <a:tableStyleId>{5C22544A-7EE6-4342-B048-85BDC9FD1C3A}</a:tableStyleId>
              </a:tblPr>
              <a:tblGrid>
                <a:gridCol w="446049">
                  <a:extLst>
                    <a:ext uri="{9D8B030D-6E8A-4147-A177-3AD203B41FA5}">
                      <a16:colId xmlns:a16="http://schemas.microsoft.com/office/drawing/2014/main" val="203059169"/>
                    </a:ext>
                  </a:extLst>
                </a:gridCol>
                <a:gridCol w="3657600">
                  <a:extLst>
                    <a:ext uri="{9D8B030D-6E8A-4147-A177-3AD203B41FA5}">
                      <a16:colId xmlns:a16="http://schemas.microsoft.com/office/drawing/2014/main" val="2978535965"/>
                    </a:ext>
                  </a:extLst>
                </a:gridCol>
                <a:gridCol w="624468">
                  <a:extLst>
                    <a:ext uri="{9D8B030D-6E8A-4147-A177-3AD203B41FA5}">
                      <a16:colId xmlns:a16="http://schemas.microsoft.com/office/drawing/2014/main" val="2104176795"/>
                    </a:ext>
                  </a:extLst>
                </a:gridCol>
                <a:gridCol w="446049">
                  <a:extLst>
                    <a:ext uri="{9D8B030D-6E8A-4147-A177-3AD203B41FA5}">
                      <a16:colId xmlns:a16="http://schemas.microsoft.com/office/drawing/2014/main" val="3666490039"/>
                    </a:ext>
                  </a:extLst>
                </a:gridCol>
                <a:gridCol w="3345366">
                  <a:extLst>
                    <a:ext uri="{9D8B030D-6E8A-4147-A177-3AD203B41FA5}">
                      <a16:colId xmlns:a16="http://schemas.microsoft.com/office/drawing/2014/main" val="888477941"/>
                    </a:ext>
                  </a:extLst>
                </a:gridCol>
                <a:gridCol w="624468">
                  <a:extLst>
                    <a:ext uri="{9D8B030D-6E8A-4147-A177-3AD203B41FA5}">
                      <a16:colId xmlns:a16="http://schemas.microsoft.com/office/drawing/2014/main" val="2473573552"/>
                    </a:ext>
                  </a:extLst>
                </a:gridCol>
              </a:tblGrid>
              <a:tr h="279775">
                <a:tc>
                  <a:txBody>
                    <a:bodyPr/>
                    <a:lstStyle/>
                    <a:p>
                      <a:pPr algn="ctr" rtl="0" fontAlgn="ctr"/>
                      <a:r>
                        <a:rPr lang="en-US" sz="1400" u="none" strike="noStrike" dirty="0">
                          <a:effectLst/>
                        </a:rPr>
                        <a:t>No</a:t>
                      </a:r>
                      <a:endParaRPr lang="en-US" sz="1400" b="1" i="0" u="none" strike="noStrike" dirty="0">
                        <a:solidFill>
                          <a:srgbClr val="FFFFFF"/>
                        </a:solidFill>
                        <a:effectLst/>
                        <a:latin typeface="Arial" panose="020B0604020202020204" pitchFamily="34" charset="0"/>
                        <a:ea typeface="游ゴシック" panose="020B0400000000000000" pitchFamily="50" charset="-128"/>
                      </a:endParaRPr>
                    </a:p>
                  </a:txBody>
                  <a:tcPr marL="5585" marR="5585" marT="5585" marB="0" anchor="ctr">
                    <a:solidFill>
                      <a:schemeClr val="bg1">
                        <a:lumMod val="75000"/>
                      </a:schemeClr>
                    </a:solidFill>
                  </a:tcPr>
                </a:tc>
                <a:tc>
                  <a:txBody>
                    <a:bodyPr/>
                    <a:lstStyle/>
                    <a:p>
                      <a:pPr algn="ctr" rtl="0" fontAlgn="ctr"/>
                      <a:r>
                        <a:rPr lang="en-US" sz="1400" u="none" strike="noStrike" dirty="0">
                          <a:effectLst/>
                        </a:rPr>
                        <a:t>Name</a:t>
                      </a:r>
                      <a:endParaRPr lang="en-US" sz="1400" b="1" i="0" u="none" strike="noStrike" dirty="0">
                        <a:solidFill>
                          <a:srgbClr val="FFFFFF"/>
                        </a:solidFill>
                        <a:effectLst/>
                        <a:latin typeface="Arial" panose="020B0604020202020204" pitchFamily="34" charset="0"/>
                        <a:ea typeface="游ゴシック" panose="020B0400000000000000" pitchFamily="50" charset="-128"/>
                      </a:endParaRPr>
                    </a:p>
                  </a:txBody>
                  <a:tcPr marL="5585" marR="5585" marT="5585" marB="0" anchor="ctr">
                    <a:solidFill>
                      <a:schemeClr val="bg1">
                        <a:lumMod val="75000"/>
                      </a:schemeClr>
                    </a:solidFill>
                  </a:tcPr>
                </a:tc>
                <a:tc>
                  <a:txBody>
                    <a:bodyPr/>
                    <a:lstStyle/>
                    <a:p>
                      <a:pPr algn="ctr" rtl="0" fontAlgn="ctr"/>
                      <a:r>
                        <a:rPr lang="en-US" sz="1400" u="none" strike="noStrike" dirty="0">
                          <a:effectLst/>
                        </a:rPr>
                        <a:t>type</a:t>
                      </a:r>
                      <a:endParaRPr lang="en-US" sz="1400" b="1" i="0" u="none" strike="noStrike" dirty="0">
                        <a:solidFill>
                          <a:srgbClr val="FFFFFF"/>
                        </a:solidFill>
                        <a:effectLst/>
                        <a:latin typeface="Arial" panose="020B0604020202020204" pitchFamily="34" charset="0"/>
                        <a:ea typeface="游ゴシック" panose="020B0400000000000000" pitchFamily="50" charset="-128"/>
                      </a:endParaRPr>
                    </a:p>
                  </a:txBody>
                  <a:tcPr marL="5585" marR="5585" marT="5585" marB="0" anchor="ctr">
                    <a:solidFill>
                      <a:schemeClr val="bg1">
                        <a:lumMod val="75000"/>
                      </a:schemeClr>
                    </a:solidFill>
                  </a:tcPr>
                </a:tc>
                <a:tc>
                  <a:txBody>
                    <a:bodyPr/>
                    <a:lstStyle/>
                    <a:p>
                      <a:pPr algn="ctr" rtl="0" fontAlgn="ctr"/>
                      <a:r>
                        <a:rPr lang="en-US" sz="1400" b="1" u="none" strike="noStrike" dirty="0">
                          <a:effectLst/>
                        </a:rPr>
                        <a:t>No</a:t>
                      </a:r>
                      <a:endParaRPr lang="en-US" sz="1400" b="1" i="0" u="none" strike="noStrike" dirty="0">
                        <a:solidFill>
                          <a:srgbClr val="FFFFFF"/>
                        </a:solidFill>
                        <a:effectLst/>
                        <a:latin typeface="Arial" panose="020B0604020202020204" pitchFamily="34" charset="0"/>
                        <a:ea typeface="游ゴシック" panose="020B0400000000000000" pitchFamily="50" charset="-128"/>
                      </a:endParaRPr>
                    </a:p>
                  </a:txBody>
                  <a:tcPr marL="5585" marR="5585" marT="5585" marB="0" anchor="ctr">
                    <a:solidFill>
                      <a:schemeClr val="bg1">
                        <a:lumMod val="75000"/>
                      </a:schemeClr>
                    </a:solidFill>
                  </a:tcPr>
                </a:tc>
                <a:tc>
                  <a:txBody>
                    <a:bodyPr/>
                    <a:lstStyle/>
                    <a:p>
                      <a:pPr algn="ctr" rtl="0" fontAlgn="ctr"/>
                      <a:r>
                        <a:rPr lang="en-US" sz="1400" u="none" strike="noStrike" dirty="0">
                          <a:effectLst/>
                        </a:rPr>
                        <a:t>Name</a:t>
                      </a:r>
                      <a:endParaRPr lang="en-US" sz="1400" b="1" i="0" u="none" strike="noStrike" dirty="0">
                        <a:solidFill>
                          <a:srgbClr val="FFFFFF"/>
                        </a:solidFill>
                        <a:effectLst/>
                        <a:latin typeface="Arial" panose="020B0604020202020204" pitchFamily="34" charset="0"/>
                        <a:ea typeface="游ゴシック" panose="020B0400000000000000" pitchFamily="50" charset="-128"/>
                      </a:endParaRPr>
                    </a:p>
                  </a:txBody>
                  <a:tcPr marL="5585" marR="5585" marT="5585" marB="0" anchor="ctr">
                    <a:solidFill>
                      <a:schemeClr val="bg1">
                        <a:lumMod val="75000"/>
                      </a:schemeClr>
                    </a:solidFill>
                  </a:tcPr>
                </a:tc>
                <a:tc>
                  <a:txBody>
                    <a:bodyPr/>
                    <a:lstStyle/>
                    <a:p>
                      <a:pPr algn="ctr" rtl="0" fontAlgn="ctr"/>
                      <a:r>
                        <a:rPr lang="en-US" sz="1400" u="none" strike="noStrike" dirty="0">
                          <a:effectLst/>
                        </a:rPr>
                        <a:t>type</a:t>
                      </a:r>
                      <a:endParaRPr lang="en-US" sz="1400" b="1" i="0" u="none" strike="noStrike" dirty="0">
                        <a:solidFill>
                          <a:srgbClr val="FFFFFF"/>
                        </a:solidFill>
                        <a:effectLst/>
                        <a:latin typeface="Arial" panose="020B0604020202020204" pitchFamily="34" charset="0"/>
                        <a:ea typeface="游ゴシック" panose="020B0400000000000000" pitchFamily="50" charset="-128"/>
                      </a:endParaRPr>
                    </a:p>
                  </a:txBody>
                  <a:tcPr marL="5585" marR="5585" marT="5585" marB="0" anchor="ctr">
                    <a:solidFill>
                      <a:schemeClr val="bg1">
                        <a:lumMod val="75000"/>
                      </a:schemeClr>
                    </a:solidFill>
                  </a:tcPr>
                </a:tc>
                <a:extLst>
                  <a:ext uri="{0D108BD9-81ED-4DB2-BD59-A6C34878D82A}">
                    <a16:rowId xmlns:a16="http://schemas.microsoft.com/office/drawing/2014/main" val="1898539523"/>
                  </a:ext>
                </a:extLst>
              </a:tr>
              <a:tr h="279775">
                <a:tc>
                  <a:txBody>
                    <a:bodyPr/>
                    <a:lstStyle/>
                    <a:p>
                      <a:pPr algn="ctr" rtl="0" fontAlgn="t"/>
                      <a:r>
                        <a:rPr lang="en-US" altLang="ja-JP" sz="1400" b="1" u="none" strike="noStrike" dirty="0">
                          <a:effectLst/>
                        </a:rPr>
                        <a:t>1</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AREAINFORMATION</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A</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19</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HHFISHCULTIVATION2</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dirty="0">
                          <a:effectLst/>
                        </a:rPr>
                        <a:t>H</a:t>
                      </a:r>
                      <a:endParaRPr lang="en-US"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1737104305"/>
                  </a:ext>
                </a:extLst>
              </a:tr>
              <a:tr h="279775">
                <a:tc>
                  <a:txBody>
                    <a:bodyPr/>
                    <a:lstStyle/>
                    <a:p>
                      <a:pPr algn="ctr" rtl="0" fontAlgn="t"/>
                      <a:r>
                        <a:rPr lang="en-US" altLang="ja-JP" sz="1400" b="1" u="none" strike="noStrike" dirty="0">
                          <a:effectLst/>
                        </a:rPr>
                        <a:t>2</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WEIGHTHOUSEHOLDS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20</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HHFISHCULTIVATION3</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1519232237"/>
                  </a:ext>
                </a:extLst>
              </a:tr>
              <a:tr h="279775">
                <a:tc>
                  <a:txBody>
                    <a:bodyPr/>
                    <a:lstStyle/>
                    <a:p>
                      <a:pPr algn="ctr" rtl="0" fontAlgn="t"/>
                      <a:r>
                        <a:rPr lang="en-US" altLang="ja-JP" sz="1400" b="1" u="none" strike="noStrike" dirty="0">
                          <a:effectLst/>
                        </a:rPr>
                        <a:t>3</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WEIGHTPERSONS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21</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HHFORESTRYHUNTING1</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1955349956"/>
                  </a:ext>
                </a:extLst>
              </a:tr>
              <a:tr h="279775">
                <a:tc>
                  <a:txBody>
                    <a:bodyPr/>
                    <a:lstStyle/>
                    <a:p>
                      <a:pPr algn="ctr" rtl="0" fontAlgn="t"/>
                      <a:r>
                        <a:rPr lang="en-US" altLang="ja-JP" sz="1400" b="1" u="none" strike="noStrike" dirty="0">
                          <a:effectLst/>
                        </a:rPr>
                        <a:t>4</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HOUSEHOLDS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22</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dirty="0">
                          <a:effectLst/>
                        </a:rPr>
                        <a:t>HHFORESTRYHUNTING2</a:t>
                      </a:r>
                      <a:endParaRPr lang="en-US"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3941276008"/>
                  </a:ext>
                </a:extLst>
              </a:tr>
              <a:tr h="279775">
                <a:tc>
                  <a:txBody>
                    <a:bodyPr/>
                    <a:lstStyle/>
                    <a:p>
                      <a:pPr algn="ctr" rtl="0" fontAlgn="t"/>
                      <a:r>
                        <a:rPr lang="en-US" altLang="ja-JP" sz="1400" b="1" u="none" strike="noStrike" dirty="0">
                          <a:effectLst/>
                        </a:rPr>
                        <a:t>5</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HHMEMBERS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23</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HHNONAGRICULTURE1</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2412567208"/>
                  </a:ext>
                </a:extLst>
              </a:tr>
              <a:tr h="279775">
                <a:tc>
                  <a:txBody>
                    <a:bodyPr/>
                    <a:lstStyle/>
                    <a:p>
                      <a:pPr algn="ctr" rtl="0" fontAlgn="t"/>
                      <a:r>
                        <a:rPr lang="en-US" altLang="ja-JP" sz="1400" b="1" u="none" strike="noStrike" dirty="0">
                          <a:effectLst/>
                        </a:rPr>
                        <a:t>6</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HHFOODCONSUMPTION</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24</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HHNONAGRICULTURE2</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3380571936"/>
                  </a:ext>
                </a:extLst>
              </a:tr>
              <a:tr h="279775">
                <a:tc>
                  <a:txBody>
                    <a:bodyPr/>
                    <a:lstStyle/>
                    <a:p>
                      <a:pPr algn="ctr" rtl="0" fontAlgn="t"/>
                      <a:r>
                        <a:rPr lang="en-US" altLang="ja-JP" sz="1400" b="1" u="none" strike="noStrike" dirty="0">
                          <a:effectLst/>
                        </a:rPr>
                        <a:t>7</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HHRECALLNONFOOD</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25</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HHNONAGRICULTURE3</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2029648638"/>
                  </a:ext>
                </a:extLst>
              </a:tr>
              <a:tr h="279775">
                <a:tc>
                  <a:txBody>
                    <a:bodyPr/>
                    <a:lstStyle/>
                    <a:p>
                      <a:pPr algn="ctr" rtl="0" fontAlgn="t"/>
                      <a:r>
                        <a:rPr lang="en-US" altLang="ja-JP" sz="1400" b="1" u="none" strike="noStrike" dirty="0">
                          <a:effectLst/>
                        </a:rPr>
                        <a:t>8</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HHVULNERABILITY</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26</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HHLIABILITIES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3008469212"/>
                  </a:ext>
                </a:extLst>
              </a:tr>
              <a:tr h="279775">
                <a:tc>
                  <a:txBody>
                    <a:bodyPr/>
                    <a:lstStyle/>
                    <a:p>
                      <a:pPr algn="ctr" rtl="0" fontAlgn="t"/>
                      <a:r>
                        <a:rPr lang="en-US" altLang="ja-JP" sz="1400" b="1" u="none" strike="noStrike" dirty="0">
                          <a:effectLst/>
                        </a:rPr>
                        <a:t>9</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PERSONEDUCATION</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27</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HHINCOMEOTHERSOURCE</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411135647"/>
                  </a:ext>
                </a:extLst>
              </a:tr>
              <a:tr h="279775">
                <a:tc>
                  <a:txBody>
                    <a:bodyPr/>
                    <a:lstStyle/>
                    <a:p>
                      <a:pPr algn="ctr" rtl="0" fontAlgn="t"/>
                      <a:r>
                        <a:rPr lang="en-US" altLang="ja-JP" sz="1400" b="1" u="none" strike="noStrike" dirty="0">
                          <a:effectLst/>
                        </a:rPr>
                        <a:t>10</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HHHOUSING</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28</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HHCONSTRUCTION</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413525271"/>
                  </a:ext>
                </a:extLst>
              </a:tr>
              <a:tr h="279775">
                <a:tc>
                  <a:txBody>
                    <a:bodyPr/>
                    <a:lstStyle/>
                    <a:p>
                      <a:pPr algn="ctr" rtl="0" fontAlgn="t"/>
                      <a:r>
                        <a:rPr lang="en-US" altLang="ja-JP" sz="1400" b="1" u="none" strike="noStrike" dirty="0">
                          <a:effectLst/>
                        </a:rPr>
                        <a:t>11</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HHLANDOWNERSHIP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29</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HHDURABLEGOODS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3017571840"/>
                  </a:ext>
                </a:extLst>
              </a:tr>
              <a:tr h="279775">
                <a:tc>
                  <a:txBody>
                    <a:bodyPr/>
                    <a:lstStyle/>
                    <a:p>
                      <a:pPr algn="ctr" rtl="0" fontAlgn="t"/>
                      <a:r>
                        <a:rPr lang="en-US" altLang="ja-JP" sz="1400" b="1" u="none" strike="noStrike" dirty="0">
                          <a:effectLst/>
                        </a:rPr>
                        <a:t>12</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HHPRODUCTIONCROPS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30</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PERSONMATERNALHEALTH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2912114200"/>
                  </a:ext>
                </a:extLst>
              </a:tr>
              <a:tr h="279775">
                <a:tc>
                  <a:txBody>
                    <a:bodyPr/>
                    <a:lstStyle/>
                    <a:p>
                      <a:pPr algn="ctr" rtl="0" fontAlgn="t"/>
                      <a:r>
                        <a:rPr lang="en-US" altLang="ja-JP" sz="1400" b="1" u="none" strike="noStrike" dirty="0">
                          <a:effectLst/>
                        </a:rPr>
                        <a:t>13</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HHCOSTCULTIVATIONCROPS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31</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PERSONHEALTHU2</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1121841252"/>
                  </a:ext>
                </a:extLst>
              </a:tr>
              <a:tr h="279775">
                <a:tc>
                  <a:txBody>
                    <a:bodyPr/>
                    <a:lstStyle/>
                    <a:p>
                      <a:pPr algn="ctr" rtl="0" fontAlgn="t"/>
                      <a:r>
                        <a:rPr lang="en-US" altLang="ja-JP" sz="1400" b="1" u="none" strike="noStrike" dirty="0">
                          <a:effectLst/>
                        </a:rPr>
                        <a:t>14</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HHINVENTORYCROPS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32</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PERSONILLNESS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974629059"/>
                  </a:ext>
                </a:extLst>
              </a:tr>
              <a:tr h="279775">
                <a:tc>
                  <a:txBody>
                    <a:bodyPr/>
                    <a:lstStyle/>
                    <a:p>
                      <a:pPr algn="ctr" rtl="0" fontAlgn="t"/>
                      <a:r>
                        <a:rPr lang="en-US" altLang="ja-JP" sz="1400" b="1" u="none" strike="noStrike" dirty="0">
                          <a:effectLst/>
                        </a:rPr>
                        <a:t>15</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HHSALESCROPS</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33</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dirty="0">
                          <a:effectLst/>
                        </a:rPr>
                        <a:t>PERSONECOCURRENT</a:t>
                      </a:r>
                      <a:endParaRPr lang="en-US"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915132308"/>
                  </a:ext>
                </a:extLst>
              </a:tr>
              <a:tr h="279775">
                <a:tc>
                  <a:txBody>
                    <a:bodyPr/>
                    <a:lstStyle/>
                    <a:p>
                      <a:pPr algn="ctr" rtl="0" fontAlgn="t"/>
                      <a:r>
                        <a:rPr lang="en-US" altLang="ja-JP" sz="1400" b="1" u="none" strike="noStrike" dirty="0">
                          <a:effectLst/>
                        </a:rPr>
                        <a:t>16</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HHLIVESTOCK1</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34</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PERSONVIOLENCEA</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P</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3909440771"/>
                  </a:ext>
                </a:extLst>
              </a:tr>
              <a:tr h="279775">
                <a:tc>
                  <a:txBody>
                    <a:bodyPr/>
                    <a:lstStyle/>
                    <a:p>
                      <a:pPr algn="ctr" rtl="0" fontAlgn="t"/>
                      <a:r>
                        <a:rPr lang="en-US" altLang="ja-JP" sz="1400" b="1" u="none" strike="noStrike" dirty="0">
                          <a:effectLst/>
                        </a:rPr>
                        <a:t>17</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HHLIVESTOCK2</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altLang="ja-JP" sz="1400" b="1" u="none" strike="noStrike" dirty="0">
                          <a:effectLst/>
                        </a:rPr>
                        <a:t>35</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HHOTHERINFO</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extLst>
                  <a:ext uri="{0D108BD9-81ED-4DB2-BD59-A6C34878D82A}">
                    <a16:rowId xmlns:a16="http://schemas.microsoft.com/office/drawing/2014/main" val="3963481118"/>
                  </a:ext>
                </a:extLst>
              </a:tr>
              <a:tr h="279775">
                <a:tc>
                  <a:txBody>
                    <a:bodyPr/>
                    <a:lstStyle/>
                    <a:p>
                      <a:pPr algn="ctr" rtl="0" fontAlgn="t"/>
                      <a:r>
                        <a:rPr lang="en-US" altLang="ja-JP" sz="1400" b="1" u="none" strike="noStrike" dirty="0">
                          <a:effectLst/>
                        </a:rPr>
                        <a:t>18</a:t>
                      </a:r>
                      <a:endParaRPr lang="en-US" altLang="ja-JP" sz="1400" b="1" i="0" u="none" strike="noStrike" dirty="0">
                        <a:solidFill>
                          <a:srgbClr val="000000"/>
                        </a:solidFill>
                        <a:effectLst/>
                        <a:latin typeface="Arial" panose="020B0604020202020204" pitchFamily="34" charset="0"/>
                        <a:ea typeface="游ゴシック" panose="020B0400000000000000" pitchFamily="50" charset="-128"/>
                      </a:endParaRPr>
                    </a:p>
                  </a:txBody>
                  <a:tcPr marL="5585" marR="5585" marT="5585" marB="0">
                    <a:solidFill>
                      <a:schemeClr val="bg1">
                        <a:lumMod val="75000"/>
                      </a:schemeClr>
                    </a:solidFill>
                  </a:tcPr>
                </a:tc>
                <a:tc>
                  <a:txBody>
                    <a:bodyPr/>
                    <a:lstStyle/>
                    <a:p>
                      <a:pPr algn="l" rtl="0" fontAlgn="t"/>
                      <a:r>
                        <a:rPr lang="en-US" sz="1400" u="none" strike="noStrike">
                          <a:effectLst/>
                        </a:rPr>
                        <a:t>HHFISHCULTIVATION1</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ctr" rtl="0" fontAlgn="t"/>
                      <a:r>
                        <a:rPr lang="en-US" sz="1400" u="none" strike="noStrike">
                          <a:effectLst/>
                        </a:rPr>
                        <a:t>H</a:t>
                      </a:r>
                      <a:endParaRPr lang="en-US" sz="1400" b="1" i="0" u="none" strike="noStrike">
                        <a:solidFill>
                          <a:srgbClr val="000000"/>
                        </a:solidFill>
                        <a:effectLst/>
                        <a:latin typeface="Arial" panose="020B0604020202020204" pitchFamily="34" charset="0"/>
                        <a:ea typeface="游ゴシック" panose="020B0400000000000000" pitchFamily="50" charset="-128"/>
                      </a:endParaRPr>
                    </a:p>
                  </a:txBody>
                  <a:tcPr marL="5585" marR="5585" marT="5585" marB="0"/>
                </a:tc>
                <a:tc>
                  <a:txBody>
                    <a:bodyPr/>
                    <a:lstStyle/>
                    <a:p>
                      <a:pPr algn="l" fontAlgn="ctr"/>
                      <a:r>
                        <a:rPr lang="ja-JP" altLang="en-US" sz="1000" u="none" strike="noStrike" dirty="0">
                          <a:effectLst/>
                        </a:rPr>
                        <a:t>　</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585" marR="5585" marT="5585" marB="0" anchor="ctr">
                    <a:solidFill>
                      <a:schemeClr val="bg1"/>
                    </a:solidFill>
                  </a:tcPr>
                </a:tc>
                <a:tc>
                  <a:txBody>
                    <a:bodyPr/>
                    <a:lstStyle/>
                    <a:p>
                      <a:pPr algn="l" fontAlgn="ctr"/>
                      <a:r>
                        <a:rPr lang="ja-JP" altLang="en-US" sz="1000" u="none" strike="noStrike" dirty="0">
                          <a:effectLst/>
                        </a:rPr>
                        <a:t>　</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585" marR="5585" marT="5585" marB="0" anchor="ctr">
                    <a:solidFill>
                      <a:schemeClr val="bg1"/>
                    </a:solidFill>
                  </a:tcPr>
                </a:tc>
                <a:tc>
                  <a:txBody>
                    <a:bodyPr/>
                    <a:lstStyle/>
                    <a:p>
                      <a:pPr algn="l" fontAlgn="ctr"/>
                      <a:r>
                        <a:rPr lang="ja-JP" altLang="en-US" sz="1000" u="none" strike="noStrike" dirty="0">
                          <a:effectLst/>
                        </a:rPr>
                        <a:t>　</a:t>
                      </a:r>
                      <a:endPar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585" marR="5585" marT="5585" marB="0" anchor="ctr">
                    <a:solidFill>
                      <a:schemeClr val="bg1"/>
                    </a:solidFill>
                  </a:tcPr>
                </a:tc>
                <a:extLst>
                  <a:ext uri="{0D108BD9-81ED-4DB2-BD59-A6C34878D82A}">
                    <a16:rowId xmlns:a16="http://schemas.microsoft.com/office/drawing/2014/main" val="2964459456"/>
                  </a:ext>
                </a:extLst>
              </a:tr>
            </a:tbl>
          </a:graphicData>
        </a:graphic>
      </p:graphicFrame>
    </p:spTree>
    <p:extLst>
      <p:ext uri="{BB962C8B-B14F-4D97-AF65-F5344CB8AC3E}">
        <p14:creationId xmlns:p14="http://schemas.microsoft.com/office/powerpoint/2010/main" val="4094430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538136"/>
            <a:ext cx="9144000" cy="745588"/>
          </a:xfrm>
          <a:solidFill>
            <a:srgbClr val="006600"/>
          </a:solidFill>
          <a:ln w="28575">
            <a:solidFill>
              <a:srgbClr val="006600"/>
            </a:solidFill>
          </a:ln>
        </p:spPr>
        <p:txBody>
          <a:bodyPr/>
          <a:lstStyle/>
          <a:p>
            <a:pPr marL="514350" indent="-514350" algn="l">
              <a:buFont typeface="+mj-lt"/>
              <a:buAutoNum type="arabicPeriod" startAt="2"/>
            </a:pPr>
            <a:r>
              <a:rPr lang="en-US" altLang="ja-JP" sz="2800" dirty="0" smtClean="0">
                <a:solidFill>
                  <a:schemeClr val="bg1"/>
                </a:solidFill>
              </a:rPr>
              <a:t>4 For </a:t>
            </a:r>
            <a:r>
              <a:rPr lang="en-US" altLang="ja-JP" sz="2800" dirty="0">
                <a:solidFill>
                  <a:schemeClr val="bg1"/>
                </a:solidFill>
              </a:rPr>
              <a:t>S</a:t>
            </a:r>
            <a:r>
              <a:rPr lang="en-US" altLang="ja-JP" sz="2800" dirty="0" smtClean="0">
                <a:solidFill>
                  <a:schemeClr val="bg1"/>
                </a:solidFill>
              </a:rPr>
              <a:t>econdary Use </a:t>
            </a:r>
            <a:r>
              <a:rPr lang="en-US" altLang="ja-JP" sz="2800" dirty="0">
                <a:solidFill>
                  <a:schemeClr val="bg1"/>
                </a:solidFill>
              </a:rPr>
              <a:t>of </a:t>
            </a:r>
            <a:r>
              <a:rPr lang="en-US" altLang="ja-JP" sz="2800" dirty="0" smtClean="0">
                <a:solidFill>
                  <a:schemeClr val="bg1"/>
                </a:solidFill>
              </a:rPr>
              <a:t>Microdata</a:t>
            </a:r>
            <a:endParaRPr kumimoji="1" lang="ja-JP" altLang="en-US" sz="2800" dirty="0">
              <a:solidFill>
                <a:schemeClr val="bg1"/>
              </a:solidFill>
            </a:endParaRPr>
          </a:p>
        </p:txBody>
      </p:sp>
      <p:sp>
        <p:nvSpPr>
          <p:cNvPr id="8" name="コンテンツ プレースホルダ 2"/>
          <p:cNvSpPr>
            <a:spLocks noGrp="1"/>
          </p:cNvSpPr>
          <p:nvPr/>
        </p:nvSpPr>
        <p:spPr bwMode="auto">
          <a:xfrm>
            <a:off x="0" y="1283724"/>
            <a:ext cx="9144000" cy="5358376"/>
          </a:xfrm>
          <a:prstGeom prst="rect">
            <a:avLst/>
          </a:prstGeom>
          <a:noFill/>
          <a:ln w="28575">
            <a:solidFill>
              <a:srgbClr val="006600"/>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In addition to questionnaires, </a:t>
            </a:r>
          </a:p>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researchers need codebook and classification</a:t>
            </a:r>
          </a:p>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list.</a:t>
            </a: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342900" marR="0" lvl="0" indent="-342900" algn="l" defTabSz="844083" rtl="0" eaLnBrk="1" fontAlgn="base" latinLnBrk="0" hangingPunct="1">
              <a:lnSpc>
                <a:spcPct val="100000"/>
              </a:lnSpc>
              <a:spcBef>
                <a:spcPct val="20000"/>
              </a:spcBef>
              <a:spcAft>
                <a:spcPct val="0"/>
              </a:spcAft>
              <a:buClr>
                <a:srgbClr val="006600"/>
              </a:buClr>
              <a:buSzPct val="75000"/>
              <a:buFont typeface="Arial" panose="020B0604020202020204" pitchFamily="34" charset="0"/>
              <a:buChar char="•"/>
              <a:tabLst/>
              <a:defRPr/>
            </a:pP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Researchers want</a:t>
            </a:r>
          </a:p>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to know </a:t>
            </a:r>
          </a:p>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the relationship of</a:t>
            </a:r>
          </a:p>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those files.</a:t>
            </a: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1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33</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5" name="図 4"/>
          <p:cNvPicPr/>
          <p:nvPr/>
        </p:nvPicPr>
        <p:blipFill>
          <a:blip r:embed="rId3">
            <a:extLst>
              <a:ext uri="{28A0092B-C50C-407E-A947-70E740481C1C}">
                <a14:useLocalDpi xmlns:a14="http://schemas.microsoft.com/office/drawing/2010/main" val="0"/>
              </a:ext>
            </a:extLst>
          </a:blip>
          <a:srcRect/>
          <a:stretch>
            <a:fillRect/>
          </a:stretch>
        </p:blipFill>
        <p:spPr bwMode="auto">
          <a:xfrm>
            <a:off x="4158110" y="2396691"/>
            <a:ext cx="4928653" cy="4138864"/>
          </a:xfrm>
          <a:prstGeom prst="rect">
            <a:avLst/>
          </a:prstGeom>
          <a:noFill/>
          <a:ln>
            <a:solidFill>
              <a:schemeClr val="tx1"/>
            </a:solidFill>
          </a:ln>
        </p:spPr>
      </p:pic>
      <p:sp>
        <p:nvSpPr>
          <p:cNvPr id="2" name="右矢印 1"/>
          <p:cNvSpPr/>
          <p:nvPr/>
        </p:nvSpPr>
        <p:spPr bwMode="auto">
          <a:xfrm>
            <a:off x="3834581" y="4031226"/>
            <a:ext cx="226142" cy="1238864"/>
          </a:xfrm>
          <a:prstGeom prst="rightArrow">
            <a:avLst/>
          </a:prstGeom>
          <a:solidFill>
            <a:srgbClr val="006600"/>
          </a:solidFill>
          <a:ln w="9525">
            <a:solidFill>
              <a:srgbClr val="006600"/>
            </a:solidFill>
            <a:round/>
            <a:headEnd/>
            <a:tailEnd/>
          </a:ln>
          <a:effectLst>
            <a:outerShdw dist="35921" dir="2700000" algn="ctr" rotWithShape="0">
              <a:srgbClr val="808080"/>
            </a:outerShdw>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spTree>
    <p:extLst>
      <p:ext uri="{BB962C8B-B14F-4D97-AF65-F5344CB8AC3E}">
        <p14:creationId xmlns:p14="http://schemas.microsoft.com/office/powerpoint/2010/main" val="25915877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スライド番号プレースホルダ 2"/>
          <p:cNvSpPr>
            <a:spLocks noGrp="1"/>
          </p:cNvSpPr>
          <p:nvPr>
            <p:ph type="sldNum" sz="quarter" idx="10"/>
          </p:nvPr>
        </p:nvSpPr>
        <p:spPr>
          <a:xfrm>
            <a:off x="6916618" y="6651701"/>
            <a:ext cx="2160001" cy="176285"/>
          </a:xfrm>
          <a:noFill/>
        </p:spPr>
        <p:txBody>
          <a:bodyPr/>
          <a:lstStyle/>
          <a:p>
            <a:pPr marL="0" marR="0" lvl="0" indent="0" algn="ctr" defTabSz="914400" rtl="0" eaLnBrk="1" fontAlgn="base" latinLnBrk="0" hangingPunct="1">
              <a:lnSpc>
                <a:spcPct val="80000"/>
              </a:lnSpc>
              <a:spcBef>
                <a:spcPct val="0"/>
              </a:spcBef>
              <a:spcAft>
                <a:spcPct val="0"/>
              </a:spcAft>
              <a:buClrTx/>
              <a:buSzTx/>
              <a:buFontTx/>
              <a:buNone/>
              <a:tabLst/>
              <a:defRPr/>
            </a:pPr>
            <a:fld id="{3EF8D934-1452-486E-93D2-CC2EB11D5757}" type="slidenum">
              <a:rPr kumimoji="1" lang="en-US" altLang="ja-JP" sz="923" b="0" i="0" u="none" strike="noStrike" kern="1200" cap="none" spc="0" normalizeH="0" baseline="0" noProof="0" smtClean="0">
                <a:ln>
                  <a:noFill/>
                </a:ln>
                <a:solidFill>
                  <a:prstClr val="white"/>
                </a:solidFill>
                <a:effectLst/>
                <a:uLnTx/>
                <a:uFillTx/>
                <a:latin typeface="Arial"/>
                <a:ea typeface="ＭＳ Ｐゴシック" pitchFamily="50" charset="-128"/>
                <a:cs typeface="+mn-cs"/>
              </a:rPr>
              <a:pPr marL="0" marR="0" lvl="0" indent="0" algn="ctr" defTabSz="914400" rtl="0" eaLnBrk="1" fontAlgn="base" latinLnBrk="0" hangingPunct="1">
                <a:lnSpc>
                  <a:spcPct val="80000"/>
                </a:lnSpc>
                <a:spcBef>
                  <a:spcPct val="0"/>
                </a:spcBef>
                <a:spcAft>
                  <a:spcPct val="0"/>
                </a:spcAft>
                <a:buClrTx/>
                <a:buSzTx/>
                <a:buFontTx/>
                <a:buNone/>
                <a:tabLst/>
                <a:defRPr/>
              </a:pPr>
              <a:t>34</a:t>
            </a:fld>
            <a:endParaRPr kumimoji="1" lang="en-US" altLang="ja-JP" sz="923" b="0" i="0" u="none" strike="noStrike" kern="1200" cap="none" spc="0" normalizeH="0" baseline="0" noProof="0" dirty="0">
              <a:ln>
                <a:noFill/>
              </a:ln>
              <a:solidFill>
                <a:prstClr val="white"/>
              </a:solidFill>
              <a:effectLst/>
              <a:uLnTx/>
              <a:uFillTx/>
              <a:latin typeface="Arial"/>
              <a:ea typeface="ＭＳ Ｐゴシック" pitchFamily="50" charset="-128"/>
              <a:cs typeface="+mn-cs"/>
            </a:endParaRPr>
          </a:p>
        </p:txBody>
      </p:sp>
      <p:sp>
        <p:nvSpPr>
          <p:cNvPr id="194562" name="Rectangle 2"/>
          <p:cNvSpPr>
            <a:spLocks noGrp="1" noChangeArrowheads="1"/>
          </p:cNvSpPr>
          <p:nvPr>
            <p:ph type="title"/>
          </p:nvPr>
        </p:nvSpPr>
        <p:spPr>
          <a:xfrm>
            <a:off x="-4627" y="548506"/>
            <a:ext cx="9257147" cy="628782"/>
          </a:xfrm>
          <a:solidFill>
            <a:srgbClr val="006600"/>
          </a:solidFill>
        </p:spPr>
        <p:txBody>
          <a:bodyPr/>
          <a:lstStyle/>
          <a:p>
            <a:pPr>
              <a:defRPr/>
            </a:pPr>
            <a:r>
              <a:rPr lang="en-US" altLang="ja-JP" dirty="0">
                <a:solidFill>
                  <a:schemeClr val="bg1"/>
                </a:solidFill>
              </a:rPr>
              <a:t>Database structure (</a:t>
            </a:r>
            <a:r>
              <a:rPr lang="en-US" altLang="ja-JP" dirty="0" err="1">
                <a:solidFill>
                  <a:schemeClr val="bg1"/>
                </a:solidFill>
              </a:rPr>
              <a:t>e.g</a:t>
            </a:r>
            <a:r>
              <a:rPr lang="en-US" altLang="ja-JP" dirty="0">
                <a:solidFill>
                  <a:schemeClr val="bg1"/>
                </a:solidFill>
              </a:rPr>
              <a:t> CSES2016)</a:t>
            </a:r>
          </a:p>
        </p:txBody>
      </p:sp>
      <p:sp>
        <p:nvSpPr>
          <p:cNvPr id="4100" name="Rectangle 3"/>
          <p:cNvSpPr>
            <a:spLocks noChangeArrowheads="1"/>
          </p:cNvSpPr>
          <p:nvPr/>
        </p:nvSpPr>
        <p:spPr bwMode="auto">
          <a:xfrm>
            <a:off x="-1140" y="1196578"/>
            <a:ext cx="8821612" cy="5256758"/>
          </a:xfrm>
          <a:prstGeom prst="rect">
            <a:avLst/>
          </a:prstGeom>
          <a:noFill/>
          <a:ln w="9525">
            <a:noFill/>
            <a:miter lim="800000"/>
            <a:headEnd/>
            <a:tailEnd/>
          </a:ln>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700" b="0" i="0" u="none" strike="noStrike" kern="1200" cap="none" spc="0" normalizeH="0" baseline="0" noProof="0" dirty="0">
                <a:ln>
                  <a:noFill/>
                </a:ln>
                <a:solidFill>
                  <a:prstClr val="black"/>
                </a:solidFill>
                <a:effectLst/>
                <a:uLnTx/>
                <a:uFillTx/>
                <a:latin typeface="Arial" charset="0"/>
                <a:ea typeface="ＭＳ Ｐゴシック" pitchFamily="50" charset="-128"/>
                <a:cs typeface="+mn-cs"/>
              </a:rPr>
              <a:t>About </a:t>
            </a:r>
            <a:r>
              <a:rPr kumimoji="1" lang="en-US" altLang="ja-JP" sz="2700" b="0" i="0" u="none" strike="noStrike" kern="1200" cap="none" spc="0" normalizeH="0" baseline="0" noProof="0" dirty="0" smtClean="0">
                <a:ln>
                  <a:noFill/>
                </a:ln>
                <a:solidFill>
                  <a:prstClr val="black"/>
                </a:solidFill>
                <a:effectLst/>
                <a:uLnTx/>
                <a:uFillTx/>
                <a:latin typeface="Arial" charset="0"/>
                <a:ea typeface="ＭＳ Ｐゴシック" pitchFamily="50" charset="-128"/>
                <a:cs typeface="+mn-cs"/>
              </a:rPr>
              <a:t>CSES</a:t>
            </a:r>
            <a:endParaRPr kumimoji="1" lang="en-US" altLang="ja-JP" sz="2700" b="0" i="0" u="none" strike="noStrike" kern="1200" cap="none" spc="0" normalizeH="0" baseline="0" noProof="0" dirty="0">
              <a:ln>
                <a:noFill/>
              </a:ln>
              <a:solidFill>
                <a:prstClr val="black"/>
              </a:solidFill>
              <a:effectLst/>
              <a:uLnTx/>
              <a:uFillTx/>
              <a:latin typeface="Arial" charset="0"/>
              <a:ea typeface="ＭＳ Ｐゴシック" pitchFamily="50" charset="-128"/>
              <a:cs typeface="+mn-cs"/>
            </a:endParaRPr>
          </a:p>
        </p:txBody>
      </p:sp>
      <p:sp>
        <p:nvSpPr>
          <p:cNvPr id="5" name="正方形/長方形 4">
            <a:extLst>
              <a:ext uri="{FF2B5EF4-FFF2-40B4-BE49-F238E27FC236}">
                <a16:creationId xmlns:a16="http://schemas.microsoft.com/office/drawing/2014/main" id="{2990CA61-5226-4CDD-B69C-A3969B6B176B}"/>
              </a:ext>
            </a:extLst>
          </p:cNvPr>
          <p:cNvSpPr/>
          <p:nvPr/>
        </p:nvSpPr>
        <p:spPr>
          <a:xfrm>
            <a:off x="863080" y="3496612"/>
            <a:ext cx="1239274" cy="74473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Arial"/>
                <a:ea typeface="ＭＳ Ｐゴシック"/>
                <a:cs typeface="+mn-cs"/>
              </a:rPr>
              <a:t>CSES2016</a:t>
            </a:r>
            <a:endParaRPr kumimoji="1" lang="ja-JP" altLang="en-US" sz="2800" b="0" i="0" u="none" strike="noStrike" kern="1200" cap="none" spc="0" normalizeH="0" baseline="0" noProof="0" dirty="0">
              <a:ln>
                <a:noFill/>
              </a:ln>
              <a:solidFill>
                <a:prstClr val="white"/>
              </a:solidFill>
              <a:effectLst/>
              <a:uLnTx/>
              <a:uFillTx/>
              <a:latin typeface="Arial"/>
              <a:ea typeface="ＭＳ Ｐゴシック"/>
              <a:cs typeface="+mn-cs"/>
            </a:endParaRPr>
          </a:p>
        </p:txBody>
      </p:sp>
      <p:sp>
        <p:nvSpPr>
          <p:cNvPr id="6" name="左中かっこ 5">
            <a:extLst>
              <a:ext uri="{FF2B5EF4-FFF2-40B4-BE49-F238E27FC236}">
                <a16:creationId xmlns:a16="http://schemas.microsoft.com/office/drawing/2014/main" id="{B7DE344F-D95A-48A5-9D91-ACFE52B68409}"/>
              </a:ext>
            </a:extLst>
          </p:cNvPr>
          <p:cNvSpPr/>
          <p:nvPr/>
        </p:nvSpPr>
        <p:spPr>
          <a:xfrm>
            <a:off x="5108227" y="1941030"/>
            <a:ext cx="229033" cy="115147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7" name="正方形/長方形 6">
            <a:extLst>
              <a:ext uri="{FF2B5EF4-FFF2-40B4-BE49-F238E27FC236}">
                <a16:creationId xmlns:a16="http://schemas.microsoft.com/office/drawing/2014/main" id="{776F3151-9B4D-4E7D-BC80-237C86E793D0}"/>
              </a:ext>
            </a:extLst>
          </p:cNvPr>
          <p:cNvSpPr/>
          <p:nvPr/>
        </p:nvSpPr>
        <p:spPr>
          <a:xfrm>
            <a:off x="5456131" y="3855665"/>
            <a:ext cx="1517237" cy="375549"/>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Education</a:t>
            </a:r>
          </a:p>
        </p:txBody>
      </p:sp>
      <p:sp>
        <p:nvSpPr>
          <p:cNvPr id="8" name="正方形/長方形 7">
            <a:extLst>
              <a:ext uri="{FF2B5EF4-FFF2-40B4-BE49-F238E27FC236}">
                <a16:creationId xmlns:a16="http://schemas.microsoft.com/office/drawing/2014/main" id="{522C64D7-1620-4B66-AA3C-004BFC082541}"/>
              </a:ext>
            </a:extLst>
          </p:cNvPr>
          <p:cNvSpPr/>
          <p:nvPr/>
        </p:nvSpPr>
        <p:spPr>
          <a:xfrm>
            <a:off x="5415565" y="1893990"/>
            <a:ext cx="1586605" cy="449306"/>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Living environment </a:t>
            </a:r>
          </a:p>
        </p:txBody>
      </p:sp>
      <p:sp>
        <p:nvSpPr>
          <p:cNvPr id="9" name="正方形/長方形 8">
            <a:extLst>
              <a:ext uri="{FF2B5EF4-FFF2-40B4-BE49-F238E27FC236}">
                <a16:creationId xmlns:a16="http://schemas.microsoft.com/office/drawing/2014/main" id="{B8BF4F75-C4A7-41F6-8B10-9773234DF518}"/>
              </a:ext>
            </a:extLst>
          </p:cNvPr>
          <p:cNvSpPr/>
          <p:nvPr/>
        </p:nvSpPr>
        <p:spPr>
          <a:xfrm>
            <a:off x="5415565" y="2406620"/>
            <a:ext cx="1586605" cy="465968"/>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Agricultural income</a:t>
            </a:r>
          </a:p>
        </p:txBody>
      </p:sp>
      <p:sp>
        <p:nvSpPr>
          <p:cNvPr id="10" name="正方形/長方形 9">
            <a:extLst>
              <a:ext uri="{FF2B5EF4-FFF2-40B4-BE49-F238E27FC236}">
                <a16:creationId xmlns:a16="http://schemas.microsoft.com/office/drawing/2014/main" id="{F836A9D3-78A2-407F-ADDD-6B3B02927848}"/>
              </a:ext>
            </a:extLst>
          </p:cNvPr>
          <p:cNvSpPr/>
          <p:nvPr/>
        </p:nvSpPr>
        <p:spPr>
          <a:xfrm>
            <a:off x="5441396" y="2916756"/>
            <a:ext cx="1478347" cy="445538"/>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Household balance</a:t>
            </a:r>
          </a:p>
        </p:txBody>
      </p:sp>
      <p:sp>
        <p:nvSpPr>
          <p:cNvPr id="11" name="正方形/長方形 10">
            <a:extLst>
              <a:ext uri="{FF2B5EF4-FFF2-40B4-BE49-F238E27FC236}">
                <a16:creationId xmlns:a16="http://schemas.microsoft.com/office/drawing/2014/main" id="{E21AA2A6-A125-4A95-8A0F-6E9759CE4B24}"/>
              </a:ext>
            </a:extLst>
          </p:cNvPr>
          <p:cNvSpPr/>
          <p:nvPr/>
        </p:nvSpPr>
        <p:spPr>
          <a:xfrm>
            <a:off x="3619237" y="2309915"/>
            <a:ext cx="1510781" cy="75713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Database</a:t>
            </a:r>
            <a:r>
              <a:rPr kumimoji="1" lang="ja-JP" altLang="en-US" sz="1800" b="0" i="0" u="none" strike="noStrike" kern="1200" cap="none" spc="0" normalizeH="0" baseline="0" noProof="0" dirty="0">
                <a:ln>
                  <a:noFill/>
                </a:ln>
                <a:solidFill>
                  <a:prstClr val="white"/>
                </a:solidFill>
                <a:effectLst/>
                <a:uLnTx/>
                <a:uFillTx/>
                <a:latin typeface="Arial"/>
                <a:ea typeface="ＭＳ Ｐゴシック"/>
                <a:cs typeface="+mn-cs"/>
              </a:rPr>
              <a:t>　</a:t>
            </a: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by household</a:t>
            </a:r>
          </a:p>
        </p:txBody>
      </p:sp>
      <p:sp>
        <p:nvSpPr>
          <p:cNvPr id="12" name="正方形/長方形 11">
            <a:extLst>
              <a:ext uri="{FF2B5EF4-FFF2-40B4-BE49-F238E27FC236}">
                <a16:creationId xmlns:a16="http://schemas.microsoft.com/office/drawing/2014/main" id="{39EF0A72-AB7B-46E4-8112-17DF3F33AD77}"/>
              </a:ext>
            </a:extLst>
          </p:cNvPr>
          <p:cNvSpPr/>
          <p:nvPr/>
        </p:nvSpPr>
        <p:spPr>
          <a:xfrm>
            <a:off x="3429933" y="3978278"/>
            <a:ext cx="1510781" cy="75713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Database by household members</a:t>
            </a:r>
          </a:p>
        </p:txBody>
      </p:sp>
      <p:sp>
        <p:nvSpPr>
          <p:cNvPr id="13" name="左中かっこ 12">
            <a:extLst>
              <a:ext uri="{FF2B5EF4-FFF2-40B4-BE49-F238E27FC236}">
                <a16:creationId xmlns:a16="http://schemas.microsoft.com/office/drawing/2014/main" id="{0FD54A3C-A77D-4360-8026-69C6BC23D5A1}"/>
              </a:ext>
            </a:extLst>
          </p:cNvPr>
          <p:cNvSpPr/>
          <p:nvPr/>
        </p:nvSpPr>
        <p:spPr>
          <a:xfrm>
            <a:off x="5050509" y="3637246"/>
            <a:ext cx="229034" cy="20960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14" name="正方形/長方形 13">
            <a:extLst>
              <a:ext uri="{FF2B5EF4-FFF2-40B4-BE49-F238E27FC236}">
                <a16:creationId xmlns:a16="http://schemas.microsoft.com/office/drawing/2014/main" id="{9F3C72F1-4789-474D-8AE4-D1A448004AAF}"/>
              </a:ext>
            </a:extLst>
          </p:cNvPr>
          <p:cNvSpPr/>
          <p:nvPr/>
        </p:nvSpPr>
        <p:spPr>
          <a:xfrm>
            <a:off x="5441395" y="4275724"/>
            <a:ext cx="2474672" cy="472648"/>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Employment status</a:t>
            </a:r>
          </a:p>
        </p:txBody>
      </p:sp>
      <p:sp>
        <p:nvSpPr>
          <p:cNvPr id="15" name="正方形/長方形 14">
            <a:extLst>
              <a:ext uri="{FF2B5EF4-FFF2-40B4-BE49-F238E27FC236}">
                <a16:creationId xmlns:a16="http://schemas.microsoft.com/office/drawing/2014/main" id="{9108CAB4-59F7-4350-B9C6-74D5A5523AD8}"/>
              </a:ext>
            </a:extLst>
          </p:cNvPr>
          <p:cNvSpPr/>
          <p:nvPr/>
        </p:nvSpPr>
        <p:spPr>
          <a:xfrm>
            <a:off x="5456132" y="4874325"/>
            <a:ext cx="1296002" cy="33062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Security</a:t>
            </a:r>
          </a:p>
        </p:txBody>
      </p:sp>
      <p:cxnSp>
        <p:nvCxnSpPr>
          <p:cNvPr id="16" name="直線コネクタ 15">
            <a:extLst>
              <a:ext uri="{FF2B5EF4-FFF2-40B4-BE49-F238E27FC236}">
                <a16:creationId xmlns:a16="http://schemas.microsoft.com/office/drawing/2014/main" id="{388A82B8-785C-475C-A646-2E293CB0B16B}"/>
              </a:ext>
            </a:extLst>
          </p:cNvPr>
          <p:cNvCxnSpPr>
            <a:cxnSpLocks/>
            <a:stCxn id="5" idx="3"/>
            <a:endCxn id="11" idx="1"/>
          </p:cNvCxnSpPr>
          <p:nvPr/>
        </p:nvCxnSpPr>
        <p:spPr>
          <a:xfrm flipV="1">
            <a:off x="2087207" y="2688480"/>
            <a:ext cx="1532030" cy="117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C4DAEDE-B908-41AC-BA56-8A2CFECDBB3E}"/>
              </a:ext>
            </a:extLst>
          </p:cNvPr>
          <p:cNvCxnSpPr>
            <a:cxnSpLocks/>
            <a:stCxn id="5" idx="3"/>
            <a:endCxn id="12" idx="1"/>
          </p:cNvCxnSpPr>
          <p:nvPr/>
        </p:nvCxnSpPr>
        <p:spPr>
          <a:xfrm>
            <a:off x="2087207" y="3858763"/>
            <a:ext cx="1342726" cy="498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C0753BB-F1A1-435E-8D2E-7BDCBD820D30}"/>
              </a:ext>
            </a:extLst>
          </p:cNvPr>
          <p:cNvSpPr/>
          <p:nvPr/>
        </p:nvSpPr>
        <p:spPr>
          <a:xfrm>
            <a:off x="5441396" y="3405634"/>
            <a:ext cx="1682714" cy="391744"/>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Demographics</a:t>
            </a:r>
          </a:p>
        </p:txBody>
      </p:sp>
      <p:sp>
        <p:nvSpPr>
          <p:cNvPr id="19" name="正方形/長方形 18">
            <a:extLst>
              <a:ext uri="{FF2B5EF4-FFF2-40B4-BE49-F238E27FC236}">
                <a16:creationId xmlns:a16="http://schemas.microsoft.com/office/drawing/2014/main" id="{68CB10FB-E029-488B-A57B-E378B8D0B2C5}"/>
              </a:ext>
            </a:extLst>
          </p:cNvPr>
          <p:cNvSpPr/>
          <p:nvPr/>
        </p:nvSpPr>
        <p:spPr>
          <a:xfrm>
            <a:off x="2966047" y="5282509"/>
            <a:ext cx="1989169" cy="75713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The database of aggregation rate for aggregation</a:t>
            </a:r>
          </a:p>
        </p:txBody>
      </p:sp>
      <p:sp>
        <p:nvSpPr>
          <p:cNvPr id="20" name="正方形/長方形 19">
            <a:extLst>
              <a:ext uri="{FF2B5EF4-FFF2-40B4-BE49-F238E27FC236}">
                <a16:creationId xmlns:a16="http://schemas.microsoft.com/office/drawing/2014/main" id="{7C6A1F70-5ABB-4BE0-9D6F-9F1125D299D3}"/>
              </a:ext>
            </a:extLst>
          </p:cNvPr>
          <p:cNvSpPr/>
          <p:nvPr/>
        </p:nvSpPr>
        <p:spPr>
          <a:xfrm>
            <a:off x="897123" y="5425886"/>
            <a:ext cx="1479184" cy="75713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Database of administrative division</a:t>
            </a:r>
          </a:p>
        </p:txBody>
      </p:sp>
      <p:cxnSp>
        <p:nvCxnSpPr>
          <p:cNvPr id="21" name="直線コネクタ 20">
            <a:extLst>
              <a:ext uri="{FF2B5EF4-FFF2-40B4-BE49-F238E27FC236}">
                <a16:creationId xmlns:a16="http://schemas.microsoft.com/office/drawing/2014/main" id="{E5ADDC71-B66F-41A5-9DC7-50DDE33E4E89}"/>
              </a:ext>
            </a:extLst>
          </p:cNvPr>
          <p:cNvCxnSpPr>
            <a:cxnSpLocks/>
            <a:stCxn id="5" idx="3"/>
            <a:endCxn id="19" idx="1"/>
          </p:cNvCxnSpPr>
          <p:nvPr/>
        </p:nvCxnSpPr>
        <p:spPr>
          <a:xfrm>
            <a:off x="2087207" y="3858763"/>
            <a:ext cx="878841" cy="1802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C249173-77F1-4143-962F-70CCE6C459E3}"/>
              </a:ext>
            </a:extLst>
          </p:cNvPr>
          <p:cNvCxnSpPr>
            <a:cxnSpLocks/>
            <a:stCxn id="5" idx="3"/>
            <a:endCxn id="20" idx="1"/>
          </p:cNvCxnSpPr>
          <p:nvPr/>
        </p:nvCxnSpPr>
        <p:spPr>
          <a:xfrm flipH="1">
            <a:off x="897123" y="3858763"/>
            <a:ext cx="1190084" cy="1945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490FD7E7-C219-4C07-9E19-626378C6F34A}"/>
              </a:ext>
            </a:extLst>
          </p:cNvPr>
          <p:cNvSpPr/>
          <p:nvPr/>
        </p:nvSpPr>
        <p:spPr>
          <a:xfrm>
            <a:off x="5456132" y="5354295"/>
            <a:ext cx="1622191" cy="46285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Arial"/>
                <a:ea typeface="ＭＳ Ｐゴシック"/>
                <a:cs typeface="+mn-cs"/>
              </a:rPr>
              <a:t>Health status</a:t>
            </a:r>
          </a:p>
        </p:txBody>
      </p:sp>
      <p:grpSp>
        <p:nvGrpSpPr>
          <p:cNvPr id="24" name="グループ化 23">
            <a:extLst>
              <a:ext uri="{FF2B5EF4-FFF2-40B4-BE49-F238E27FC236}">
                <a16:creationId xmlns:a16="http://schemas.microsoft.com/office/drawing/2014/main" id="{1C0354EA-F3C6-4FDF-B8CF-3806BA81A1C4}"/>
              </a:ext>
            </a:extLst>
          </p:cNvPr>
          <p:cNvGrpSpPr/>
          <p:nvPr/>
        </p:nvGrpSpPr>
        <p:grpSpPr>
          <a:xfrm>
            <a:off x="7309319" y="2564730"/>
            <a:ext cx="1674621" cy="1453414"/>
            <a:chOff x="6084467" y="1731926"/>
            <a:chExt cx="2664990" cy="1637960"/>
          </a:xfrm>
        </p:grpSpPr>
        <p:sp>
          <p:nvSpPr>
            <p:cNvPr id="25" name="吹き出し: 四角形 24">
              <a:extLst>
                <a:ext uri="{FF2B5EF4-FFF2-40B4-BE49-F238E27FC236}">
                  <a16:creationId xmlns:a16="http://schemas.microsoft.com/office/drawing/2014/main" id="{65221A50-D7B7-47EC-B27F-B2060F76B10F}"/>
                </a:ext>
              </a:extLst>
            </p:cNvPr>
            <p:cNvSpPr/>
            <p:nvPr/>
          </p:nvSpPr>
          <p:spPr bwMode="auto">
            <a:xfrm>
              <a:off x="6084467" y="1731926"/>
              <a:ext cx="2664990" cy="1637960"/>
            </a:xfrm>
            <a:prstGeom prst="wedgeRectCallout">
              <a:avLst>
                <a:gd name="adj1" fmla="val -63966"/>
                <a:gd name="adj2" fmla="val -32787"/>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1" lang="ja-JP" altLang="en-US" sz="2800" b="0" i="0" u="none" strike="noStrike" kern="1200" cap="none" spc="0" normalizeH="0" baseline="0" noProof="0">
                <a:ln>
                  <a:noFill/>
                </a:ln>
                <a:solidFill>
                  <a:prstClr val="black"/>
                </a:solidFill>
                <a:effectLst/>
                <a:uLnTx/>
                <a:uFillTx/>
                <a:latin typeface="Arial" charset="0"/>
                <a:ea typeface="ＭＳ Ｐゴシック" pitchFamily="50" charset="-128"/>
                <a:cs typeface="+mn-cs"/>
              </a:endParaRPr>
            </a:p>
          </p:txBody>
        </p:sp>
        <p:sp>
          <p:nvSpPr>
            <p:cNvPr id="26" name="Rectangle 9">
              <a:extLst>
                <a:ext uri="{FF2B5EF4-FFF2-40B4-BE49-F238E27FC236}">
                  <a16:creationId xmlns:a16="http://schemas.microsoft.com/office/drawing/2014/main" id="{BE88D03B-9351-4406-AB3F-0753F3B754C3}"/>
                </a:ext>
              </a:extLst>
            </p:cNvPr>
            <p:cNvSpPr txBox="1">
              <a:spLocks noChangeArrowheads="1"/>
            </p:cNvSpPr>
            <p:nvPr/>
          </p:nvSpPr>
          <p:spPr>
            <a:xfrm>
              <a:off x="6089889" y="1854892"/>
              <a:ext cx="2370018" cy="1303621"/>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80000"/>
                </a:lnSpc>
                <a:spcBef>
                  <a:spcPct val="20000"/>
                </a:spcBef>
                <a:spcAft>
                  <a:spcPct val="0"/>
                </a:spcAft>
                <a:buClrTx/>
                <a:buSzTx/>
                <a:buFontTx/>
                <a:buNone/>
                <a:tabLst/>
                <a:defRPr/>
              </a:pPr>
              <a:r>
                <a:rPr kumimoji="1" lang="en-US" altLang="ja-JP" sz="1400" b="0" i="0" u="none" strike="noStrike" kern="1200" cap="none" spc="0" normalizeH="0" baseline="0" noProof="0" dirty="0">
                  <a:ln>
                    <a:noFill/>
                  </a:ln>
                  <a:solidFill>
                    <a:prstClr val="white"/>
                  </a:solidFill>
                  <a:effectLst/>
                  <a:uLnTx/>
                  <a:uFillTx/>
                  <a:latin typeface="Arial"/>
                  <a:ea typeface="ＭＳ Ｐゴシック"/>
                  <a:cs typeface="+mn-cs"/>
                </a:rPr>
                <a:t>Agriculture(rice, fruit, natural </a:t>
              </a:r>
              <a:r>
                <a:rPr kumimoji="1" lang="en-US" altLang="ja-JP" sz="1400" b="0" i="0" u="none" strike="noStrike" kern="1200" cap="none" spc="0" normalizeH="0" baseline="0" noProof="0" dirty="0" err="1">
                  <a:ln>
                    <a:noFill/>
                  </a:ln>
                  <a:solidFill>
                    <a:prstClr val="white"/>
                  </a:solidFill>
                  <a:effectLst/>
                  <a:uLnTx/>
                  <a:uFillTx/>
                  <a:latin typeface="Arial"/>
                  <a:ea typeface="ＭＳ Ｐゴシック"/>
                  <a:cs typeface="+mn-cs"/>
                </a:rPr>
                <a:t>rubber,etc</a:t>
              </a:r>
              <a:r>
                <a:rPr kumimoji="1" lang="en-US" altLang="ja-JP" sz="1400" b="0" i="0" u="none" strike="noStrike" kern="1200" cap="none" spc="0" normalizeH="0" baseline="0" noProof="0" dirty="0">
                  <a:ln>
                    <a:noFill/>
                  </a:ln>
                  <a:solidFill>
                    <a:prstClr val="white"/>
                  </a:solidFill>
                  <a:effectLst/>
                  <a:uLnTx/>
                  <a:uFillTx/>
                  <a:latin typeface="Arial"/>
                  <a:ea typeface="ＭＳ Ｐゴシック"/>
                  <a:cs typeface="+mn-cs"/>
                </a:rPr>
                <a:t>)</a:t>
              </a:r>
            </a:p>
            <a:p>
              <a:pPr marL="0" marR="0" lvl="0" indent="0" algn="l" defTabSz="914400" rtl="0" eaLnBrk="0" fontAlgn="base" latinLnBrk="0" hangingPunct="0">
                <a:lnSpc>
                  <a:spcPct val="80000"/>
                </a:lnSpc>
                <a:spcBef>
                  <a:spcPct val="20000"/>
                </a:spcBef>
                <a:spcAft>
                  <a:spcPct val="0"/>
                </a:spcAft>
                <a:buClrTx/>
                <a:buSzTx/>
                <a:buFontTx/>
                <a:buNone/>
                <a:tabLst/>
                <a:defRPr/>
              </a:pPr>
              <a:r>
                <a:rPr kumimoji="1" lang="en-US" altLang="ja-JP" sz="1400" b="0" i="0" u="none" strike="noStrike" kern="1200" cap="none" spc="0" normalizeH="0" baseline="0" noProof="0" dirty="0">
                  <a:ln>
                    <a:noFill/>
                  </a:ln>
                  <a:solidFill>
                    <a:prstClr val="white"/>
                  </a:solidFill>
                  <a:effectLst/>
                  <a:uLnTx/>
                  <a:uFillTx/>
                  <a:latin typeface="Arial"/>
                  <a:ea typeface="ＭＳ Ｐゴシック"/>
                  <a:cs typeface="+mn-cs"/>
                </a:rPr>
                <a:t>Fishery</a:t>
              </a:r>
            </a:p>
            <a:p>
              <a:pPr marL="0" marR="0" lvl="0" indent="0" algn="l" defTabSz="914400" rtl="0" eaLnBrk="0" fontAlgn="base" latinLnBrk="0" hangingPunct="0">
                <a:lnSpc>
                  <a:spcPct val="80000"/>
                </a:lnSpc>
                <a:spcBef>
                  <a:spcPct val="20000"/>
                </a:spcBef>
                <a:spcAft>
                  <a:spcPct val="0"/>
                </a:spcAft>
                <a:buClrTx/>
                <a:buSzTx/>
                <a:buFontTx/>
                <a:buNone/>
                <a:tabLst/>
                <a:defRPr/>
              </a:pPr>
              <a:r>
                <a:rPr kumimoji="1" lang="en-US" altLang="ja-JP" sz="1400" b="0" i="0" u="none" strike="noStrike" kern="1200" cap="none" spc="0" normalizeH="0" baseline="0" noProof="0" dirty="0">
                  <a:ln>
                    <a:noFill/>
                  </a:ln>
                  <a:solidFill>
                    <a:prstClr val="white"/>
                  </a:solidFill>
                  <a:effectLst/>
                  <a:uLnTx/>
                  <a:uFillTx/>
                  <a:latin typeface="Arial"/>
                  <a:ea typeface="ＭＳ Ｐゴシック"/>
                  <a:cs typeface="+mn-cs"/>
                </a:rPr>
                <a:t>Forestry</a:t>
              </a:r>
            </a:p>
            <a:p>
              <a:pPr marL="0" marR="0" lvl="0" indent="0" algn="l" defTabSz="914400" rtl="0" eaLnBrk="0" fontAlgn="base" latinLnBrk="0" hangingPunct="0">
                <a:lnSpc>
                  <a:spcPct val="80000"/>
                </a:lnSpc>
                <a:spcBef>
                  <a:spcPct val="20000"/>
                </a:spcBef>
                <a:spcAft>
                  <a:spcPct val="0"/>
                </a:spcAft>
                <a:buClrTx/>
                <a:buSzTx/>
                <a:buFontTx/>
                <a:buNone/>
                <a:tabLst/>
                <a:defRPr/>
              </a:pPr>
              <a:r>
                <a:rPr kumimoji="1" lang="en-US" altLang="ja-JP" sz="1400" b="0" i="0" u="none" strike="noStrike" kern="1200" cap="none" spc="0" normalizeH="0" baseline="0" noProof="0" dirty="0" err="1">
                  <a:ln>
                    <a:noFill/>
                  </a:ln>
                  <a:solidFill>
                    <a:prstClr val="white"/>
                  </a:solidFill>
                  <a:effectLst/>
                  <a:uLnTx/>
                  <a:uFillTx/>
                  <a:latin typeface="Arial"/>
                  <a:ea typeface="ＭＳ Ｐゴシック"/>
                  <a:cs typeface="+mn-cs"/>
                </a:rPr>
                <a:t>Etc</a:t>
              </a:r>
              <a:endParaRPr kumimoji="1" lang="en-US" altLang="ja-JP" sz="1400" b="0" i="0" u="none" strike="noStrike" kern="1200" cap="none" spc="0" normalizeH="0" baseline="0" noProof="0" dirty="0">
                <a:ln>
                  <a:noFill/>
                </a:ln>
                <a:solidFill>
                  <a:prstClr val="white"/>
                </a:solidFill>
                <a:effectLst/>
                <a:uLnTx/>
                <a:uFillTx/>
                <a:latin typeface="Arial"/>
                <a:ea typeface="ＭＳ Ｐゴシック"/>
                <a:cs typeface="+mn-cs"/>
              </a:endParaRPr>
            </a:p>
          </p:txBody>
        </p:sp>
      </p:grpSp>
    </p:spTree>
    <p:extLst>
      <p:ext uri="{BB962C8B-B14F-4D97-AF65-F5344CB8AC3E}">
        <p14:creationId xmlns:p14="http://schemas.microsoft.com/office/powerpoint/2010/main" val="2801360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538136"/>
            <a:ext cx="9144000" cy="690089"/>
          </a:xfrm>
          <a:solidFill>
            <a:srgbClr val="006600"/>
          </a:solidFill>
          <a:ln w="28575">
            <a:solidFill>
              <a:srgbClr val="006600"/>
            </a:solidFill>
          </a:ln>
        </p:spPr>
        <p:txBody>
          <a:bodyPr/>
          <a:lstStyle/>
          <a:p>
            <a:pPr algn="l"/>
            <a:r>
              <a:rPr lang="en-US" altLang="ja-JP" sz="2800" dirty="0" smtClean="0">
                <a:solidFill>
                  <a:schemeClr val="bg1"/>
                </a:solidFill>
              </a:rPr>
              <a:t> Creating Some </a:t>
            </a:r>
            <a:r>
              <a:rPr lang="en-US" altLang="ja-JP" sz="2800" dirty="0">
                <a:solidFill>
                  <a:schemeClr val="bg1"/>
                </a:solidFill>
              </a:rPr>
              <a:t>D</a:t>
            </a:r>
            <a:r>
              <a:rPr lang="en-US" altLang="ja-JP" sz="2800" dirty="0" smtClean="0">
                <a:solidFill>
                  <a:schemeClr val="bg1"/>
                </a:solidFill>
              </a:rPr>
              <a:t>ocuments</a:t>
            </a:r>
            <a:endParaRPr kumimoji="1" lang="ja-JP" altLang="en-US" sz="2800" dirty="0">
              <a:solidFill>
                <a:schemeClr val="bg1"/>
              </a:solidFill>
            </a:endParaRPr>
          </a:p>
        </p:txBody>
      </p:sp>
      <p:sp>
        <p:nvSpPr>
          <p:cNvPr id="8" name="コンテンツ プレースホルダ 2"/>
          <p:cNvSpPr>
            <a:spLocks noGrp="1"/>
          </p:cNvSpPr>
          <p:nvPr/>
        </p:nvSpPr>
        <p:spPr bwMode="auto">
          <a:xfrm>
            <a:off x="0" y="1228225"/>
            <a:ext cx="9144000" cy="5413875"/>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0" indent="-457200" algn="l" defTabSz="844083" rtl="0" eaLnBrk="1" fontAlgn="base" latinLnBrk="0" hangingPunct="1">
              <a:lnSpc>
                <a:spcPct val="100000"/>
              </a:lnSpc>
              <a:spcBef>
                <a:spcPct val="20000"/>
              </a:spcBef>
              <a:spcAft>
                <a:spcPct val="0"/>
              </a:spcAft>
              <a:buClr>
                <a:srgbClr val="006600"/>
              </a:buClr>
              <a:buSzPct val="75000"/>
              <a:buFont typeface="+mj-lt"/>
              <a:buAutoNum type="arabicPeriod"/>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1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35</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2" name="図 1"/>
          <p:cNvPicPr>
            <a:picLocks noChangeAspect="1"/>
          </p:cNvPicPr>
          <p:nvPr/>
        </p:nvPicPr>
        <p:blipFill>
          <a:blip r:embed="rId3"/>
          <a:stretch>
            <a:fillRect/>
          </a:stretch>
        </p:blipFill>
        <p:spPr>
          <a:xfrm>
            <a:off x="363794" y="1752235"/>
            <a:ext cx="4394633" cy="2479827"/>
          </a:xfrm>
          <a:prstGeom prst="rect">
            <a:avLst/>
          </a:prstGeom>
          <a:ln>
            <a:solidFill>
              <a:schemeClr val="tx1"/>
            </a:solidFill>
          </a:ln>
        </p:spPr>
      </p:pic>
      <p:sp>
        <p:nvSpPr>
          <p:cNvPr id="4" name="正方形/長方形 3"/>
          <p:cNvSpPr/>
          <p:nvPr/>
        </p:nvSpPr>
        <p:spPr>
          <a:xfrm>
            <a:off x="255637" y="1293650"/>
            <a:ext cx="2753032" cy="523220"/>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Codebook</a:t>
            </a:r>
            <a:endParaRPr kumimoji="0" lang="ja-JP" altLang="en-US" sz="1800" b="0" i="0" u="none" strike="noStrike" kern="1200" cap="none" spc="0" normalizeH="0" baseline="0" noProof="0" dirty="0">
              <a:ln>
                <a:noFill/>
              </a:ln>
              <a:solidFill>
                <a:prstClr val="black"/>
              </a:solidFill>
              <a:effectLst/>
              <a:uLnTx/>
              <a:uFillTx/>
              <a:latin typeface="Arial"/>
              <a:ea typeface="ＭＳ Ｐゴシック"/>
              <a:cs typeface="+mn-cs"/>
            </a:endParaRPr>
          </a:p>
        </p:txBody>
      </p:sp>
      <p:sp>
        <p:nvSpPr>
          <p:cNvPr id="9" name="正方形/長方形 8"/>
          <p:cNvSpPr/>
          <p:nvPr/>
        </p:nvSpPr>
        <p:spPr>
          <a:xfrm>
            <a:off x="5063228" y="1293650"/>
            <a:ext cx="3805469" cy="3170099"/>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Residence</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Urban</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Rural</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endParaRPr kumimoji="1" lang="en-US" altLang="ja-JP" sz="16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Geographical</a:t>
            </a:r>
            <a:r>
              <a:rPr kumimoji="1" lang="ja-JP" altLang="en-US"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ja-JP" altLang="en-US"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domains</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Phnom</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Penh</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Other</a:t>
            </a:r>
            <a:r>
              <a:rPr kumimoji="1" lang="ja-JP" altLang="en-US"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urban</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Other</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rural</a:t>
            </a:r>
            <a:endParaRPr kumimoji="0" lang="ja-JP" altLang="en-US" sz="3200" b="0" i="0" u="none" strike="noStrike" kern="1200" cap="none" spc="0" normalizeH="0" baseline="0" noProof="0" dirty="0">
              <a:ln>
                <a:noFill/>
              </a:ln>
              <a:solidFill>
                <a:prstClr val="black"/>
              </a:solidFill>
              <a:effectLst/>
              <a:uLnTx/>
              <a:uFillTx/>
              <a:latin typeface="Arial"/>
              <a:ea typeface="ＭＳ Ｐゴシック"/>
              <a:cs typeface="+mn-cs"/>
            </a:endParaRPr>
          </a:p>
        </p:txBody>
      </p:sp>
      <p:grpSp>
        <p:nvGrpSpPr>
          <p:cNvPr id="10" name="Group 482"/>
          <p:cNvGrpSpPr>
            <a:grpSpLocks/>
          </p:cNvGrpSpPr>
          <p:nvPr/>
        </p:nvGrpSpPr>
        <p:grpSpPr bwMode="auto">
          <a:xfrm>
            <a:off x="363794" y="4093849"/>
            <a:ext cx="4394633" cy="149292"/>
            <a:chOff x="217" y="1525"/>
            <a:chExt cx="1451" cy="65"/>
          </a:xfrm>
          <a:solidFill>
            <a:schemeClr val="bg1"/>
          </a:solidFill>
        </p:grpSpPr>
        <p:sp>
          <p:nvSpPr>
            <p:cNvPr id="11" name="Freeform 468"/>
            <p:cNvSpPr>
              <a:spLocks/>
            </p:cNvSpPr>
            <p:nvPr/>
          </p:nvSpPr>
          <p:spPr bwMode="auto">
            <a:xfrm>
              <a:off x="217" y="1525"/>
              <a:ext cx="1451" cy="46"/>
            </a:xfrm>
            <a:custGeom>
              <a:avLst/>
              <a:gdLst>
                <a:gd name="T0" fmla="*/ 0 w 1451"/>
                <a:gd name="T1" fmla="*/ 91 h 91"/>
                <a:gd name="T2" fmla="*/ 181 w 1451"/>
                <a:gd name="T3" fmla="*/ 0 h 91"/>
                <a:gd name="T4" fmla="*/ 363 w 1451"/>
                <a:gd name="T5" fmla="*/ 91 h 91"/>
                <a:gd name="T6" fmla="*/ 544 w 1451"/>
                <a:gd name="T7" fmla="*/ 0 h 91"/>
                <a:gd name="T8" fmla="*/ 726 w 1451"/>
                <a:gd name="T9" fmla="*/ 91 h 91"/>
                <a:gd name="T10" fmla="*/ 907 w 1451"/>
                <a:gd name="T11" fmla="*/ 0 h 91"/>
                <a:gd name="T12" fmla="*/ 1089 w 1451"/>
                <a:gd name="T13" fmla="*/ 91 h 91"/>
                <a:gd name="T14" fmla="*/ 1270 w 1451"/>
                <a:gd name="T15" fmla="*/ 0 h 91"/>
                <a:gd name="T16" fmla="*/ 1451 w 1451"/>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1" h="91">
                  <a:moveTo>
                    <a:pt x="0" y="91"/>
                  </a:moveTo>
                  <a:cubicBezTo>
                    <a:pt x="60" y="45"/>
                    <a:pt x="121" y="0"/>
                    <a:pt x="181" y="0"/>
                  </a:cubicBezTo>
                  <a:cubicBezTo>
                    <a:pt x="241" y="0"/>
                    <a:pt x="303" y="91"/>
                    <a:pt x="363" y="91"/>
                  </a:cubicBezTo>
                  <a:cubicBezTo>
                    <a:pt x="423" y="91"/>
                    <a:pt x="484" y="0"/>
                    <a:pt x="544" y="0"/>
                  </a:cubicBezTo>
                  <a:cubicBezTo>
                    <a:pt x="604" y="0"/>
                    <a:pt x="666" y="91"/>
                    <a:pt x="726" y="91"/>
                  </a:cubicBezTo>
                  <a:cubicBezTo>
                    <a:pt x="786" y="91"/>
                    <a:pt x="847" y="0"/>
                    <a:pt x="907" y="0"/>
                  </a:cubicBezTo>
                  <a:cubicBezTo>
                    <a:pt x="967" y="0"/>
                    <a:pt x="1029" y="91"/>
                    <a:pt x="1089" y="91"/>
                  </a:cubicBezTo>
                  <a:cubicBezTo>
                    <a:pt x="1149" y="91"/>
                    <a:pt x="1210" y="0"/>
                    <a:pt x="1270" y="0"/>
                  </a:cubicBezTo>
                  <a:cubicBezTo>
                    <a:pt x="1330" y="0"/>
                    <a:pt x="1390" y="45"/>
                    <a:pt x="1451" y="91"/>
                  </a:cubicBezTo>
                </a:path>
              </a:pathLst>
            </a:custGeom>
            <a:grpFill/>
            <a:ln w="31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12" name="Freeform 472"/>
            <p:cNvSpPr>
              <a:spLocks/>
            </p:cNvSpPr>
            <p:nvPr/>
          </p:nvSpPr>
          <p:spPr bwMode="auto">
            <a:xfrm>
              <a:off x="217" y="1525"/>
              <a:ext cx="1451" cy="46"/>
            </a:xfrm>
            <a:custGeom>
              <a:avLst/>
              <a:gdLst>
                <a:gd name="T0" fmla="*/ 0 w 1451"/>
                <a:gd name="T1" fmla="*/ 91 h 91"/>
                <a:gd name="T2" fmla="*/ 181 w 1451"/>
                <a:gd name="T3" fmla="*/ 0 h 91"/>
                <a:gd name="T4" fmla="*/ 363 w 1451"/>
                <a:gd name="T5" fmla="*/ 91 h 91"/>
                <a:gd name="T6" fmla="*/ 544 w 1451"/>
                <a:gd name="T7" fmla="*/ 0 h 91"/>
                <a:gd name="T8" fmla="*/ 726 w 1451"/>
                <a:gd name="T9" fmla="*/ 91 h 91"/>
                <a:gd name="T10" fmla="*/ 907 w 1451"/>
                <a:gd name="T11" fmla="*/ 0 h 91"/>
                <a:gd name="T12" fmla="*/ 1089 w 1451"/>
                <a:gd name="T13" fmla="*/ 91 h 91"/>
                <a:gd name="T14" fmla="*/ 1270 w 1451"/>
                <a:gd name="T15" fmla="*/ 0 h 91"/>
                <a:gd name="T16" fmla="*/ 1451 w 1451"/>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1" h="91">
                  <a:moveTo>
                    <a:pt x="0" y="91"/>
                  </a:moveTo>
                  <a:cubicBezTo>
                    <a:pt x="60" y="45"/>
                    <a:pt x="121" y="0"/>
                    <a:pt x="181" y="0"/>
                  </a:cubicBezTo>
                  <a:cubicBezTo>
                    <a:pt x="241" y="0"/>
                    <a:pt x="303" y="91"/>
                    <a:pt x="363" y="91"/>
                  </a:cubicBezTo>
                  <a:cubicBezTo>
                    <a:pt x="423" y="91"/>
                    <a:pt x="484" y="0"/>
                    <a:pt x="544" y="0"/>
                  </a:cubicBezTo>
                  <a:cubicBezTo>
                    <a:pt x="604" y="0"/>
                    <a:pt x="666" y="91"/>
                    <a:pt x="726" y="91"/>
                  </a:cubicBezTo>
                  <a:cubicBezTo>
                    <a:pt x="786" y="91"/>
                    <a:pt x="847" y="0"/>
                    <a:pt x="907" y="0"/>
                  </a:cubicBezTo>
                  <a:cubicBezTo>
                    <a:pt x="967" y="0"/>
                    <a:pt x="1029" y="91"/>
                    <a:pt x="1089" y="91"/>
                  </a:cubicBezTo>
                  <a:cubicBezTo>
                    <a:pt x="1149" y="91"/>
                    <a:pt x="1210" y="0"/>
                    <a:pt x="1270" y="0"/>
                  </a:cubicBezTo>
                  <a:cubicBezTo>
                    <a:pt x="1330" y="0"/>
                    <a:pt x="1390" y="45"/>
                    <a:pt x="1451" y="91"/>
                  </a:cubicBezTo>
                </a:path>
              </a:pathLst>
            </a:custGeom>
            <a:grpFill/>
            <a:ln w="31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13" name="Freeform 476"/>
            <p:cNvSpPr>
              <a:spLocks/>
            </p:cNvSpPr>
            <p:nvPr/>
          </p:nvSpPr>
          <p:spPr bwMode="auto">
            <a:xfrm>
              <a:off x="217" y="1544"/>
              <a:ext cx="1451" cy="46"/>
            </a:xfrm>
            <a:custGeom>
              <a:avLst/>
              <a:gdLst>
                <a:gd name="T0" fmla="*/ 0 w 1451"/>
                <a:gd name="T1" fmla="*/ 91 h 91"/>
                <a:gd name="T2" fmla="*/ 181 w 1451"/>
                <a:gd name="T3" fmla="*/ 0 h 91"/>
                <a:gd name="T4" fmla="*/ 363 w 1451"/>
                <a:gd name="T5" fmla="*/ 91 h 91"/>
                <a:gd name="T6" fmla="*/ 544 w 1451"/>
                <a:gd name="T7" fmla="*/ 0 h 91"/>
                <a:gd name="T8" fmla="*/ 726 w 1451"/>
                <a:gd name="T9" fmla="*/ 91 h 91"/>
                <a:gd name="T10" fmla="*/ 907 w 1451"/>
                <a:gd name="T11" fmla="*/ 0 h 91"/>
                <a:gd name="T12" fmla="*/ 1089 w 1451"/>
                <a:gd name="T13" fmla="*/ 91 h 91"/>
                <a:gd name="T14" fmla="*/ 1270 w 1451"/>
                <a:gd name="T15" fmla="*/ 0 h 91"/>
                <a:gd name="T16" fmla="*/ 1451 w 1451"/>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1" h="91">
                  <a:moveTo>
                    <a:pt x="0" y="91"/>
                  </a:moveTo>
                  <a:cubicBezTo>
                    <a:pt x="60" y="45"/>
                    <a:pt x="121" y="0"/>
                    <a:pt x="181" y="0"/>
                  </a:cubicBezTo>
                  <a:cubicBezTo>
                    <a:pt x="241" y="0"/>
                    <a:pt x="303" y="91"/>
                    <a:pt x="363" y="91"/>
                  </a:cubicBezTo>
                  <a:cubicBezTo>
                    <a:pt x="423" y="91"/>
                    <a:pt x="484" y="0"/>
                    <a:pt x="544" y="0"/>
                  </a:cubicBezTo>
                  <a:cubicBezTo>
                    <a:pt x="604" y="0"/>
                    <a:pt x="666" y="91"/>
                    <a:pt x="726" y="91"/>
                  </a:cubicBezTo>
                  <a:cubicBezTo>
                    <a:pt x="786" y="91"/>
                    <a:pt x="847" y="0"/>
                    <a:pt x="907" y="0"/>
                  </a:cubicBezTo>
                  <a:cubicBezTo>
                    <a:pt x="967" y="0"/>
                    <a:pt x="1029" y="91"/>
                    <a:pt x="1089" y="91"/>
                  </a:cubicBezTo>
                  <a:cubicBezTo>
                    <a:pt x="1149" y="91"/>
                    <a:pt x="1210" y="0"/>
                    <a:pt x="1270" y="0"/>
                  </a:cubicBezTo>
                  <a:cubicBezTo>
                    <a:pt x="1330" y="0"/>
                    <a:pt x="1390" y="45"/>
                    <a:pt x="1451" y="91"/>
                  </a:cubicBezTo>
                </a:path>
              </a:pathLst>
            </a:custGeom>
            <a:grpFill/>
            <a:ln w="31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Arial"/>
                <a:ea typeface="ＭＳ Ｐゴシック"/>
                <a:cs typeface="+mn-cs"/>
              </a:endParaRPr>
            </a:p>
          </p:txBody>
        </p:sp>
      </p:grpSp>
      <p:sp>
        <p:nvSpPr>
          <p:cNvPr id="14" name="正方形/長方形 13"/>
          <p:cNvSpPr/>
          <p:nvPr/>
        </p:nvSpPr>
        <p:spPr>
          <a:xfrm>
            <a:off x="117987" y="4286780"/>
            <a:ext cx="8917858" cy="3520056"/>
          </a:xfrm>
          <a:prstGeom prst="rect">
            <a:avLst/>
          </a:prstGeom>
        </p:spPr>
        <p:txBody>
          <a:bodyPr wrap="square">
            <a:no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Zones</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Phnom</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Penh</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Phnom</a:t>
            </a:r>
            <a:r>
              <a:rPr kumimoji="1" lang="ja-JP" altLang="en-US"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Penh</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Plain</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Kampong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Cham,</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Kandal</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Prey</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Veng</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err="1"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Tonle</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Sap</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Banteay</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Meanchey</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Battambang</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Coast </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Kampot</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Pheah</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Sihanouk, …</a:t>
            </a:r>
            <a:endPar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Plateau</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Kampong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Speu</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Kratie</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err="1">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Mondul</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Kiri</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t>
            </a:r>
            <a:r>
              <a:rPr kumimoji="1" lang="ja-JP" altLang="en-US"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t>
            </a:r>
            <a:endPar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t>
            </a:r>
            <a:r>
              <a:rPr kumimoji="1" lang="ja-JP" altLang="en-US"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20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Mountain</a:t>
            </a:r>
          </a:p>
          <a:p>
            <a:pPr marL="971550" marR="0" lvl="1" indent="-514350" algn="l" defTabSz="457200" rtl="0" eaLnBrk="1" fontAlgn="auto" latinLnBrk="0" hangingPunct="1">
              <a:lnSpc>
                <a:spcPct val="100000"/>
              </a:lnSpc>
              <a:spcBef>
                <a:spcPts val="0"/>
              </a:spcBef>
              <a:spcAft>
                <a:spcPts val="0"/>
              </a:spcAft>
              <a:buClrTx/>
              <a:buSzTx/>
              <a:buFont typeface="+mj-lt"/>
              <a:buAutoNum type="arabicPeriod"/>
              <a:tabLst/>
              <a:defRPr/>
            </a:pPr>
            <a:endParaRPr kumimoji="1" lang="en-US" altLang="ja-JP" sz="2800" b="1" i="0" u="none" strike="noStrike" kern="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2800" b="0" i="0" u="none" strike="noStrike" kern="1200" cap="none" spc="0" normalizeH="0" baseline="0" noProof="0" dirty="0">
              <a:ln>
                <a:noFill/>
              </a:ln>
              <a:solidFill>
                <a:prstClr val="black"/>
              </a:solidFill>
              <a:effectLst/>
              <a:uLnTx/>
              <a:uFillTx/>
              <a:latin typeface="Arial"/>
              <a:ea typeface="ＭＳ Ｐゴシック"/>
              <a:cs typeface="+mn-cs"/>
            </a:endParaRPr>
          </a:p>
        </p:txBody>
      </p:sp>
    </p:spTree>
    <p:extLst>
      <p:ext uri="{BB962C8B-B14F-4D97-AF65-F5344CB8AC3E}">
        <p14:creationId xmlns:p14="http://schemas.microsoft.com/office/powerpoint/2010/main" val="1607704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538136"/>
            <a:ext cx="9144000" cy="665022"/>
          </a:xfrm>
          <a:solidFill>
            <a:srgbClr val="006600"/>
          </a:solidFill>
          <a:ln w="28575">
            <a:solidFill>
              <a:srgbClr val="006600"/>
            </a:solidFill>
          </a:ln>
        </p:spPr>
        <p:txBody>
          <a:bodyPr/>
          <a:lstStyle/>
          <a:p>
            <a:pPr algn="l"/>
            <a:r>
              <a:rPr lang="en-US" altLang="ja-JP" sz="2800" dirty="0" smtClean="0">
                <a:solidFill>
                  <a:schemeClr val="bg1"/>
                </a:solidFill>
              </a:rPr>
              <a:t> Verify</a:t>
            </a:r>
            <a:r>
              <a:rPr lang="ja-JP" altLang="en-US" sz="2800" dirty="0" smtClean="0">
                <a:solidFill>
                  <a:schemeClr val="bg1"/>
                </a:solidFill>
              </a:rPr>
              <a:t> </a:t>
            </a:r>
            <a:r>
              <a:rPr lang="en-US" altLang="ja-JP" sz="2800" dirty="0" smtClean="0">
                <a:solidFill>
                  <a:schemeClr val="bg1"/>
                </a:solidFill>
              </a:rPr>
              <a:t>of</a:t>
            </a:r>
            <a:r>
              <a:rPr lang="ja-JP" altLang="en-US" sz="2800" dirty="0">
                <a:solidFill>
                  <a:schemeClr val="bg1"/>
                </a:solidFill>
              </a:rPr>
              <a:t> </a:t>
            </a:r>
            <a:r>
              <a:rPr lang="en-US" altLang="ja-JP" sz="2800" dirty="0" smtClean="0">
                <a:solidFill>
                  <a:schemeClr val="bg1"/>
                </a:solidFill>
              </a:rPr>
              <a:t>the</a:t>
            </a:r>
            <a:r>
              <a:rPr lang="ja-JP" altLang="en-US" sz="2800" dirty="0">
                <a:solidFill>
                  <a:schemeClr val="bg1"/>
                </a:solidFill>
              </a:rPr>
              <a:t> </a:t>
            </a:r>
            <a:r>
              <a:rPr lang="en-US" altLang="ja-JP" sz="2800" dirty="0">
                <a:solidFill>
                  <a:schemeClr val="bg1"/>
                </a:solidFill>
              </a:rPr>
              <a:t>T</a:t>
            </a:r>
            <a:r>
              <a:rPr lang="en-US" altLang="ja-JP" sz="2800" dirty="0" smtClean="0">
                <a:solidFill>
                  <a:schemeClr val="bg1"/>
                </a:solidFill>
              </a:rPr>
              <a:t>ables</a:t>
            </a:r>
            <a:endParaRPr kumimoji="1" lang="ja-JP" altLang="en-US" sz="2800" dirty="0">
              <a:solidFill>
                <a:schemeClr val="bg1"/>
              </a:solidFill>
            </a:endParaRPr>
          </a:p>
        </p:txBody>
      </p:sp>
      <p:sp>
        <p:nvSpPr>
          <p:cNvPr id="8" name="コンテンツ プレースホルダ 2"/>
          <p:cNvSpPr>
            <a:spLocks noGrp="1"/>
          </p:cNvSpPr>
          <p:nvPr/>
        </p:nvSpPr>
        <p:spPr bwMode="auto">
          <a:xfrm>
            <a:off x="0" y="1203158"/>
            <a:ext cx="9144000" cy="5438942"/>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1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36</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pic>
        <p:nvPicPr>
          <p:cNvPr id="4" name="図 3"/>
          <p:cNvPicPr>
            <a:picLocks noChangeAspect="1"/>
          </p:cNvPicPr>
          <p:nvPr/>
        </p:nvPicPr>
        <p:blipFill>
          <a:blip r:embed="rId3"/>
          <a:stretch>
            <a:fillRect/>
          </a:stretch>
        </p:blipFill>
        <p:spPr>
          <a:xfrm>
            <a:off x="375386" y="1270987"/>
            <a:ext cx="8018881" cy="5209265"/>
          </a:xfrm>
          <a:prstGeom prst="rect">
            <a:avLst/>
          </a:prstGeom>
        </p:spPr>
      </p:pic>
      <p:sp>
        <p:nvSpPr>
          <p:cNvPr id="2" name="二方向矢印 1"/>
          <p:cNvSpPr/>
          <p:nvPr/>
        </p:nvSpPr>
        <p:spPr bwMode="auto">
          <a:xfrm rot="-5400000">
            <a:off x="6605002" y="2290812"/>
            <a:ext cx="1001028" cy="1482292"/>
          </a:xfrm>
          <a:prstGeom prst="leftUpArrow">
            <a:avLst/>
          </a:prstGeom>
          <a:solidFill>
            <a:srgbClr val="006600"/>
          </a:solidFill>
          <a:ln w="9525">
            <a:noFill/>
            <a:round/>
            <a:headEnd/>
            <a:tailEnd/>
          </a:ln>
          <a:effectLst>
            <a:outerShdw dist="35921" dir="2700000" algn="ctr" rotWithShape="0">
              <a:srgbClr val="808080"/>
            </a:outerShdw>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smtClean="0">
              <a:ln>
                <a:noFill/>
              </a:ln>
              <a:solidFill>
                <a:srgbClr val="FFFFFF"/>
              </a:solidFill>
              <a:effectLst/>
              <a:uLnTx/>
              <a:uFillTx/>
              <a:latin typeface="Arial" pitchFamily="34" charset="0"/>
              <a:ea typeface=""/>
              <a:cs typeface="+mn-cs"/>
            </a:endParaRPr>
          </a:p>
        </p:txBody>
      </p:sp>
      <p:sp>
        <p:nvSpPr>
          <p:cNvPr id="5" name="正方形/長方形 4"/>
          <p:cNvSpPr/>
          <p:nvPr/>
        </p:nvSpPr>
        <p:spPr>
          <a:xfrm>
            <a:off x="6759575" y="2215382"/>
            <a:ext cx="177805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FF0000"/>
                </a:solidFill>
                <a:effectLst/>
                <a:uLnTx/>
                <a:uFillTx/>
                <a:latin typeface="Arial"/>
                <a:ea typeface="ＭＳ Ｐゴシック"/>
                <a:cs typeface="+mn-cs"/>
              </a:rPr>
              <a:t>comparison</a:t>
            </a:r>
            <a:endParaRPr kumimoji="0" lang="ja-JP" altLang="en-US" sz="2400" b="0" i="0" u="none" strike="noStrike" kern="1200" cap="none" spc="0" normalizeH="0" baseline="0" noProof="0" dirty="0">
              <a:ln>
                <a:noFill/>
              </a:ln>
              <a:solidFill>
                <a:srgbClr val="FF0000"/>
              </a:solidFill>
              <a:effectLst/>
              <a:uLnTx/>
              <a:uFillTx/>
              <a:latin typeface="Arial"/>
              <a:ea typeface="ＭＳ Ｐゴシック"/>
              <a:cs typeface="+mn-cs"/>
            </a:endParaRPr>
          </a:p>
        </p:txBody>
      </p:sp>
    </p:spTree>
    <p:extLst>
      <p:ext uri="{BB962C8B-B14F-4D97-AF65-F5344CB8AC3E}">
        <p14:creationId xmlns:p14="http://schemas.microsoft.com/office/powerpoint/2010/main" val="2525701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0" y="538136"/>
            <a:ext cx="9144000" cy="655397"/>
          </a:xfrm>
          <a:solidFill>
            <a:srgbClr val="006600"/>
          </a:solidFill>
          <a:ln w="28575">
            <a:solidFill>
              <a:srgbClr val="006600"/>
            </a:solidFill>
          </a:ln>
        </p:spPr>
        <p:txBody>
          <a:bodyPr/>
          <a:lstStyle/>
          <a:p>
            <a:pPr algn="l"/>
            <a:r>
              <a:rPr lang="ja-JP" altLang="en-US" sz="2800" dirty="0" smtClean="0">
                <a:solidFill>
                  <a:schemeClr val="bg1"/>
                </a:solidFill>
              </a:rPr>
              <a:t> </a:t>
            </a:r>
            <a:r>
              <a:rPr lang="en-US" altLang="ja-JP" sz="3200" dirty="0" smtClean="0">
                <a:solidFill>
                  <a:schemeClr val="bg1"/>
                </a:solidFill>
              </a:rPr>
              <a:t> Results</a:t>
            </a:r>
            <a:r>
              <a:rPr lang="ja-JP" altLang="en-US" sz="3200" dirty="0" smtClean="0">
                <a:solidFill>
                  <a:schemeClr val="bg1"/>
                </a:solidFill>
              </a:rPr>
              <a:t> </a:t>
            </a:r>
            <a:r>
              <a:rPr lang="en-US" altLang="ja-JP" sz="3200" dirty="0" smtClean="0">
                <a:solidFill>
                  <a:schemeClr val="bg1"/>
                </a:solidFill>
              </a:rPr>
              <a:t>of</a:t>
            </a:r>
            <a:r>
              <a:rPr lang="ja-JP" altLang="en-US" sz="3200" dirty="0" smtClean="0">
                <a:solidFill>
                  <a:schemeClr val="bg1"/>
                </a:solidFill>
              </a:rPr>
              <a:t> </a:t>
            </a:r>
            <a:r>
              <a:rPr lang="en-US" altLang="ja-JP" sz="3200" dirty="0">
                <a:solidFill>
                  <a:schemeClr val="bg1"/>
                </a:solidFill>
              </a:rPr>
              <a:t>Verification</a:t>
            </a:r>
            <a:endParaRPr kumimoji="1" lang="ja-JP" altLang="en-US" sz="2800" dirty="0">
              <a:solidFill>
                <a:schemeClr val="bg1"/>
              </a:solidFill>
            </a:endParaRPr>
          </a:p>
        </p:txBody>
      </p:sp>
      <p:sp>
        <p:nvSpPr>
          <p:cNvPr id="8" name="コンテンツ プレースホルダ 2"/>
          <p:cNvSpPr>
            <a:spLocks noGrp="1"/>
          </p:cNvSpPr>
          <p:nvPr/>
        </p:nvSpPr>
        <p:spPr bwMode="auto">
          <a:xfrm>
            <a:off x="0" y="1203364"/>
            <a:ext cx="9144000" cy="5438735"/>
          </a:xfrm>
          <a:prstGeom prst="rect">
            <a:avLst/>
          </a:prstGeom>
          <a:noFill/>
          <a:ln w="28575">
            <a:solidFill>
              <a:srgbClr val="006600"/>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endParaRPr kumimoji="1" lang="en-US" altLang="ja-JP" sz="28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a:p>
            <a:pPr marL="400050" marR="0" lvl="1" indent="0" algn="l" defTabSz="844083" rtl="0" eaLnBrk="1" fontAlgn="base" latinLnBrk="0" hangingPunct="1">
              <a:lnSpc>
                <a:spcPct val="100000"/>
              </a:lnSpc>
              <a:spcBef>
                <a:spcPct val="20000"/>
              </a:spcBef>
              <a:spcAft>
                <a:spcPct val="0"/>
              </a:spcAft>
              <a:buClr>
                <a:srgbClr val="006600"/>
              </a:buClr>
              <a:buSzPct val="75000"/>
              <a:buFont typeface="Wingdings" pitchFamily="2" charset="2"/>
              <a:buNone/>
              <a:tabLst/>
              <a:defRPr/>
            </a:pPr>
            <a:r>
              <a:rPr kumimoji="1" lang="en-US" altLang="ja-JP" sz="24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endParaRPr kumimoji="1" lang="en-US" altLang="ja-JP" sz="10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844083"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108" b="1" i="0" u="none" strike="noStrike" kern="1200" cap="none" spc="0" normalizeH="0" baseline="0" noProof="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844083" rtl="0" eaLnBrk="1" fontAlgn="base" latinLnBrk="0" hangingPunct="1">
                <a:lnSpc>
                  <a:spcPct val="100000"/>
                </a:lnSpc>
                <a:spcBef>
                  <a:spcPct val="0"/>
                </a:spcBef>
                <a:spcAft>
                  <a:spcPct val="0"/>
                </a:spcAft>
                <a:buClrTx/>
                <a:buSzTx/>
                <a:buFontTx/>
                <a:buNone/>
                <a:tabLst/>
                <a:defRPr/>
              </a:pPr>
              <a:t>37</a:t>
            </a:fld>
            <a:endParaRPr kumimoji="1"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graphicFrame>
        <p:nvGraphicFramePr>
          <p:cNvPr id="2" name="表 1"/>
          <p:cNvGraphicFramePr>
            <a:graphicFrameLocks noGrp="1"/>
          </p:cNvGraphicFramePr>
          <p:nvPr>
            <p:extLst/>
          </p:nvPr>
        </p:nvGraphicFramePr>
        <p:xfrm>
          <a:off x="0" y="1223696"/>
          <a:ext cx="9180511" cy="5418403"/>
        </p:xfrm>
        <a:graphic>
          <a:graphicData uri="http://schemas.openxmlformats.org/drawingml/2006/table">
            <a:tbl>
              <a:tblPr/>
              <a:tblGrid>
                <a:gridCol w="275303">
                  <a:extLst>
                    <a:ext uri="{9D8B030D-6E8A-4147-A177-3AD203B41FA5}">
                      <a16:colId xmlns:a16="http://schemas.microsoft.com/office/drawing/2014/main" val="5731180"/>
                    </a:ext>
                  </a:extLst>
                </a:gridCol>
                <a:gridCol w="1549701">
                  <a:extLst>
                    <a:ext uri="{9D8B030D-6E8A-4147-A177-3AD203B41FA5}">
                      <a16:colId xmlns:a16="http://schemas.microsoft.com/office/drawing/2014/main" val="3244122604"/>
                    </a:ext>
                  </a:extLst>
                </a:gridCol>
                <a:gridCol w="1052993">
                  <a:extLst>
                    <a:ext uri="{9D8B030D-6E8A-4147-A177-3AD203B41FA5}">
                      <a16:colId xmlns:a16="http://schemas.microsoft.com/office/drawing/2014/main" val="262808463"/>
                    </a:ext>
                  </a:extLst>
                </a:gridCol>
                <a:gridCol w="1088111">
                  <a:extLst>
                    <a:ext uri="{9D8B030D-6E8A-4147-A177-3AD203B41FA5}">
                      <a16:colId xmlns:a16="http://schemas.microsoft.com/office/drawing/2014/main" val="1226289732"/>
                    </a:ext>
                  </a:extLst>
                </a:gridCol>
                <a:gridCol w="3093189">
                  <a:extLst>
                    <a:ext uri="{9D8B030D-6E8A-4147-A177-3AD203B41FA5}">
                      <a16:colId xmlns:a16="http://schemas.microsoft.com/office/drawing/2014/main" val="3368538736"/>
                    </a:ext>
                  </a:extLst>
                </a:gridCol>
                <a:gridCol w="1093886">
                  <a:extLst>
                    <a:ext uri="{9D8B030D-6E8A-4147-A177-3AD203B41FA5}">
                      <a16:colId xmlns:a16="http://schemas.microsoft.com/office/drawing/2014/main" val="29852741"/>
                    </a:ext>
                  </a:extLst>
                </a:gridCol>
                <a:gridCol w="1027328">
                  <a:extLst>
                    <a:ext uri="{9D8B030D-6E8A-4147-A177-3AD203B41FA5}">
                      <a16:colId xmlns:a16="http://schemas.microsoft.com/office/drawing/2014/main" val="237627137"/>
                    </a:ext>
                  </a:extLst>
                </a:gridCol>
              </a:tblGrid>
              <a:tr h="309175">
                <a:tc rowSpan="2">
                  <a:txBody>
                    <a:bodyPr/>
                    <a:lstStyle/>
                    <a:p>
                      <a:pPr algn="ctr" fontAlgn="ctr"/>
                      <a:r>
                        <a:rPr lang="en-US" sz="1600" b="1" i="0" u="none" strike="noStrike" dirty="0">
                          <a:solidFill>
                            <a:srgbClr val="FFFFFF"/>
                          </a:solidFill>
                          <a:effectLst/>
                          <a:latin typeface="ＭＳ ゴシック" panose="020B0609070205080204" pitchFamily="49" charset="-128"/>
                          <a:ea typeface="ＭＳ ゴシック" panose="020B0609070205080204" pitchFamily="49" charset="-128"/>
                        </a:rPr>
                        <a:t>No</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rowSpan="2">
                  <a:txBody>
                    <a:bodyPr/>
                    <a:lstStyle/>
                    <a:p>
                      <a:pPr algn="ctr" fontAlgn="ctr"/>
                      <a:r>
                        <a:rPr lang="en-US" sz="2000" b="0" i="0" u="none" strike="noStrike" dirty="0">
                          <a:solidFill>
                            <a:srgbClr val="FFFFFF"/>
                          </a:solidFill>
                          <a:effectLst/>
                          <a:latin typeface="ＭＳ ゴシック" panose="020B0609070205080204" pitchFamily="49" charset="-128"/>
                          <a:ea typeface="ＭＳ ゴシック" panose="020B0609070205080204" pitchFamily="49" charset="-128"/>
                        </a:rPr>
                        <a:t>Chapter</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rowSpan="2">
                  <a:txBody>
                    <a:bodyPr/>
                    <a:lstStyle/>
                    <a:p>
                      <a:pPr algn="ctr" fontAlgn="ctr"/>
                      <a:r>
                        <a:rPr lang="en-US" sz="2000" b="0" i="0" u="none" strike="noStrike" dirty="0">
                          <a:solidFill>
                            <a:srgbClr val="FFFFFF"/>
                          </a:solidFill>
                          <a:effectLst/>
                          <a:latin typeface="ＭＳ ゴシック" panose="020B0609070205080204" pitchFamily="49" charset="-128"/>
                          <a:ea typeface="ＭＳ ゴシック" panose="020B0609070205080204" pitchFamily="49" charset="-128"/>
                        </a:rPr>
                        <a:t>Section</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1800" b="1" i="0" u="none" strike="noStrike" dirty="0">
                          <a:solidFill>
                            <a:schemeClr val="bg1"/>
                          </a:solidFill>
                          <a:effectLst/>
                          <a:latin typeface="ＭＳ ゴシック" panose="020B0609070205080204" pitchFamily="49" charset="-128"/>
                          <a:ea typeface="ＭＳ ゴシック" panose="020B0609070205080204" pitchFamily="49" charset="-128"/>
                        </a:rPr>
                        <a:t>Table Name</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kumimoji="1" lang="ja-JP" altLang="en-US"/>
                    </a:p>
                  </a:txBody>
                  <a:tcPr/>
                </a:tc>
                <a:tc gridSpan="2">
                  <a:txBody>
                    <a:bodyPr/>
                    <a:lstStyle/>
                    <a:p>
                      <a:pPr algn="ctr" fontAlgn="ctr"/>
                      <a:r>
                        <a:rPr lang="en-US" sz="1400" b="1" i="0" u="none" strike="noStrike" dirty="0">
                          <a:solidFill>
                            <a:schemeClr val="bg1"/>
                          </a:solidFill>
                          <a:effectLst/>
                          <a:latin typeface="ＭＳ ゴシック" panose="020B0609070205080204" pitchFamily="49" charset="-128"/>
                          <a:ea typeface="ＭＳ ゴシック" panose="020B0609070205080204" pitchFamily="49" charset="-128"/>
                        </a:rPr>
                        <a:t>Aggregate check result</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kumimoji="1" lang="ja-JP" altLang="en-US"/>
                    </a:p>
                  </a:txBody>
                  <a:tcPr/>
                </a:tc>
                <a:extLst>
                  <a:ext uri="{0D108BD9-81ED-4DB2-BD59-A6C34878D82A}">
                    <a16:rowId xmlns:a16="http://schemas.microsoft.com/office/drawing/2014/main" val="506028992"/>
                  </a:ext>
                </a:extLst>
              </a:tr>
              <a:tr h="34249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2000" b="0" i="0" u="none" strike="noStrike">
                          <a:solidFill>
                            <a:srgbClr val="FFFFFF"/>
                          </a:solidFill>
                          <a:effectLst/>
                          <a:latin typeface="ＭＳ ゴシック" panose="020B0609070205080204" pitchFamily="49" charset="-128"/>
                          <a:ea typeface="ＭＳ ゴシック" panose="020B0609070205080204" pitchFamily="49" charset="-128"/>
                        </a:rPr>
                        <a:t>Number</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000" b="1" i="0" u="none" strike="noStrike" dirty="0">
                          <a:solidFill>
                            <a:schemeClr val="bg1"/>
                          </a:solidFill>
                          <a:effectLst/>
                          <a:latin typeface="ＭＳ ゴシック" panose="020B0609070205080204" pitchFamily="49" charset="-128"/>
                          <a:ea typeface="ＭＳ ゴシック" panose="020B0609070205080204" pitchFamily="49" charset="-128"/>
                        </a:rPr>
                        <a:t>Title</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000" b="0" i="0" u="none" strike="noStrike" dirty="0">
                          <a:solidFill>
                            <a:srgbClr val="FFFFFF"/>
                          </a:solidFill>
                          <a:effectLst/>
                          <a:latin typeface="ＭＳ ゴシック" panose="020B0609070205080204" pitchFamily="49" charset="-128"/>
                          <a:ea typeface="ＭＳ ゴシック" panose="020B0609070205080204" pitchFamily="49" charset="-128"/>
                        </a:rPr>
                        <a:t>Result</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000" b="0" i="0" u="none" strike="noStrike" dirty="0">
                          <a:solidFill>
                            <a:srgbClr val="FFFFFF"/>
                          </a:solidFill>
                          <a:effectLst/>
                          <a:latin typeface="ＭＳ ゴシック" panose="020B0609070205080204" pitchFamily="49" charset="-128"/>
                          <a:ea typeface="ＭＳ ゴシック" panose="020B0609070205080204" pitchFamily="49" charset="-128"/>
                        </a:rPr>
                        <a:t>Note</a:t>
                      </a:r>
                    </a:p>
                  </a:txBody>
                  <a:tcPr marL="5016" marR="5016" marT="501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506153343"/>
                  </a:ext>
                </a:extLst>
              </a:tr>
              <a:tr h="1588912">
                <a:tc>
                  <a:txBody>
                    <a:bodyPr/>
                    <a:lstStyle/>
                    <a:p>
                      <a:pPr algn="r" fontAlgn="t"/>
                      <a:r>
                        <a:rPr lang="en-US" altLang="ja-JP" sz="2400" b="1" i="0" u="none" strike="noStrike" dirty="0" smtClean="0">
                          <a:solidFill>
                            <a:srgbClr val="000000"/>
                          </a:solidFill>
                          <a:effectLst/>
                          <a:latin typeface="ＭＳ ゴシック" panose="020B0609070205080204" pitchFamily="49" charset="-128"/>
                          <a:ea typeface="ＭＳ ゴシック" panose="020B0609070205080204" pitchFamily="49" charset="-128"/>
                        </a:rPr>
                        <a:t>1</a:t>
                      </a:r>
                      <a:endParaRPr lang="en-US" altLang="ja-JP" sz="2400" b="1"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gridSpan="2">
                  <a:txBody>
                    <a:bodyPr/>
                    <a:lstStyle/>
                    <a:p>
                      <a:pPr algn="l" fontAlgn="t"/>
                      <a:r>
                        <a:rPr lang="en-US" sz="2400" b="0" i="0" u="none" strike="noStrike" dirty="0">
                          <a:solidFill>
                            <a:srgbClr val="000000"/>
                          </a:solidFill>
                          <a:effectLst/>
                          <a:latin typeface="ＭＳ ゴシック" panose="020B0609070205080204" pitchFamily="49" charset="-128"/>
                          <a:ea typeface="ＭＳ ゴシック" panose="020B0609070205080204" pitchFamily="49" charset="-128"/>
                        </a:rPr>
                        <a:t>2. Demographic </a:t>
                      </a:r>
                      <a:r>
                        <a:rPr lang="en-US" sz="2400" b="0" i="0" u="none" strike="noStrike" dirty="0" smtClean="0">
                          <a:solidFill>
                            <a:srgbClr val="000000"/>
                          </a:solidFill>
                          <a:effectLst/>
                          <a:latin typeface="ＭＳ ゴシック" panose="020B0609070205080204" pitchFamily="49" charset="-128"/>
                          <a:ea typeface="ＭＳ ゴシック" panose="020B0609070205080204" pitchFamily="49" charset="-128"/>
                        </a:rPr>
                        <a:t>characteristics</a:t>
                      </a:r>
                    </a:p>
                    <a:p>
                      <a:pPr algn="l" fontAlgn="t"/>
                      <a:endParaRPr lang="en-US" sz="2400" b="0" i="0" u="none" strike="noStrike" dirty="0">
                        <a:solidFill>
                          <a:srgbClr val="000000"/>
                        </a:solidFill>
                        <a:effectLst/>
                        <a:latin typeface="ＭＳ ゴシック" panose="020B0609070205080204" pitchFamily="49" charset="-128"/>
                        <a:ea typeface="ＭＳ ゴシック" panose="020B0609070205080204" pitchFamily="49" charset="-128"/>
                      </a:endParaRPr>
                    </a:p>
                    <a:p>
                      <a:pPr algn="l" fontAlgn="t"/>
                      <a:r>
                        <a:rPr lang="en-US" sz="2400" b="0" i="0" u="none" strike="noStrike" dirty="0">
                          <a:solidFill>
                            <a:srgbClr val="000000"/>
                          </a:solidFill>
                          <a:effectLst/>
                          <a:latin typeface="ＭＳ ゴシック" panose="020B0609070205080204" pitchFamily="49" charset="-128"/>
                          <a:ea typeface="ＭＳ ゴシック" panose="020B0609070205080204" pitchFamily="49" charset="-128"/>
                        </a:rPr>
                        <a:t>2.1. Population studied in the </a:t>
                      </a:r>
                      <a:r>
                        <a:rPr lang="en-US" sz="2400" b="0" i="0" u="none" strike="noStrike" dirty="0" smtClean="0">
                          <a:solidFill>
                            <a:srgbClr val="000000"/>
                          </a:solidFill>
                          <a:effectLst/>
                          <a:latin typeface="ＭＳ ゴシック" panose="020B0609070205080204" pitchFamily="49" charset="-128"/>
                          <a:ea typeface="ＭＳ ゴシック" panose="020B0609070205080204" pitchFamily="49" charset="-128"/>
                        </a:rPr>
                        <a:t>survey</a:t>
                      </a:r>
                      <a:endParaRPr lang="ja-JP" altLang="en-US" sz="2000" b="0"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hMerge="1">
                  <a:txBody>
                    <a:bodyPr/>
                    <a:lstStyle/>
                    <a:p>
                      <a:pPr algn="l" fontAlgn="t"/>
                      <a:endParaRPr lang="en-US" sz="2000" b="0"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800" b="0" i="0" u="none" strike="noStrike" dirty="0">
                          <a:solidFill>
                            <a:srgbClr val="000000"/>
                          </a:solidFill>
                          <a:effectLst/>
                          <a:latin typeface="ＭＳ ゴシック" panose="020B0609070205080204" pitchFamily="49" charset="-128"/>
                          <a:ea typeface="ＭＳ ゴシック" panose="020B0609070205080204" pitchFamily="49" charset="-128"/>
                        </a:rPr>
                        <a:t>Table 1. </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chemeClr val="tx1"/>
                          </a:solidFill>
                          <a:effectLst/>
                          <a:latin typeface="ＭＳ ゴシック" panose="020B0609070205080204" pitchFamily="49" charset="-128"/>
                          <a:ea typeface="ＭＳ ゴシック" panose="020B0609070205080204" pitchFamily="49" charset="-128"/>
                        </a:rPr>
                        <a:t>Measured or estimated population </a:t>
                      </a:r>
                      <a:r>
                        <a:rPr lang="en-US" sz="2000" b="0" i="0" u="none" strike="noStrike" dirty="0" smtClean="0">
                          <a:solidFill>
                            <a:schemeClr val="tx1"/>
                          </a:solidFill>
                          <a:effectLst/>
                          <a:latin typeface="ＭＳ ゴシック" panose="020B0609070205080204" pitchFamily="49" charset="-128"/>
                          <a:ea typeface="ＭＳ ゴシック" panose="020B0609070205080204" pitchFamily="49" charset="-128"/>
                        </a:rPr>
                        <a:t>by </a:t>
                      </a:r>
                      <a:r>
                        <a:rPr lang="en-US" sz="2000" b="0" i="0" u="none" strike="noStrike" dirty="0">
                          <a:solidFill>
                            <a:schemeClr val="tx1"/>
                          </a:solidFill>
                          <a:effectLst/>
                          <a:latin typeface="ＭＳ ゴシック" panose="020B0609070205080204" pitchFamily="49" charset="-128"/>
                          <a:ea typeface="ＭＳ ゴシック" panose="020B0609070205080204" pitchFamily="49" charset="-128"/>
                        </a:rPr>
                        <a:t>residence</a:t>
                      </a:r>
                      <a:r>
                        <a:rPr lang="en-US" sz="2000" b="0" i="0" u="none" strike="noStrike" dirty="0" smtClean="0">
                          <a:solidFill>
                            <a:schemeClr val="tx1"/>
                          </a:solidFill>
                          <a:effectLst/>
                          <a:latin typeface="ＭＳ ゴシック" panose="020B0609070205080204" pitchFamily="49" charset="-128"/>
                          <a:ea typeface="ＭＳ ゴシック" panose="020B0609070205080204" pitchFamily="49" charset="-128"/>
                        </a:rPr>
                        <a:t>. </a:t>
                      </a:r>
                      <a:r>
                        <a:rPr lang="en-US" sz="2000" b="0" i="0" u="none" strike="noStrike" dirty="0">
                          <a:solidFill>
                            <a:schemeClr val="tx1"/>
                          </a:solidFill>
                          <a:effectLst/>
                          <a:latin typeface="ＭＳ ゴシック" panose="020B0609070205080204" pitchFamily="49" charset="-128"/>
                          <a:ea typeface="ＭＳ ゴシック" panose="020B0609070205080204" pitchFamily="49" charset="-128"/>
                        </a:rPr>
                        <a:t>In Thousands and Percent. </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FF0000"/>
                          </a:solidFill>
                          <a:effectLst/>
                          <a:latin typeface="HG丸ｺﾞｼｯｸM-PRO" panose="020F0600000000000000" pitchFamily="50" charset="-128"/>
                          <a:ea typeface="HG丸ｺﾞｼｯｸM-PRO" panose="020F0600000000000000" pitchFamily="50" charset="-128"/>
                        </a:rPr>
                        <a:t>TRUE</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2000" b="0" i="0" u="none" strike="noStrike">
                          <a:solidFill>
                            <a:srgbClr val="000000"/>
                          </a:solidFill>
                          <a:effectLst/>
                          <a:latin typeface="ＭＳ ゴシック" panose="020B0609070205080204" pitchFamily="49" charset="-128"/>
                          <a:ea typeface="ＭＳ ゴシック" panose="020B0609070205080204" pitchFamily="49" charset="-128"/>
                        </a:rPr>
                        <a:t>―</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133540"/>
                  </a:ext>
                </a:extLst>
              </a:tr>
              <a:tr h="1588912">
                <a:tc>
                  <a:txBody>
                    <a:bodyPr/>
                    <a:lstStyle/>
                    <a:p>
                      <a:pPr algn="r" fontAlgn="t"/>
                      <a:r>
                        <a:rPr lang="en-US" altLang="ja-JP" sz="2400" b="1" i="0" u="none" strike="noStrike" dirty="0">
                          <a:solidFill>
                            <a:srgbClr val="000000"/>
                          </a:solidFill>
                          <a:effectLst/>
                          <a:latin typeface="ＭＳ ゴシック" panose="020B0609070205080204" pitchFamily="49" charset="-128"/>
                          <a:ea typeface="ＭＳ ゴシック" panose="020B0609070205080204" pitchFamily="49" charset="-128"/>
                        </a:rPr>
                        <a:t>2</a:t>
                      </a:r>
                    </a:p>
                  </a:txBody>
                  <a:tcPr marL="5016" marR="5016" marT="5016"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pPr algn="l" fontAlgn="t"/>
                      <a:endParaRPr lang="ja-JP" altLang="en-US" sz="2000" b="0"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vMerge="1">
                  <a:txBody>
                    <a:bodyPr/>
                    <a:lstStyle/>
                    <a:p>
                      <a:pPr algn="l" fontAlgn="t"/>
                      <a:endParaRPr lang="ja-JP" altLang="en-US" sz="2000" b="0"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800" b="0" i="0" u="none" strike="noStrike" dirty="0">
                          <a:solidFill>
                            <a:srgbClr val="000000"/>
                          </a:solidFill>
                          <a:effectLst/>
                          <a:latin typeface="ＭＳ ゴシック" panose="020B0609070205080204" pitchFamily="49" charset="-128"/>
                          <a:ea typeface="ＭＳ ゴシック" panose="020B0609070205080204" pitchFamily="49" charset="-128"/>
                        </a:rPr>
                        <a:t>Table 2.</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chemeClr val="tx1"/>
                          </a:solidFill>
                          <a:effectLst/>
                          <a:latin typeface="ＭＳ ゴシック" panose="020B0609070205080204" pitchFamily="49" charset="-128"/>
                          <a:ea typeface="ＭＳ ゴシック" panose="020B0609070205080204" pitchFamily="49" charset="-128"/>
                        </a:rPr>
                        <a:t>Measured or estimated population by </a:t>
                      </a:r>
                      <a:r>
                        <a:rPr lang="en-US" sz="2400" b="0" i="0" u="none" strike="noStrike" dirty="0">
                          <a:solidFill>
                            <a:schemeClr val="tx1"/>
                          </a:solidFill>
                          <a:effectLst/>
                          <a:latin typeface="ＭＳ ゴシック" panose="020B0609070205080204" pitchFamily="49" charset="-128"/>
                          <a:ea typeface="ＭＳ ゴシック" panose="020B0609070205080204" pitchFamily="49" charset="-128"/>
                        </a:rPr>
                        <a:t>sex</a:t>
                      </a:r>
                      <a:r>
                        <a:rPr lang="en-US" sz="2000" b="0" i="0" u="none" strike="noStrike" dirty="0">
                          <a:solidFill>
                            <a:schemeClr val="tx1"/>
                          </a:solidFill>
                          <a:effectLst/>
                          <a:latin typeface="ＭＳ ゴシック" panose="020B0609070205080204" pitchFamily="49" charset="-128"/>
                          <a:ea typeface="ＭＳ ゴシック" panose="020B0609070205080204" pitchFamily="49" charset="-128"/>
                        </a:rPr>
                        <a:t>. Number In Thousands and Percent. </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FF0000"/>
                          </a:solidFill>
                          <a:effectLst/>
                          <a:latin typeface="HG丸ｺﾞｼｯｸM-PRO" panose="020F0600000000000000" pitchFamily="50" charset="-128"/>
                          <a:ea typeface="HG丸ｺﾞｼｯｸM-PRO" panose="020F0600000000000000" pitchFamily="50" charset="-128"/>
                        </a:rPr>
                        <a:t>TRUE</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2000" b="0" i="0" u="none" strike="noStrike" dirty="0">
                          <a:solidFill>
                            <a:srgbClr val="000000"/>
                          </a:solidFill>
                          <a:effectLst/>
                          <a:latin typeface="ＭＳ ゴシック" panose="020B0609070205080204" pitchFamily="49" charset="-128"/>
                          <a:ea typeface="ＭＳ ゴシック" panose="020B0609070205080204" pitchFamily="49" charset="-128"/>
                        </a:rPr>
                        <a:t>―</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366531"/>
                  </a:ext>
                </a:extLst>
              </a:tr>
              <a:tr h="1588912">
                <a:tc>
                  <a:txBody>
                    <a:bodyPr/>
                    <a:lstStyle/>
                    <a:p>
                      <a:pPr algn="r" fontAlgn="t"/>
                      <a:r>
                        <a:rPr lang="en-US" altLang="ja-JP" sz="2400" b="1" i="0" u="none" strike="noStrike" dirty="0">
                          <a:solidFill>
                            <a:srgbClr val="000000"/>
                          </a:solidFill>
                          <a:effectLst/>
                          <a:latin typeface="ＭＳ ゴシック" panose="020B0609070205080204" pitchFamily="49" charset="-128"/>
                          <a:ea typeface="ＭＳ ゴシック" panose="020B0609070205080204" pitchFamily="49" charset="-128"/>
                        </a:rPr>
                        <a:t>3</a:t>
                      </a:r>
                    </a:p>
                  </a:txBody>
                  <a:tcPr marL="5016" marR="5016" marT="5016" marB="0" anchor="ctr" anchorCtr="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pPr algn="l" fontAlgn="t"/>
                      <a:endParaRPr lang="ja-JP" altLang="en-US" sz="2000" b="0"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vMerge="1">
                  <a:txBody>
                    <a:bodyPr/>
                    <a:lstStyle/>
                    <a:p>
                      <a:pPr algn="l" fontAlgn="t"/>
                      <a:endParaRPr lang="ja-JP" altLang="en-US" sz="2000" b="0" i="0" u="none" strike="noStrike" dirty="0">
                        <a:solidFill>
                          <a:srgbClr val="000000"/>
                        </a:solidFill>
                        <a:effectLst/>
                        <a:latin typeface="ＭＳ ゴシック" panose="020B0609070205080204" pitchFamily="49" charset="-128"/>
                        <a:ea typeface="ＭＳ ゴシック" panose="020B0609070205080204" pitchFamily="49" charset="-128"/>
                      </a:endParaRPr>
                    </a:p>
                  </a:txBody>
                  <a:tcPr marL="5016" marR="5016" marT="50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800" b="0" i="0" u="none" strike="noStrike" dirty="0">
                          <a:solidFill>
                            <a:srgbClr val="000000"/>
                          </a:solidFill>
                          <a:effectLst/>
                          <a:latin typeface="ＭＳ ゴシック" panose="020B0609070205080204" pitchFamily="49" charset="-128"/>
                          <a:ea typeface="ＭＳ ゴシック" panose="020B0609070205080204" pitchFamily="49" charset="-128"/>
                        </a:rPr>
                        <a:t>Table 3.</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0" i="0" u="none" strike="noStrike" dirty="0">
                          <a:solidFill>
                            <a:schemeClr val="tx1"/>
                          </a:solidFill>
                          <a:effectLst/>
                          <a:latin typeface="ＭＳ ゴシック" panose="020B0609070205080204" pitchFamily="49" charset="-128"/>
                          <a:ea typeface="ＭＳ ゴシック" panose="020B0609070205080204" pitchFamily="49" charset="-128"/>
                        </a:rPr>
                        <a:t>Measured or estimated number of households by residence. In Thousands.</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FF0000"/>
                          </a:solidFill>
                          <a:effectLst/>
                          <a:latin typeface="HG丸ｺﾞｼｯｸM-PRO" panose="020F0600000000000000" pitchFamily="50" charset="-128"/>
                          <a:ea typeface="HG丸ｺﾞｼｯｸM-PRO" panose="020F0600000000000000" pitchFamily="50" charset="-128"/>
                        </a:rPr>
                        <a:t>TRUE</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2000" b="0" i="0" u="none" strike="noStrike" dirty="0">
                          <a:solidFill>
                            <a:srgbClr val="000000"/>
                          </a:solidFill>
                          <a:effectLst/>
                          <a:latin typeface="ＭＳ ゴシック" panose="020B0609070205080204" pitchFamily="49" charset="-128"/>
                          <a:ea typeface="ＭＳ ゴシック" panose="020B0609070205080204" pitchFamily="49" charset="-128"/>
                        </a:rPr>
                        <a:t>―</a:t>
                      </a:r>
                    </a:p>
                  </a:txBody>
                  <a:tcPr marL="5016" marR="5016" marT="5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599845"/>
                  </a:ext>
                </a:extLst>
              </a:tr>
            </a:tbl>
          </a:graphicData>
        </a:graphic>
      </p:graphicFrame>
      <p:grpSp>
        <p:nvGrpSpPr>
          <p:cNvPr id="6" name="Group 481"/>
          <p:cNvGrpSpPr>
            <a:grpSpLocks/>
          </p:cNvGrpSpPr>
          <p:nvPr/>
        </p:nvGrpSpPr>
        <p:grpSpPr bwMode="auto">
          <a:xfrm>
            <a:off x="-36513" y="6505113"/>
            <a:ext cx="9217025" cy="103188"/>
            <a:chOff x="217" y="890"/>
            <a:chExt cx="5806" cy="65"/>
          </a:xfrm>
          <a:solidFill>
            <a:schemeClr val="bg1"/>
          </a:solidFill>
        </p:grpSpPr>
        <p:sp>
          <p:nvSpPr>
            <p:cNvPr id="9" name="Freeform 467"/>
            <p:cNvSpPr>
              <a:spLocks/>
            </p:cNvSpPr>
            <p:nvPr/>
          </p:nvSpPr>
          <p:spPr bwMode="auto">
            <a:xfrm>
              <a:off x="217" y="890"/>
              <a:ext cx="5806" cy="46"/>
            </a:xfrm>
            <a:custGeom>
              <a:avLst/>
              <a:gdLst>
                <a:gd name="T0" fmla="*/ 0 w 5806"/>
                <a:gd name="T1" fmla="*/ 91 h 91"/>
                <a:gd name="T2" fmla="*/ 181 w 5806"/>
                <a:gd name="T3" fmla="*/ 0 h 91"/>
                <a:gd name="T4" fmla="*/ 363 w 5806"/>
                <a:gd name="T5" fmla="*/ 91 h 91"/>
                <a:gd name="T6" fmla="*/ 544 w 5806"/>
                <a:gd name="T7" fmla="*/ 0 h 91"/>
                <a:gd name="T8" fmla="*/ 726 w 5806"/>
                <a:gd name="T9" fmla="*/ 91 h 91"/>
                <a:gd name="T10" fmla="*/ 907 w 5806"/>
                <a:gd name="T11" fmla="*/ 0 h 91"/>
                <a:gd name="T12" fmla="*/ 1089 w 5806"/>
                <a:gd name="T13" fmla="*/ 91 h 91"/>
                <a:gd name="T14" fmla="*/ 1270 w 5806"/>
                <a:gd name="T15" fmla="*/ 0 h 91"/>
                <a:gd name="T16" fmla="*/ 1451 w 5806"/>
                <a:gd name="T17" fmla="*/ 91 h 91"/>
                <a:gd name="T18" fmla="*/ 1633 w 5806"/>
                <a:gd name="T19" fmla="*/ 0 h 91"/>
                <a:gd name="T20" fmla="*/ 1814 w 5806"/>
                <a:gd name="T21" fmla="*/ 91 h 91"/>
                <a:gd name="T22" fmla="*/ 1996 w 5806"/>
                <a:gd name="T23" fmla="*/ 0 h 91"/>
                <a:gd name="T24" fmla="*/ 2177 w 5806"/>
                <a:gd name="T25" fmla="*/ 91 h 91"/>
                <a:gd name="T26" fmla="*/ 2359 w 5806"/>
                <a:gd name="T27" fmla="*/ 0 h 91"/>
                <a:gd name="T28" fmla="*/ 2540 w 5806"/>
                <a:gd name="T29" fmla="*/ 91 h 91"/>
                <a:gd name="T30" fmla="*/ 2722 w 5806"/>
                <a:gd name="T31" fmla="*/ 0 h 91"/>
                <a:gd name="T32" fmla="*/ 2903 w 5806"/>
                <a:gd name="T33" fmla="*/ 91 h 91"/>
                <a:gd name="T34" fmla="*/ 3084 w 5806"/>
                <a:gd name="T35" fmla="*/ 0 h 91"/>
                <a:gd name="T36" fmla="*/ 3266 w 5806"/>
                <a:gd name="T37" fmla="*/ 91 h 91"/>
                <a:gd name="T38" fmla="*/ 3447 w 5806"/>
                <a:gd name="T39" fmla="*/ 0 h 91"/>
                <a:gd name="T40" fmla="*/ 3629 w 5806"/>
                <a:gd name="T41" fmla="*/ 91 h 91"/>
                <a:gd name="T42" fmla="*/ 3810 w 5806"/>
                <a:gd name="T43" fmla="*/ 0 h 91"/>
                <a:gd name="T44" fmla="*/ 3992 w 5806"/>
                <a:gd name="T45" fmla="*/ 91 h 91"/>
                <a:gd name="T46" fmla="*/ 4173 w 5806"/>
                <a:gd name="T47" fmla="*/ 0 h 91"/>
                <a:gd name="T48" fmla="*/ 4355 w 5806"/>
                <a:gd name="T49" fmla="*/ 91 h 91"/>
                <a:gd name="T50" fmla="*/ 4536 w 5806"/>
                <a:gd name="T51" fmla="*/ 0 h 91"/>
                <a:gd name="T52" fmla="*/ 4717 w 5806"/>
                <a:gd name="T53" fmla="*/ 91 h 91"/>
                <a:gd name="T54" fmla="*/ 4899 w 5806"/>
                <a:gd name="T55" fmla="*/ 0 h 91"/>
                <a:gd name="T56" fmla="*/ 5080 w 5806"/>
                <a:gd name="T57" fmla="*/ 91 h 91"/>
                <a:gd name="T58" fmla="*/ 5262 w 5806"/>
                <a:gd name="T59" fmla="*/ 0 h 91"/>
                <a:gd name="T60" fmla="*/ 5443 w 5806"/>
                <a:gd name="T61" fmla="*/ 91 h 91"/>
                <a:gd name="T62" fmla="*/ 5625 w 5806"/>
                <a:gd name="T63" fmla="*/ 0 h 91"/>
                <a:gd name="T64" fmla="*/ 5806 w 5806"/>
                <a:gd name="T6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6" h="91">
                  <a:moveTo>
                    <a:pt x="0" y="91"/>
                  </a:moveTo>
                  <a:cubicBezTo>
                    <a:pt x="60" y="45"/>
                    <a:pt x="121" y="0"/>
                    <a:pt x="181" y="0"/>
                  </a:cubicBezTo>
                  <a:cubicBezTo>
                    <a:pt x="241" y="0"/>
                    <a:pt x="303" y="91"/>
                    <a:pt x="363" y="91"/>
                  </a:cubicBezTo>
                  <a:cubicBezTo>
                    <a:pt x="423" y="91"/>
                    <a:pt x="484" y="0"/>
                    <a:pt x="544" y="0"/>
                  </a:cubicBezTo>
                  <a:cubicBezTo>
                    <a:pt x="604" y="0"/>
                    <a:pt x="666" y="91"/>
                    <a:pt x="726" y="91"/>
                  </a:cubicBezTo>
                  <a:cubicBezTo>
                    <a:pt x="786" y="91"/>
                    <a:pt x="847" y="0"/>
                    <a:pt x="907" y="0"/>
                  </a:cubicBezTo>
                  <a:cubicBezTo>
                    <a:pt x="967" y="0"/>
                    <a:pt x="1029" y="91"/>
                    <a:pt x="1089" y="91"/>
                  </a:cubicBezTo>
                  <a:cubicBezTo>
                    <a:pt x="1149" y="91"/>
                    <a:pt x="1210" y="0"/>
                    <a:pt x="1270" y="0"/>
                  </a:cubicBezTo>
                  <a:cubicBezTo>
                    <a:pt x="1330" y="0"/>
                    <a:pt x="1391" y="91"/>
                    <a:pt x="1451" y="91"/>
                  </a:cubicBezTo>
                  <a:cubicBezTo>
                    <a:pt x="1511" y="91"/>
                    <a:pt x="1573" y="0"/>
                    <a:pt x="1633" y="0"/>
                  </a:cubicBezTo>
                  <a:cubicBezTo>
                    <a:pt x="1693" y="0"/>
                    <a:pt x="1754" y="91"/>
                    <a:pt x="1814" y="91"/>
                  </a:cubicBezTo>
                  <a:cubicBezTo>
                    <a:pt x="1874" y="91"/>
                    <a:pt x="1936" y="0"/>
                    <a:pt x="1996" y="0"/>
                  </a:cubicBezTo>
                  <a:cubicBezTo>
                    <a:pt x="2056" y="0"/>
                    <a:pt x="2117" y="91"/>
                    <a:pt x="2177" y="91"/>
                  </a:cubicBezTo>
                  <a:cubicBezTo>
                    <a:pt x="2237" y="91"/>
                    <a:pt x="2299" y="0"/>
                    <a:pt x="2359" y="0"/>
                  </a:cubicBezTo>
                  <a:cubicBezTo>
                    <a:pt x="2419" y="0"/>
                    <a:pt x="2480" y="91"/>
                    <a:pt x="2540" y="91"/>
                  </a:cubicBezTo>
                  <a:cubicBezTo>
                    <a:pt x="2600" y="91"/>
                    <a:pt x="2662" y="0"/>
                    <a:pt x="2722" y="0"/>
                  </a:cubicBezTo>
                  <a:cubicBezTo>
                    <a:pt x="2782" y="0"/>
                    <a:pt x="2843" y="91"/>
                    <a:pt x="2903" y="91"/>
                  </a:cubicBezTo>
                  <a:cubicBezTo>
                    <a:pt x="2963" y="91"/>
                    <a:pt x="3024" y="0"/>
                    <a:pt x="3084" y="0"/>
                  </a:cubicBezTo>
                  <a:cubicBezTo>
                    <a:pt x="3144" y="0"/>
                    <a:pt x="3206" y="91"/>
                    <a:pt x="3266" y="91"/>
                  </a:cubicBezTo>
                  <a:cubicBezTo>
                    <a:pt x="3326" y="91"/>
                    <a:pt x="3387" y="0"/>
                    <a:pt x="3447" y="0"/>
                  </a:cubicBezTo>
                  <a:cubicBezTo>
                    <a:pt x="3507" y="0"/>
                    <a:pt x="3569" y="91"/>
                    <a:pt x="3629" y="91"/>
                  </a:cubicBezTo>
                  <a:cubicBezTo>
                    <a:pt x="3689" y="91"/>
                    <a:pt x="3750" y="0"/>
                    <a:pt x="3810" y="0"/>
                  </a:cubicBezTo>
                  <a:cubicBezTo>
                    <a:pt x="3870" y="0"/>
                    <a:pt x="3932" y="91"/>
                    <a:pt x="3992" y="91"/>
                  </a:cubicBezTo>
                  <a:cubicBezTo>
                    <a:pt x="4052" y="91"/>
                    <a:pt x="4113" y="0"/>
                    <a:pt x="4173" y="0"/>
                  </a:cubicBezTo>
                  <a:cubicBezTo>
                    <a:pt x="4233" y="0"/>
                    <a:pt x="4295" y="91"/>
                    <a:pt x="4355" y="91"/>
                  </a:cubicBezTo>
                  <a:cubicBezTo>
                    <a:pt x="4415" y="91"/>
                    <a:pt x="4476" y="0"/>
                    <a:pt x="4536" y="0"/>
                  </a:cubicBezTo>
                  <a:cubicBezTo>
                    <a:pt x="4596" y="0"/>
                    <a:pt x="4657" y="91"/>
                    <a:pt x="4717" y="91"/>
                  </a:cubicBezTo>
                  <a:cubicBezTo>
                    <a:pt x="4777" y="91"/>
                    <a:pt x="4839" y="0"/>
                    <a:pt x="4899" y="0"/>
                  </a:cubicBezTo>
                  <a:cubicBezTo>
                    <a:pt x="4959" y="0"/>
                    <a:pt x="5020" y="91"/>
                    <a:pt x="5080" y="91"/>
                  </a:cubicBezTo>
                  <a:cubicBezTo>
                    <a:pt x="5140" y="91"/>
                    <a:pt x="5202" y="0"/>
                    <a:pt x="5262" y="0"/>
                  </a:cubicBezTo>
                  <a:cubicBezTo>
                    <a:pt x="5322" y="0"/>
                    <a:pt x="5383" y="91"/>
                    <a:pt x="5443" y="91"/>
                  </a:cubicBezTo>
                  <a:cubicBezTo>
                    <a:pt x="5503" y="91"/>
                    <a:pt x="5565" y="0"/>
                    <a:pt x="5625" y="0"/>
                  </a:cubicBezTo>
                  <a:cubicBezTo>
                    <a:pt x="5685" y="0"/>
                    <a:pt x="5745" y="45"/>
                    <a:pt x="5806" y="91"/>
                  </a:cubicBezTo>
                </a:path>
              </a:pathLst>
            </a:custGeom>
            <a:grpFill/>
            <a:ln w="31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10" name="Freeform 471"/>
            <p:cNvSpPr>
              <a:spLocks/>
            </p:cNvSpPr>
            <p:nvPr/>
          </p:nvSpPr>
          <p:spPr bwMode="auto">
            <a:xfrm>
              <a:off x="217" y="890"/>
              <a:ext cx="5806" cy="46"/>
            </a:xfrm>
            <a:custGeom>
              <a:avLst/>
              <a:gdLst>
                <a:gd name="T0" fmla="*/ 0 w 5806"/>
                <a:gd name="T1" fmla="*/ 91 h 91"/>
                <a:gd name="T2" fmla="*/ 181 w 5806"/>
                <a:gd name="T3" fmla="*/ 0 h 91"/>
                <a:gd name="T4" fmla="*/ 363 w 5806"/>
                <a:gd name="T5" fmla="*/ 91 h 91"/>
                <a:gd name="T6" fmla="*/ 544 w 5806"/>
                <a:gd name="T7" fmla="*/ 0 h 91"/>
                <a:gd name="T8" fmla="*/ 726 w 5806"/>
                <a:gd name="T9" fmla="*/ 91 h 91"/>
                <a:gd name="T10" fmla="*/ 907 w 5806"/>
                <a:gd name="T11" fmla="*/ 0 h 91"/>
                <a:gd name="T12" fmla="*/ 1089 w 5806"/>
                <a:gd name="T13" fmla="*/ 91 h 91"/>
                <a:gd name="T14" fmla="*/ 1270 w 5806"/>
                <a:gd name="T15" fmla="*/ 0 h 91"/>
                <a:gd name="T16" fmla="*/ 1451 w 5806"/>
                <a:gd name="T17" fmla="*/ 91 h 91"/>
                <a:gd name="T18" fmla="*/ 1633 w 5806"/>
                <a:gd name="T19" fmla="*/ 0 h 91"/>
                <a:gd name="T20" fmla="*/ 1814 w 5806"/>
                <a:gd name="T21" fmla="*/ 91 h 91"/>
                <a:gd name="T22" fmla="*/ 1996 w 5806"/>
                <a:gd name="T23" fmla="*/ 0 h 91"/>
                <a:gd name="T24" fmla="*/ 2177 w 5806"/>
                <a:gd name="T25" fmla="*/ 91 h 91"/>
                <a:gd name="T26" fmla="*/ 2359 w 5806"/>
                <a:gd name="T27" fmla="*/ 0 h 91"/>
                <a:gd name="T28" fmla="*/ 2540 w 5806"/>
                <a:gd name="T29" fmla="*/ 91 h 91"/>
                <a:gd name="T30" fmla="*/ 2722 w 5806"/>
                <a:gd name="T31" fmla="*/ 0 h 91"/>
                <a:gd name="T32" fmla="*/ 2903 w 5806"/>
                <a:gd name="T33" fmla="*/ 91 h 91"/>
                <a:gd name="T34" fmla="*/ 3084 w 5806"/>
                <a:gd name="T35" fmla="*/ 0 h 91"/>
                <a:gd name="T36" fmla="*/ 3266 w 5806"/>
                <a:gd name="T37" fmla="*/ 91 h 91"/>
                <a:gd name="T38" fmla="*/ 3447 w 5806"/>
                <a:gd name="T39" fmla="*/ 0 h 91"/>
                <a:gd name="T40" fmla="*/ 3629 w 5806"/>
                <a:gd name="T41" fmla="*/ 91 h 91"/>
                <a:gd name="T42" fmla="*/ 3810 w 5806"/>
                <a:gd name="T43" fmla="*/ 0 h 91"/>
                <a:gd name="T44" fmla="*/ 3992 w 5806"/>
                <a:gd name="T45" fmla="*/ 91 h 91"/>
                <a:gd name="T46" fmla="*/ 4173 w 5806"/>
                <a:gd name="T47" fmla="*/ 0 h 91"/>
                <a:gd name="T48" fmla="*/ 4355 w 5806"/>
                <a:gd name="T49" fmla="*/ 91 h 91"/>
                <a:gd name="T50" fmla="*/ 4536 w 5806"/>
                <a:gd name="T51" fmla="*/ 0 h 91"/>
                <a:gd name="T52" fmla="*/ 4717 w 5806"/>
                <a:gd name="T53" fmla="*/ 91 h 91"/>
                <a:gd name="T54" fmla="*/ 4899 w 5806"/>
                <a:gd name="T55" fmla="*/ 0 h 91"/>
                <a:gd name="T56" fmla="*/ 5080 w 5806"/>
                <a:gd name="T57" fmla="*/ 91 h 91"/>
                <a:gd name="T58" fmla="*/ 5262 w 5806"/>
                <a:gd name="T59" fmla="*/ 0 h 91"/>
                <a:gd name="T60" fmla="*/ 5443 w 5806"/>
                <a:gd name="T61" fmla="*/ 91 h 91"/>
                <a:gd name="T62" fmla="*/ 5625 w 5806"/>
                <a:gd name="T63" fmla="*/ 0 h 91"/>
                <a:gd name="T64" fmla="*/ 5806 w 5806"/>
                <a:gd name="T6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6" h="91">
                  <a:moveTo>
                    <a:pt x="0" y="91"/>
                  </a:moveTo>
                  <a:cubicBezTo>
                    <a:pt x="60" y="45"/>
                    <a:pt x="121" y="0"/>
                    <a:pt x="181" y="0"/>
                  </a:cubicBezTo>
                  <a:cubicBezTo>
                    <a:pt x="241" y="0"/>
                    <a:pt x="303" y="91"/>
                    <a:pt x="363" y="91"/>
                  </a:cubicBezTo>
                  <a:cubicBezTo>
                    <a:pt x="423" y="91"/>
                    <a:pt x="484" y="0"/>
                    <a:pt x="544" y="0"/>
                  </a:cubicBezTo>
                  <a:cubicBezTo>
                    <a:pt x="604" y="0"/>
                    <a:pt x="666" y="91"/>
                    <a:pt x="726" y="91"/>
                  </a:cubicBezTo>
                  <a:cubicBezTo>
                    <a:pt x="786" y="91"/>
                    <a:pt x="847" y="0"/>
                    <a:pt x="907" y="0"/>
                  </a:cubicBezTo>
                  <a:cubicBezTo>
                    <a:pt x="967" y="0"/>
                    <a:pt x="1029" y="91"/>
                    <a:pt x="1089" y="91"/>
                  </a:cubicBezTo>
                  <a:cubicBezTo>
                    <a:pt x="1149" y="91"/>
                    <a:pt x="1210" y="0"/>
                    <a:pt x="1270" y="0"/>
                  </a:cubicBezTo>
                  <a:cubicBezTo>
                    <a:pt x="1330" y="0"/>
                    <a:pt x="1391" y="91"/>
                    <a:pt x="1451" y="91"/>
                  </a:cubicBezTo>
                  <a:cubicBezTo>
                    <a:pt x="1511" y="91"/>
                    <a:pt x="1573" y="0"/>
                    <a:pt x="1633" y="0"/>
                  </a:cubicBezTo>
                  <a:cubicBezTo>
                    <a:pt x="1693" y="0"/>
                    <a:pt x="1754" y="91"/>
                    <a:pt x="1814" y="91"/>
                  </a:cubicBezTo>
                  <a:cubicBezTo>
                    <a:pt x="1874" y="91"/>
                    <a:pt x="1936" y="0"/>
                    <a:pt x="1996" y="0"/>
                  </a:cubicBezTo>
                  <a:cubicBezTo>
                    <a:pt x="2056" y="0"/>
                    <a:pt x="2117" y="91"/>
                    <a:pt x="2177" y="91"/>
                  </a:cubicBezTo>
                  <a:cubicBezTo>
                    <a:pt x="2237" y="91"/>
                    <a:pt x="2299" y="0"/>
                    <a:pt x="2359" y="0"/>
                  </a:cubicBezTo>
                  <a:cubicBezTo>
                    <a:pt x="2419" y="0"/>
                    <a:pt x="2480" y="91"/>
                    <a:pt x="2540" y="91"/>
                  </a:cubicBezTo>
                  <a:cubicBezTo>
                    <a:pt x="2600" y="91"/>
                    <a:pt x="2662" y="0"/>
                    <a:pt x="2722" y="0"/>
                  </a:cubicBezTo>
                  <a:cubicBezTo>
                    <a:pt x="2782" y="0"/>
                    <a:pt x="2843" y="91"/>
                    <a:pt x="2903" y="91"/>
                  </a:cubicBezTo>
                  <a:cubicBezTo>
                    <a:pt x="2963" y="91"/>
                    <a:pt x="3024" y="0"/>
                    <a:pt x="3084" y="0"/>
                  </a:cubicBezTo>
                  <a:cubicBezTo>
                    <a:pt x="3144" y="0"/>
                    <a:pt x="3206" y="91"/>
                    <a:pt x="3266" y="91"/>
                  </a:cubicBezTo>
                  <a:cubicBezTo>
                    <a:pt x="3326" y="91"/>
                    <a:pt x="3387" y="0"/>
                    <a:pt x="3447" y="0"/>
                  </a:cubicBezTo>
                  <a:cubicBezTo>
                    <a:pt x="3507" y="0"/>
                    <a:pt x="3569" y="91"/>
                    <a:pt x="3629" y="91"/>
                  </a:cubicBezTo>
                  <a:cubicBezTo>
                    <a:pt x="3689" y="91"/>
                    <a:pt x="3750" y="0"/>
                    <a:pt x="3810" y="0"/>
                  </a:cubicBezTo>
                  <a:cubicBezTo>
                    <a:pt x="3870" y="0"/>
                    <a:pt x="3932" y="91"/>
                    <a:pt x="3992" y="91"/>
                  </a:cubicBezTo>
                  <a:cubicBezTo>
                    <a:pt x="4052" y="91"/>
                    <a:pt x="4113" y="0"/>
                    <a:pt x="4173" y="0"/>
                  </a:cubicBezTo>
                  <a:cubicBezTo>
                    <a:pt x="4233" y="0"/>
                    <a:pt x="4295" y="91"/>
                    <a:pt x="4355" y="91"/>
                  </a:cubicBezTo>
                  <a:cubicBezTo>
                    <a:pt x="4415" y="91"/>
                    <a:pt x="4476" y="0"/>
                    <a:pt x="4536" y="0"/>
                  </a:cubicBezTo>
                  <a:cubicBezTo>
                    <a:pt x="4596" y="0"/>
                    <a:pt x="4657" y="91"/>
                    <a:pt x="4717" y="91"/>
                  </a:cubicBezTo>
                  <a:cubicBezTo>
                    <a:pt x="4777" y="91"/>
                    <a:pt x="4839" y="0"/>
                    <a:pt x="4899" y="0"/>
                  </a:cubicBezTo>
                  <a:cubicBezTo>
                    <a:pt x="4959" y="0"/>
                    <a:pt x="5020" y="91"/>
                    <a:pt x="5080" y="91"/>
                  </a:cubicBezTo>
                  <a:cubicBezTo>
                    <a:pt x="5140" y="91"/>
                    <a:pt x="5202" y="0"/>
                    <a:pt x="5262" y="0"/>
                  </a:cubicBezTo>
                  <a:cubicBezTo>
                    <a:pt x="5322" y="0"/>
                    <a:pt x="5383" y="91"/>
                    <a:pt x="5443" y="91"/>
                  </a:cubicBezTo>
                  <a:cubicBezTo>
                    <a:pt x="5503" y="91"/>
                    <a:pt x="5565" y="0"/>
                    <a:pt x="5625" y="0"/>
                  </a:cubicBezTo>
                  <a:cubicBezTo>
                    <a:pt x="5685" y="0"/>
                    <a:pt x="5745" y="45"/>
                    <a:pt x="5806" y="91"/>
                  </a:cubicBezTo>
                </a:path>
              </a:pathLst>
            </a:custGeom>
            <a:grpFill/>
            <a:ln w="31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Arial"/>
                <a:ea typeface="ＭＳ Ｐゴシック"/>
                <a:cs typeface="+mn-cs"/>
              </a:endParaRPr>
            </a:p>
          </p:txBody>
        </p:sp>
        <p:sp>
          <p:nvSpPr>
            <p:cNvPr id="11" name="Freeform 475"/>
            <p:cNvSpPr>
              <a:spLocks/>
            </p:cNvSpPr>
            <p:nvPr/>
          </p:nvSpPr>
          <p:spPr bwMode="auto">
            <a:xfrm>
              <a:off x="217" y="909"/>
              <a:ext cx="5806" cy="46"/>
            </a:xfrm>
            <a:custGeom>
              <a:avLst/>
              <a:gdLst>
                <a:gd name="T0" fmla="*/ 0 w 5806"/>
                <a:gd name="T1" fmla="*/ 91 h 91"/>
                <a:gd name="T2" fmla="*/ 181 w 5806"/>
                <a:gd name="T3" fmla="*/ 0 h 91"/>
                <a:gd name="T4" fmla="*/ 363 w 5806"/>
                <a:gd name="T5" fmla="*/ 91 h 91"/>
                <a:gd name="T6" fmla="*/ 544 w 5806"/>
                <a:gd name="T7" fmla="*/ 0 h 91"/>
                <a:gd name="T8" fmla="*/ 726 w 5806"/>
                <a:gd name="T9" fmla="*/ 91 h 91"/>
                <a:gd name="T10" fmla="*/ 907 w 5806"/>
                <a:gd name="T11" fmla="*/ 0 h 91"/>
                <a:gd name="T12" fmla="*/ 1089 w 5806"/>
                <a:gd name="T13" fmla="*/ 91 h 91"/>
                <a:gd name="T14" fmla="*/ 1270 w 5806"/>
                <a:gd name="T15" fmla="*/ 0 h 91"/>
                <a:gd name="T16" fmla="*/ 1451 w 5806"/>
                <a:gd name="T17" fmla="*/ 91 h 91"/>
                <a:gd name="T18" fmla="*/ 1633 w 5806"/>
                <a:gd name="T19" fmla="*/ 0 h 91"/>
                <a:gd name="T20" fmla="*/ 1814 w 5806"/>
                <a:gd name="T21" fmla="*/ 91 h 91"/>
                <a:gd name="T22" fmla="*/ 1996 w 5806"/>
                <a:gd name="T23" fmla="*/ 0 h 91"/>
                <a:gd name="T24" fmla="*/ 2177 w 5806"/>
                <a:gd name="T25" fmla="*/ 91 h 91"/>
                <a:gd name="T26" fmla="*/ 2359 w 5806"/>
                <a:gd name="T27" fmla="*/ 0 h 91"/>
                <a:gd name="T28" fmla="*/ 2540 w 5806"/>
                <a:gd name="T29" fmla="*/ 91 h 91"/>
                <a:gd name="T30" fmla="*/ 2722 w 5806"/>
                <a:gd name="T31" fmla="*/ 0 h 91"/>
                <a:gd name="T32" fmla="*/ 2903 w 5806"/>
                <a:gd name="T33" fmla="*/ 91 h 91"/>
                <a:gd name="T34" fmla="*/ 3084 w 5806"/>
                <a:gd name="T35" fmla="*/ 0 h 91"/>
                <a:gd name="T36" fmla="*/ 3266 w 5806"/>
                <a:gd name="T37" fmla="*/ 91 h 91"/>
                <a:gd name="T38" fmla="*/ 3447 w 5806"/>
                <a:gd name="T39" fmla="*/ 0 h 91"/>
                <a:gd name="T40" fmla="*/ 3629 w 5806"/>
                <a:gd name="T41" fmla="*/ 91 h 91"/>
                <a:gd name="T42" fmla="*/ 3810 w 5806"/>
                <a:gd name="T43" fmla="*/ 0 h 91"/>
                <a:gd name="T44" fmla="*/ 3992 w 5806"/>
                <a:gd name="T45" fmla="*/ 91 h 91"/>
                <a:gd name="T46" fmla="*/ 4173 w 5806"/>
                <a:gd name="T47" fmla="*/ 0 h 91"/>
                <a:gd name="T48" fmla="*/ 4355 w 5806"/>
                <a:gd name="T49" fmla="*/ 91 h 91"/>
                <a:gd name="T50" fmla="*/ 4536 w 5806"/>
                <a:gd name="T51" fmla="*/ 0 h 91"/>
                <a:gd name="T52" fmla="*/ 4717 w 5806"/>
                <a:gd name="T53" fmla="*/ 91 h 91"/>
                <a:gd name="T54" fmla="*/ 4899 w 5806"/>
                <a:gd name="T55" fmla="*/ 0 h 91"/>
                <a:gd name="T56" fmla="*/ 5080 w 5806"/>
                <a:gd name="T57" fmla="*/ 91 h 91"/>
                <a:gd name="T58" fmla="*/ 5262 w 5806"/>
                <a:gd name="T59" fmla="*/ 0 h 91"/>
                <a:gd name="T60" fmla="*/ 5443 w 5806"/>
                <a:gd name="T61" fmla="*/ 91 h 91"/>
                <a:gd name="T62" fmla="*/ 5625 w 5806"/>
                <a:gd name="T63" fmla="*/ 0 h 91"/>
                <a:gd name="T64" fmla="*/ 5806 w 5806"/>
                <a:gd name="T6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06" h="91">
                  <a:moveTo>
                    <a:pt x="0" y="91"/>
                  </a:moveTo>
                  <a:cubicBezTo>
                    <a:pt x="60" y="45"/>
                    <a:pt x="121" y="0"/>
                    <a:pt x="181" y="0"/>
                  </a:cubicBezTo>
                  <a:cubicBezTo>
                    <a:pt x="241" y="0"/>
                    <a:pt x="303" y="91"/>
                    <a:pt x="363" y="91"/>
                  </a:cubicBezTo>
                  <a:cubicBezTo>
                    <a:pt x="423" y="91"/>
                    <a:pt x="484" y="0"/>
                    <a:pt x="544" y="0"/>
                  </a:cubicBezTo>
                  <a:cubicBezTo>
                    <a:pt x="604" y="0"/>
                    <a:pt x="666" y="91"/>
                    <a:pt x="726" y="91"/>
                  </a:cubicBezTo>
                  <a:cubicBezTo>
                    <a:pt x="786" y="91"/>
                    <a:pt x="847" y="0"/>
                    <a:pt x="907" y="0"/>
                  </a:cubicBezTo>
                  <a:cubicBezTo>
                    <a:pt x="967" y="0"/>
                    <a:pt x="1029" y="91"/>
                    <a:pt x="1089" y="91"/>
                  </a:cubicBezTo>
                  <a:cubicBezTo>
                    <a:pt x="1149" y="91"/>
                    <a:pt x="1210" y="0"/>
                    <a:pt x="1270" y="0"/>
                  </a:cubicBezTo>
                  <a:cubicBezTo>
                    <a:pt x="1330" y="0"/>
                    <a:pt x="1391" y="91"/>
                    <a:pt x="1451" y="91"/>
                  </a:cubicBezTo>
                  <a:cubicBezTo>
                    <a:pt x="1511" y="91"/>
                    <a:pt x="1573" y="0"/>
                    <a:pt x="1633" y="0"/>
                  </a:cubicBezTo>
                  <a:cubicBezTo>
                    <a:pt x="1693" y="0"/>
                    <a:pt x="1754" y="91"/>
                    <a:pt x="1814" y="91"/>
                  </a:cubicBezTo>
                  <a:cubicBezTo>
                    <a:pt x="1874" y="91"/>
                    <a:pt x="1936" y="0"/>
                    <a:pt x="1996" y="0"/>
                  </a:cubicBezTo>
                  <a:cubicBezTo>
                    <a:pt x="2056" y="0"/>
                    <a:pt x="2117" y="91"/>
                    <a:pt x="2177" y="91"/>
                  </a:cubicBezTo>
                  <a:cubicBezTo>
                    <a:pt x="2237" y="91"/>
                    <a:pt x="2299" y="0"/>
                    <a:pt x="2359" y="0"/>
                  </a:cubicBezTo>
                  <a:cubicBezTo>
                    <a:pt x="2419" y="0"/>
                    <a:pt x="2480" y="91"/>
                    <a:pt x="2540" y="91"/>
                  </a:cubicBezTo>
                  <a:cubicBezTo>
                    <a:pt x="2600" y="91"/>
                    <a:pt x="2662" y="0"/>
                    <a:pt x="2722" y="0"/>
                  </a:cubicBezTo>
                  <a:cubicBezTo>
                    <a:pt x="2782" y="0"/>
                    <a:pt x="2843" y="91"/>
                    <a:pt x="2903" y="91"/>
                  </a:cubicBezTo>
                  <a:cubicBezTo>
                    <a:pt x="2963" y="91"/>
                    <a:pt x="3024" y="0"/>
                    <a:pt x="3084" y="0"/>
                  </a:cubicBezTo>
                  <a:cubicBezTo>
                    <a:pt x="3144" y="0"/>
                    <a:pt x="3206" y="91"/>
                    <a:pt x="3266" y="91"/>
                  </a:cubicBezTo>
                  <a:cubicBezTo>
                    <a:pt x="3326" y="91"/>
                    <a:pt x="3387" y="0"/>
                    <a:pt x="3447" y="0"/>
                  </a:cubicBezTo>
                  <a:cubicBezTo>
                    <a:pt x="3507" y="0"/>
                    <a:pt x="3569" y="91"/>
                    <a:pt x="3629" y="91"/>
                  </a:cubicBezTo>
                  <a:cubicBezTo>
                    <a:pt x="3689" y="91"/>
                    <a:pt x="3750" y="0"/>
                    <a:pt x="3810" y="0"/>
                  </a:cubicBezTo>
                  <a:cubicBezTo>
                    <a:pt x="3870" y="0"/>
                    <a:pt x="3932" y="91"/>
                    <a:pt x="3992" y="91"/>
                  </a:cubicBezTo>
                  <a:cubicBezTo>
                    <a:pt x="4052" y="91"/>
                    <a:pt x="4113" y="0"/>
                    <a:pt x="4173" y="0"/>
                  </a:cubicBezTo>
                  <a:cubicBezTo>
                    <a:pt x="4233" y="0"/>
                    <a:pt x="4295" y="91"/>
                    <a:pt x="4355" y="91"/>
                  </a:cubicBezTo>
                  <a:cubicBezTo>
                    <a:pt x="4415" y="91"/>
                    <a:pt x="4476" y="0"/>
                    <a:pt x="4536" y="0"/>
                  </a:cubicBezTo>
                  <a:cubicBezTo>
                    <a:pt x="4596" y="0"/>
                    <a:pt x="4657" y="91"/>
                    <a:pt x="4717" y="91"/>
                  </a:cubicBezTo>
                  <a:cubicBezTo>
                    <a:pt x="4777" y="91"/>
                    <a:pt x="4839" y="0"/>
                    <a:pt x="4899" y="0"/>
                  </a:cubicBezTo>
                  <a:cubicBezTo>
                    <a:pt x="4959" y="0"/>
                    <a:pt x="5020" y="91"/>
                    <a:pt x="5080" y="91"/>
                  </a:cubicBezTo>
                  <a:cubicBezTo>
                    <a:pt x="5140" y="91"/>
                    <a:pt x="5202" y="0"/>
                    <a:pt x="5262" y="0"/>
                  </a:cubicBezTo>
                  <a:cubicBezTo>
                    <a:pt x="5322" y="0"/>
                    <a:pt x="5383" y="91"/>
                    <a:pt x="5443" y="91"/>
                  </a:cubicBezTo>
                  <a:cubicBezTo>
                    <a:pt x="5503" y="91"/>
                    <a:pt x="5565" y="0"/>
                    <a:pt x="5625" y="0"/>
                  </a:cubicBezTo>
                  <a:cubicBezTo>
                    <a:pt x="5685" y="0"/>
                    <a:pt x="5745" y="45"/>
                    <a:pt x="5806" y="91"/>
                  </a:cubicBezTo>
                </a:path>
              </a:pathLst>
            </a:custGeom>
            <a:grpFill/>
            <a:ln w="31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black"/>
                </a:solidFill>
                <a:effectLst/>
                <a:uLnTx/>
                <a:uFillTx/>
                <a:latin typeface="Arial"/>
                <a:ea typeface="ＭＳ Ｐゴシック"/>
                <a:cs typeface="+mn-cs"/>
              </a:endParaRPr>
            </a:p>
          </p:txBody>
        </p:sp>
      </p:grpSp>
    </p:spTree>
    <p:extLst>
      <p:ext uri="{BB962C8B-B14F-4D97-AF65-F5344CB8AC3E}">
        <p14:creationId xmlns:p14="http://schemas.microsoft.com/office/powerpoint/2010/main" val="17574583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0C3A2-C6FD-4C72-8568-CE92CE67F085}" type="slidenum">
              <a:rPr kumimoji="0" lang="en-US" altLang="ja-JP" sz="1108"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altLang="ja-JP" sz="1108"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5" name="タイトル 6"/>
          <p:cNvSpPr txBox="1">
            <a:spLocks/>
          </p:cNvSpPr>
          <p:nvPr/>
        </p:nvSpPr>
        <p:spPr bwMode="auto">
          <a:xfrm>
            <a:off x="-2796" y="538137"/>
            <a:ext cx="9144000" cy="671231"/>
          </a:xfrm>
          <a:prstGeom prst="rect">
            <a:avLst/>
          </a:prstGeom>
          <a:solidFill>
            <a:srgbClr val="006600"/>
          </a:solidFill>
          <a:ln w="28575">
            <a:solidFill>
              <a:srgbClr val="0066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323" b="1">
                <a:solidFill>
                  <a:schemeClr val="tx1"/>
                </a:solidFill>
                <a:latin typeface="HG丸ｺﾞｼｯｸM-PRO" panose="020F0600000000000000" pitchFamily="50" charset="-128"/>
                <a:ea typeface="HG丸ｺﾞｼｯｸM-PRO" panose="020F0600000000000000" pitchFamily="50" charset="-128"/>
                <a:cs typeface="+mj-cs"/>
              </a:defRPr>
            </a:lvl1pPr>
            <a:lvl2pPr algn="ctr" rtl="0" eaLnBrk="1" fontAlgn="base" hangingPunct="1">
              <a:spcBef>
                <a:spcPct val="0"/>
              </a:spcBef>
              <a:spcAft>
                <a:spcPct val="0"/>
              </a:spcAft>
              <a:defRPr kumimoji="1" sz="4062">
                <a:solidFill>
                  <a:schemeClr val="tx2"/>
                </a:solidFill>
                <a:latin typeface="Arial" charset="0"/>
                <a:ea typeface="ＭＳ Ｐゴシック" charset="-128"/>
              </a:defRPr>
            </a:lvl2pPr>
            <a:lvl3pPr algn="ctr" rtl="0" eaLnBrk="1" fontAlgn="base" hangingPunct="1">
              <a:spcBef>
                <a:spcPct val="0"/>
              </a:spcBef>
              <a:spcAft>
                <a:spcPct val="0"/>
              </a:spcAft>
              <a:defRPr kumimoji="1" sz="4062">
                <a:solidFill>
                  <a:schemeClr val="tx2"/>
                </a:solidFill>
                <a:latin typeface="Arial" charset="0"/>
                <a:ea typeface="ＭＳ Ｐゴシック" charset="-128"/>
              </a:defRPr>
            </a:lvl3pPr>
            <a:lvl4pPr algn="ctr" rtl="0" eaLnBrk="1" fontAlgn="base" hangingPunct="1">
              <a:spcBef>
                <a:spcPct val="0"/>
              </a:spcBef>
              <a:spcAft>
                <a:spcPct val="0"/>
              </a:spcAft>
              <a:defRPr kumimoji="1" sz="4062">
                <a:solidFill>
                  <a:schemeClr val="tx2"/>
                </a:solidFill>
                <a:latin typeface="Arial" charset="0"/>
                <a:ea typeface="ＭＳ Ｐゴシック" charset="-128"/>
              </a:defRPr>
            </a:lvl4pPr>
            <a:lvl5pPr algn="ctr" rtl="0" eaLnBrk="1" fontAlgn="base" hangingPunct="1">
              <a:spcBef>
                <a:spcPct val="0"/>
              </a:spcBef>
              <a:spcAft>
                <a:spcPct val="0"/>
              </a:spcAft>
              <a:defRPr kumimoji="1" sz="4062">
                <a:solidFill>
                  <a:schemeClr val="tx2"/>
                </a:solidFill>
                <a:latin typeface="Arial" charset="0"/>
                <a:ea typeface="ＭＳ Ｐゴシック" charset="-128"/>
              </a:defRPr>
            </a:lvl5pPr>
            <a:lvl6pPr marL="422041" algn="ctr" rtl="0" eaLnBrk="1" fontAlgn="base" hangingPunct="1">
              <a:spcBef>
                <a:spcPct val="0"/>
              </a:spcBef>
              <a:spcAft>
                <a:spcPct val="0"/>
              </a:spcAft>
              <a:defRPr kumimoji="1" sz="4062">
                <a:solidFill>
                  <a:schemeClr val="tx2"/>
                </a:solidFill>
                <a:latin typeface="Arial" charset="0"/>
                <a:ea typeface="ＭＳ Ｐゴシック" charset="-128"/>
              </a:defRPr>
            </a:lvl6pPr>
            <a:lvl7pPr marL="844083" algn="ctr" rtl="0" eaLnBrk="1" fontAlgn="base" hangingPunct="1">
              <a:spcBef>
                <a:spcPct val="0"/>
              </a:spcBef>
              <a:spcAft>
                <a:spcPct val="0"/>
              </a:spcAft>
              <a:defRPr kumimoji="1" sz="4062">
                <a:solidFill>
                  <a:schemeClr val="tx2"/>
                </a:solidFill>
                <a:latin typeface="Arial" charset="0"/>
                <a:ea typeface="ＭＳ Ｐゴシック" charset="-128"/>
              </a:defRPr>
            </a:lvl7pPr>
            <a:lvl8pPr marL="1266124" algn="ctr" rtl="0" eaLnBrk="1" fontAlgn="base" hangingPunct="1">
              <a:spcBef>
                <a:spcPct val="0"/>
              </a:spcBef>
              <a:spcAft>
                <a:spcPct val="0"/>
              </a:spcAft>
              <a:defRPr kumimoji="1" sz="4062">
                <a:solidFill>
                  <a:schemeClr val="tx2"/>
                </a:solidFill>
                <a:latin typeface="Arial" charset="0"/>
                <a:ea typeface="ＭＳ Ｐゴシック" charset="-128"/>
              </a:defRPr>
            </a:lvl8pPr>
            <a:lvl9pPr marL="1688165" algn="ctr" rtl="0" eaLnBrk="1" fontAlgn="base" hangingPunct="1">
              <a:spcBef>
                <a:spcPct val="0"/>
              </a:spcBef>
              <a:spcAft>
                <a:spcPct val="0"/>
              </a:spcAft>
              <a:defRPr kumimoji="1" sz="4062">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200" b="1" i="0" u="none" strike="noStrike" kern="0" cap="none" spc="0" normalizeH="0" baseline="0" noProof="0" dirty="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j-cs"/>
              </a:rPr>
              <a:t>Branch Offices in Ministry of Planning</a:t>
            </a:r>
            <a:endParaRPr kumimoji="1" lang="ja-JP" altLang="en-US" sz="3200" b="1" i="0" u="none" strike="noStrike" kern="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j-cs"/>
            </a:endParaRPr>
          </a:p>
        </p:txBody>
      </p:sp>
      <p:pic>
        <p:nvPicPr>
          <p:cNvPr id="2" name="図 1"/>
          <p:cNvPicPr>
            <a:picLocks noChangeAspect="1"/>
          </p:cNvPicPr>
          <p:nvPr/>
        </p:nvPicPr>
        <p:blipFill>
          <a:blip r:embed="rId3"/>
          <a:stretch>
            <a:fillRect/>
          </a:stretch>
        </p:blipFill>
        <p:spPr>
          <a:xfrm>
            <a:off x="2833526" y="1281965"/>
            <a:ext cx="6389678" cy="5303381"/>
          </a:xfrm>
          <a:prstGeom prst="rect">
            <a:avLst/>
          </a:prstGeom>
        </p:spPr>
      </p:pic>
      <p:sp>
        <p:nvSpPr>
          <p:cNvPr id="4" name="正方形/長方形 3"/>
          <p:cNvSpPr/>
          <p:nvPr/>
        </p:nvSpPr>
        <p:spPr>
          <a:xfrm>
            <a:off x="11256" y="1253090"/>
            <a:ext cx="4123245" cy="954107"/>
          </a:xfrm>
          <a:prstGeom prst="rect">
            <a:avLst/>
          </a:prstGeom>
        </p:spPr>
        <p:txBody>
          <a:bodyPr wrap="none">
            <a:spAutoFit/>
          </a:bodyPr>
          <a:lstStyle/>
          <a:p>
            <a:pPr marL="514350" marR="0" lvl="0" indent="-5143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ja-JP" sz="3200" b="1" i="0" u="sng" strike="noStrike" kern="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25</a:t>
            </a:r>
            <a:r>
              <a:rPr kumimoji="0" lang="en-US" altLang="ja-JP" sz="2800" b="1" i="0" u="none" strike="noStrike" kern="0" cap="none" spc="0" normalizeH="0" baseline="0" noProof="0" dirty="0" smtClean="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n-cs"/>
              </a:rPr>
              <a:t> </a:t>
            </a:r>
            <a:r>
              <a:rPr kumimoji="0" lang="en-US" altLang="ja-JP" sz="28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Branch offices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are in Cambodia </a:t>
            </a:r>
            <a:endParaRPr kumimoji="0" lang="ja-JP" altLang="en-US" sz="24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6" name="正方形/長方形 5"/>
          <p:cNvSpPr/>
          <p:nvPr/>
        </p:nvSpPr>
        <p:spPr>
          <a:xfrm>
            <a:off x="102339" y="2293813"/>
            <a:ext cx="3421129" cy="267765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Visiting Branch Offices:</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2400" b="1" i="0" u="none" strike="noStrike" kern="0" cap="none" spc="0" normalizeH="0" baseline="0" noProof="0" dirty="0" smtClean="0">
                <a:ln>
                  <a:noFill/>
                </a:ln>
                <a:solidFill>
                  <a:srgbClr val="FF0000"/>
                </a:solidFill>
                <a:effectLst/>
                <a:uLnTx/>
                <a:uFillTx/>
                <a:latin typeface="Arial"/>
                <a:ea typeface="ＭＳ Ｐゴシック"/>
                <a:cs typeface="+mn-cs"/>
              </a:rPr>
              <a:t>26-29 D</a:t>
            </a:r>
            <a:r>
              <a:rPr kumimoji="0" lang="ja-JP" altLang="en-US" sz="2400" b="1" i="0" u="none" strike="noStrike" kern="0" cap="none" spc="0" normalizeH="0" baseline="0" noProof="0" dirty="0" smtClean="0">
                <a:ln>
                  <a:noFill/>
                </a:ln>
                <a:solidFill>
                  <a:srgbClr val="FF0000"/>
                </a:solidFill>
                <a:effectLst/>
                <a:uLnTx/>
                <a:uFillTx/>
                <a:latin typeface="Arial"/>
                <a:ea typeface="ＭＳ Ｐゴシック"/>
                <a:cs typeface="+mn-cs"/>
              </a:rPr>
              <a:t>ｅｃ</a:t>
            </a:r>
            <a:r>
              <a:rPr kumimoji="0" lang="en-US" altLang="ja-JP" sz="2400" b="1" i="0" u="none" strike="noStrike" kern="0" cap="none" spc="0" normalizeH="0" baseline="0" noProof="0" dirty="0" smtClean="0">
                <a:ln>
                  <a:noFill/>
                </a:ln>
                <a:solidFill>
                  <a:srgbClr val="FF0000"/>
                </a:solidFill>
                <a:effectLst/>
                <a:uLnTx/>
                <a:uFillTx/>
                <a:latin typeface="Arial"/>
                <a:ea typeface="ＭＳ Ｐゴシック"/>
                <a:cs typeface="+mn-cs"/>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err="1" smtClean="0">
                <a:ln>
                  <a:noFill/>
                </a:ln>
                <a:solidFill>
                  <a:prstClr val="black"/>
                </a:solidFill>
                <a:effectLst/>
                <a:uLnTx/>
                <a:uFillTx/>
                <a:latin typeface="Arial"/>
                <a:ea typeface="ＭＳ Ｐゴシック"/>
                <a:cs typeface="+mn-cs"/>
              </a:rPr>
              <a:t>Kraches</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 Stung </a:t>
            </a:r>
            <a:r>
              <a:rPr kumimoji="0" lang="en-US" altLang="ja-JP" sz="2000" b="1" i="0" u="none" strike="noStrike" kern="0" cap="none" spc="0" normalizeH="0" baseline="0" noProof="0" dirty="0" err="1" smtClean="0">
                <a:ln>
                  <a:noFill/>
                </a:ln>
                <a:solidFill>
                  <a:prstClr val="black"/>
                </a:solidFill>
                <a:effectLst/>
                <a:uLnTx/>
                <a:uFillTx/>
                <a:latin typeface="Arial"/>
                <a:ea typeface="ＭＳ Ｐゴシック"/>
                <a:cs typeface="+mn-cs"/>
              </a:rPr>
              <a:t>Treng</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a:t>
            </a:r>
            <a:endParaRPr kumimoji="0" lang="en-US" altLang="ja-JP" sz="2000" b="1" i="0" u="none" strike="noStrike" kern="0" cap="none" spc="0" normalizeH="0" baseline="0" noProof="0" dirty="0">
              <a:ln>
                <a:noFill/>
              </a:ln>
              <a:solidFill>
                <a:prstClr val="black"/>
              </a:solidFill>
              <a:effectLst/>
              <a:uLnTx/>
              <a:uFillTx/>
              <a:latin typeface="Arial"/>
              <a:ea typeface="ＭＳ Ｐゴシック"/>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err="1">
                <a:ln>
                  <a:noFill/>
                </a:ln>
                <a:solidFill>
                  <a:prstClr val="black"/>
                </a:solidFill>
                <a:effectLst/>
                <a:uLnTx/>
                <a:uFillTx/>
                <a:latin typeface="Arial"/>
                <a:ea typeface="ＭＳ Ｐゴシック"/>
                <a:cs typeface="+mn-cs"/>
              </a:rPr>
              <a:t>Mondul</a:t>
            </a:r>
            <a:r>
              <a:rPr kumimoji="0" lang="en-US" altLang="ja-JP" sz="2000" b="1" i="0" u="none" strike="noStrike" kern="0" cap="none" spc="0" normalizeH="0" baseline="0" noProof="0" dirty="0">
                <a:ln>
                  <a:noFill/>
                </a:ln>
                <a:solidFill>
                  <a:prstClr val="black"/>
                </a:solidFill>
                <a:effectLst/>
                <a:uLnTx/>
                <a:uFillTx/>
                <a:latin typeface="Arial"/>
                <a:ea typeface="ＭＳ Ｐゴシック"/>
                <a:cs typeface="+mn-cs"/>
              </a:rPr>
              <a:t> </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Kiri and </a:t>
            </a:r>
            <a:r>
              <a:rPr kumimoji="0" lang="en-US" altLang="ja-JP" sz="2000" b="1" i="0" u="none" strike="noStrike" kern="0" cap="none" spc="0" normalizeH="0" baseline="0" noProof="0" dirty="0" err="1" smtClean="0">
                <a:ln>
                  <a:noFill/>
                </a:ln>
                <a:solidFill>
                  <a:prstClr val="black"/>
                </a:solidFill>
                <a:effectLst/>
                <a:uLnTx/>
                <a:uFillTx/>
                <a:latin typeface="Arial"/>
                <a:ea typeface="ＭＳ Ｐゴシック"/>
                <a:cs typeface="+mn-cs"/>
              </a:rPr>
              <a:t>Ratana</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Kiri Provinces</a:t>
            </a:r>
            <a:endParaRPr kumimoji="0" lang="en-US" altLang="ja-JP" sz="2000" b="1" i="0" u="none" strike="noStrike" kern="0" cap="none" spc="0" normalizeH="0" baseline="0" noProof="0" dirty="0">
              <a:ln>
                <a:noFill/>
              </a:ln>
              <a:solidFill>
                <a:prstClr val="black"/>
              </a:solidFill>
              <a:effectLst/>
              <a:uLnTx/>
              <a:uFillTx/>
              <a:latin typeface="Arial"/>
              <a:ea typeface="ＭＳ Ｐゴシック"/>
              <a:cs typeface="+mn-cs"/>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en-US" altLang="ja-JP" sz="2400" b="1" i="0" u="none" strike="noStrike" kern="0" cap="none" spc="0" normalizeH="0" baseline="0" noProof="0" dirty="0" smtClean="0">
                <a:ln>
                  <a:noFill/>
                </a:ln>
                <a:solidFill>
                  <a:srgbClr val="FF0000"/>
                </a:solidFill>
                <a:effectLst/>
                <a:uLnTx/>
                <a:uFillTx/>
                <a:latin typeface="Arial"/>
                <a:ea typeface="ＭＳ Ｐゴシック"/>
                <a:cs typeface="+mn-cs"/>
              </a:rPr>
              <a:t>1-4 May. 2019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err="1">
                <a:ln>
                  <a:noFill/>
                </a:ln>
                <a:solidFill>
                  <a:prstClr val="black"/>
                </a:solidFill>
                <a:effectLst/>
                <a:uLnTx/>
                <a:uFillTx/>
                <a:latin typeface="Arial"/>
                <a:ea typeface="ＭＳ Ｐゴシック"/>
                <a:cs typeface="+mn-cs"/>
              </a:rPr>
              <a:t>Kampot</a:t>
            </a:r>
            <a:r>
              <a:rPr kumimoji="0" lang="en-US" altLang="ja-JP" sz="2000" b="1" i="0" u="none" strike="noStrike" kern="0" cap="none" spc="0" normalizeH="0" baseline="0" noProof="0" dirty="0">
                <a:ln>
                  <a:noFill/>
                </a:ln>
                <a:solidFill>
                  <a:prstClr val="black"/>
                </a:solidFill>
                <a:effectLst/>
                <a:uLnTx/>
                <a:uFillTx/>
                <a:latin typeface="Arial"/>
                <a:ea typeface="ＭＳ Ｐゴシック"/>
                <a:cs typeface="+mn-cs"/>
              </a:rPr>
              <a:t>, </a:t>
            </a:r>
            <a:r>
              <a:rPr kumimoji="0" lang="en-US" altLang="ja-JP" sz="2000" b="1" i="0" u="none" strike="noStrike" kern="0" cap="none" spc="0" normalizeH="0" baseline="0" noProof="0" dirty="0" err="1" smtClean="0">
                <a:ln>
                  <a:noFill/>
                </a:ln>
                <a:solidFill>
                  <a:prstClr val="black"/>
                </a:solidFill>
                <a:effectLst/>
                <a:uLnTx/>
                <a:uFillTx/>
                <a:latin typeface="Arial"/>
                <a:ea typeface="ＭＳ Ｐゴシック"/>
                <a:cs typeface="+mn-cs"/>
              </a:rPr>
              <a:t>Kep</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 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err="1" smtClean="0">
                <a:ln>
                  <a:noFill/>
                </a:ln>
                <a:solidFill>
                  <a:prstClr val="black"/>
                </a:solidFill>
                <a:effectLst/>
                <a:uLnTx/>
                <a:uFillTx/>
                <a:latin typeface="Arial"/>
                <a:ea typeface="ＭＳ Ｐゴシック"/>
                <a:cs typeface="+mn-cs"/>
              </a:rPr>
              <a:t>Preah</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 </a:t>
            </a:r>
            <a:r>
              <a:rPr kumimoji="0" lang="en-US" altLang="ja-JP" sz="2000" b="1" i="0" u="none" strike="noStrike" kern="0" cap="none" spc="0" normalizeH="0" baseline="0" noProof="0" dirty="0">
                <a:ln>
                  <a:noFill/>
                </a:ln>
                <a:solidFill>
                  <a:prstClr val="black"/>
                </a:solidFill>
                <a:effectLst/>
                <a:uLnTx/>
                <a:uFillTx/>
                <a:latin typeface="Arial"/>
                <a:ea typeface="ＭＳ Ｐゴシック"/>
                <a:cs typeface="+mn-cs"/>
              </a:rPr>
              <a:t>Sihanouk </a:t>
            </a:r>
            <a:r>
              <a:rPr kumimoji="0" lang="en-US" altLang="ja-JP" sz="2000" b="1" i="0" u="none" strike="noStrike" kern="0" cap="none" spc="0" normalizeH="0" baseline="0" noProof="0" dirty="0" smtClean="0">
                <a:ln>
                  <a:noFill/>
                </a:ln>
                <a:solidFill>
                  <a:prstClr val="black"/>
                </a:solidFill>
                <a:effectLst/>
                <a:uLnTx/>
                <a:uFillTx/>
                <a:latin typeface="Arial"/>
                <a:ea typeface="ＭＳ Ｐゴシック"/>
                <a:cs typeface="+mn-cs"/>
              </a:rPr>
              <a:t>Provinces</a:t>
            </a:r>
          </a:p>
        </p:txBody>
      </p:sp>
      <p:sp>
        <p:nvSpPr>
          <p:cNvPr id="7" name="楕円 6"/>
          <p:cNvSpPr/>
          <p:nvPr/>
        </p:nvSpPr>
        <p:spPr bwMode="auto">
          <a:xfrm>
            <a:off x="6689558" y="1799924"/>
            <a:ext cx="2560319" cy="2762451"/>
          </a:xfrm>
          <a:prstGeom prst="ellipse">
            <a:avLst/>
          </a:prstGeom>
          <a:noFill/>
          <a:ln w="47625">
            <a:solidFill>
              <a:srgbClr val="FF0000"/>
            </a:solidFill>
            <a:headEnd/>
            <a:tailEnd/>
          </a:ln>
        </p:spPr>
        <p:style>
          <a:lnRef idx="2">
            <a:schemeClr val="dk1"/>
          </a:lnRef>
          <a:fillRef idx="1">
            <a:schemeClr val="lt1"/>
          </a:fillRef>
          <a:effectRef idx="0">
            <a:schemeClr val="dk1"/>
          </a:effectRef>
          <a:fontRef idx="minor">
            <a:schemeClr val="dk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4800" b="1" i="0" u="none" strike="noStrike" kern="1200" cap="none" spc="0" normalizeH="0" baseline="0" noProof="0" dirty="0" smtClean="0">
                <a:ln>
                  <a:noFill/>
                </a:ln>
                <a:solidFill>
                  <a:srgbClr val="FF0000"/>
                </a:solidFill>
                <a:effectLst/>
                <a:uLnTx/>
                <a:uFillTx/>
                <a:latin typeface="Arial" pitchFamily="34" charset="0"/>
                <a:ea typeface=""/>
                <a:cs typeface="+mn-cs"/>
              </a:rPr>
              <a:t>1</a:t>
            </a:r>
            <a:endParaRPr kumimoji="1" lang="ja-JP" altLang="en-US" sz="4800" b="1" i="0" u="none" strike="noStrike" kern="1200" cap="none" spc="0" normalizeH="0" baseline="0" noProof="0" dirty="0" smtClean="0">
              <a:ln>
                <a:noFill/>
              </a:ln>
              <a:solidFill>
                <a:srgbClr val="FF0000"/>
              </a:solidFill>
              <a:effectLst/>
              <a:uLnTx/>
              <a:uFillTx/>
              <a:latin typeface="Arial" pitchFamily="34" charset="0"/>
              <a:ea typeface=""/>
              <a:cs typeface="+mn-cs"/>
            </a:endParaRPr>
          </a:p>
        </p:txBody>
      </p:sp>
      <p:sp>
        <p:nvSpPr>
          <p:cNvPr id="10" name="楕円 9"/>
          <p:cNvSpPr/>
          <p:nvPr/>
        </p:nvSpPr>
        <p:spPr bwMode="auto">
          <a:xfrm>
            <a:off x="4244744" y="5661247"/>
            <a:ext cx="1424540" cy="977445"/>
          </a:xfrm>
          <a:prstGeom prst="ellipse">
            <a:avLst/>
          </a:prstGeom>
          <a:noFill/>
          <a:ln w="47625">
            <a:solidFill>
              <a:srgbClr val="FF0000"/>
            </a:solidFill>
            <a:headEnd/>
            <a:tailEnd/>
          </a:ln>
        </p:spPr>
        <p:style>
          <a:lnRef idx="2">
            <a:schemeClr val="dk1"/>
          </a:lnRef>
          <a:fillRef idx="1">
            <a:schemeClr val="lt1"/>
          </a:fillRef>
          <a:effectRef idx="0">
            <a:schemeClr val="dk1"/>
          </a:effectRef>
          <a:fontRef idx="minor">
            <a:schemeClr val="dk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smtClean="0">
                <a:ln>
                  <a:noFill/>
                </a:ln>
                <a:solidFill>
                  <a:srgbClr val="FF0000"/>
                </a:solidFill>
                <a:effectLst/>
                <a:uLnTx/>
                <a:uFillTx/>
                <a:latin typeface="Arial" pitchFamily="34" charset="0"/>
                <a:ea typeface=""/>
                <a:cs typeface="+mn-cs"/>
              </a:rPr>
              <a:t>2</a:t>
            </a:r>
            <a:endParaRPr kumimoji="1" lang="ja-JP" altLang="en-US" sz="4000" b="1" i="0" u="none" strike="noStrike" kern="1200" cap="none" spc="0" normalizeH="0" baseline="0" noProof="0" dirty="0" smtClean="0">
              <a:ln>
                <a:noFill/>
              </a:ln>
              <a:solidFill>
                <a:srgbClr val="FF0000"/>
              </a:solidFill>
              <a:effectLst/>
              <a:uLnTx/>
              <a:uFillTx/>
              <a:latin typeface="Arial" pitchFamily="34" charset="0"/>
              <a:ea typeface=""/>
              <a:cs typeface="+mn-cs"/>
            </a:endParaRPr>
          </a:p>
        </p:txBody>
      </p:sp>
      <p:sp>
        <p:nvSpPr>
          <p:cNvPr id="9" name="楕円 8"/>
          <p:cNvSpPr/>
          <p:nvPr/>
        </p:nvSpPr>
        <p:spPr bwMode="auto">
          <a:xfrm>
            <a:off x="5298797" y="4797152"/>
            <a:ext cx="1424540" cy="1046416"/>
          </a:xfrm>
          <a:prstGeom prst="ellipse">
            <a:avLst/>
          </a:prstGeom>
          <a:noFill/>
          <a:ln w="47625">
            <a:solidFill>
              <a:srgbClr val="FF0000"/>
            </a:solidFill>
            <a:headEnd/>
            <a:tailEnd/>
          </a:ln>
        </p:spPr>
        <p:style>
          <a:lnRef idx="2">
            <a:schemeClr val="dk1"/>
          </a:lnRef>
          <a:fillRef idx="1">
            <a:schemeClr val="lt1"/>
          </a:fillRef>
          <a:effectRef idx="0">
            <a:schemeClr val="dk1"/>
          </a:effectRef>
          <a:fontRef idx="minor">
            <a:schemeClr val="dk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a:ln>
                  <a:noFill/>
                </a:ln>
                <a:solidFill>
                  <a:srgbClr val="FF0000"/>
                </a:solidFill>
                <a:effectLst/>
                <a:uLnTx/>
                <a:uFillTx/>
                <a:latin typeface="Arial" pitchFamily="34" charset="0"/>
                <a:ea typeface=""/>
                <a:cs typeface="+mn-cs"/>
              </a:rPr>
              <a:t>３</a:t>
            </a:r>
            <a:endParaRPr kumimoji="1" lang="ja-JP" altLang="en-US" sz="4000" b="1" i="0" u="none" strike="noStrike" kern="1200" cap="none" spc="0" normalizeH="0" baseline="0" noProof="0" dirty="0" smtClean="0">
              <a:ln>
                <a:noFill/>
              </a:ln>
              <a:solidFill>
                <a:srgbClr val="FF0000"/>
              </a:solidFill>
              <a:effectLst/>
              <a:uLnTx/>
              <a:uFillTx/>
              <a:latin typeface="Arial" pitchFamily="34" charset="0"/>
              <a:ea typeface=""/>
              <a:cs typeface="+mn-cs"/>
            </a:endParaRPr>
          </a:p>
        </p:txBody>
      </p:sp>
      <p:sp>
        <p:nvSpPr>
          <p:cNvPr id="8" name="正方形/長方形 7"/>
          <p:cNvSpPr/>
          <p:nvPr/>
        </p:nvSpPr>
        <p:spPr>
          <a:xfrm>
            <a:off x="102339" y="5194658"/>
            <a:ext cx="3533557" cy="1015663"/>
          </a:xfrm>
          <a:prstGeom prst="rect">
            <a:avLst/>
          </a:prstGeom>
          <a:ln>
            <a:solidFill>
              <a:schemeClr val="tx1"/>
            </a:solidFill>
          </a:ln>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en-US" altLang="ja-JP" sz="2400" b="1" i="0" u="none" strike="noStrike" kern="0" cap="none" spc="0" normalizeH="0" baseline="0" noProof="0" dirty="0" smtClean="0">
                <a:ln>
                  <a:noFill/>
                </a:ln>
                <a:solidFill>
                  <a:srgbClr val="FF0000"/>
                </a:solidFill>
                <a:effectLst/>
                <a:uLnTx/>
                <a:uFillTx/>
                <a:latin typeface="Arial"/>
                <a:ea typeface="ＭＳ Ｐゴシック"/>
                <a:cs typeface="+mn-cs"/>
              </a:rPr>
              <a:t>23-26</a:t>
            </a:r>
            <a:r>
              <a:rPr kumimoji="0" lang="ja-JP" altLang="en-US" sz="2400" b="1" i="0" u="none" strike="noStrike" kern="0" cap="none" spc="0" normalizeH="0" baseline="0" noProof="0" dirty="0" smtClean="0">
                <a:ln>
                  <a:noFill/>
                </a:ln>
                <a:solidFill>
                  <a:srgbClr val="FF0000"/>
                </a:solidFill>
                <a:effectLst/>
                <a:uLnTx/>
                <a:uFillTx/>
                <a:latin typeface="Arial"/>
                <a:ea typeface="ＭＳ Ｐゴシック"/>
                <a:cs typeface="+mn-cs"/>
              </a:rPr>
              <a:t>　</a:t>
            </a:r>
            <a:r>
              <a:rPr kumimoji="0" lang="en-US" altLang="ja-JP" sz="2400" b="1" i="0" u="none" strike="noStrike" kern="0" cap="none" spc="0" normalizeH="0" baseline="0" noProof="0" dirty="0" smtClean="0">
                <a:ln>
                  <a:noFill/>
                </a:ln>
                <a:solidFill>
                  <a:srgbClr val="FF0000"/>
                </a:solidFill>
                <a:effectLst/>
                <a:uLnTx/>
                <a:uFillTx/>
                <a:latin typeface="Arial"/>
                <a:ea typeface="ＭＳ Ｐゴシック"/>
                <a:cs typeface="+mn-cs"/>
              </a:rPr>
              <a:t>Dec. </a:t>
            </a:r>
            <a:r>
              <a:rPr kumimoji="0" lang="en-US" altLang="ja-JP" sz="2400" b="1" i="0" u="none" strike="noStrike" kern="0" cap="none" spc="0" normalizeH="0" baseline="0" noProof="0" dirty="0">
                <a:ln>
                  <a:noFill/>
                </a:ln>
                <a:solidFill>
                  <a:srgbClr val="FF0000"/>
                </a:solidFill>
                <a:effectLst/>
                <a:uLnTx/>
                <a:uFillTx/>
                <a:latin typeface="Arial"/>
                <a:ea typeface="ＭＳ Ｐゴシック"/>
                <a:cs typeface="+mn-cs"/>
              </a:rPr>
              <a:t>2019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prstClr val="black"/>
                </a:solidFill>
                <a:effectLst/>
                <a:uLnTx/>
                <a:uFillTx/>
                <a:latin typeface="Arial"/>
                <a:ea typeface="ＭＳ Ｐゴシック"/>
                <a:cs typeface="+mn-cs"/>
              </a:rPr>
              <a:t>Prey</a:t>
            </a:r>
            <a:r>
              <a:rPr kumimoji="0" lang="ja-JP" altLang="en-US" sz="1800" b="1" i="0" u="none" strike="noStrike" kern="0" cap="none" spc="0" normalizeH="0" baseline="0" noProof="0" dirty="0" smtClean="0">
                <a:ln>
                  <a:noFill/>
                </a:ln>
                <a:solidFill>
                  <a:prstClr val="black"/>
                </a:solidFill>
                <a:effectLst/>
                <a:uLnTx/>
                <a:uFillTx/>
                <a:latin typeface="Arial"/>
                <a:ea typeface="ＭＳ Ｐゴシック"/>
                <a:cs typeface="+mn-cs"/>
              </a:rPr>
              <a:t> </a:t>
            </a:r>
            <a:r>
              <a:rPr kumimoji="0" lang="en-US" altLang="ja-JP" sz="1800" b="1" i="0" u="none" strike="noStrike" kern="0" cap="none" spc="0" normalizeH="0" baseline="0" noProof="0" dirty="0" err="1" smtClean="0">
                <a:ln>
                  <a:noFill/>
                </a:ln>
                <a:solidFill>
                  <a:prstClr val="black"/>
                </a:solidFill>
                <a:effectLst/>
                <a:uLnTx/>
                <a:uFillTx/>
                <a:latin typeface="Arial"/>
                <a:ea typeface="ＭＳ Ｐゴシック"/>
                <a:cs typeface="+mn-cs"/>
              </a:rPr>
              <a:t>Veng</a:t>
            </a:r>
            <a:r>
              <a:rPr kumimoji="0" lang="en-US" altLang="ja-JP" sz="1800" b="1" i="0" u="none" strike="noStrike" kern="0" cap="none" spc="0" normalizeH="0" baseline="0" noProof="0" dirty="0" smtClean="0">
                <a:ln>
                  <a:noFill/>
                </a:ln>
                <a:solidFill>
                  <a:prstClr val="black"/>
                </a:solidFill>
                <a:effectLst/>
                <a:uLnTx/>
                <a:uFillTx/>
                <a:latin typeface="Arial"/>
                <a:ea typeface="ＭＳ Ｐゴシック"/>
                <a:cs typeface="+mn-cs"/>
              </a:rPr>
              <a:t>, </a:t>
            </a:r>
            <a:r>
              <a:rPr kumimoji="0" lang="en-US" altLang="ja-JP" sz="1800" b="1" i="0" u="none" strike="noStrike" kern="0" cap="none" spc="0" normalizeH="0" baseline="0" noProof="0" dirty="0" err="1" smtClean="0">
                <a:ln>
                  <a:noFill/>
                </a:ln>
                <a:solidFill>
                  <a:prstClr val="black"/>
                </a:solidFill>
                <a:effectLst/>
                <a:uLnTx/>
                <a:uFillTx/>
                <a:latin typeface="Arial"/>
                <a:ea typeface="ＭＳ Ｐゴシック"/>
                <a:cs typeface="+mn-cs"/>
              </a:rPr>
              <a:t>Kandal</a:t>
            </a:r>
            <a:r>
              <a:rPr kumimoji="0" lang="en-US" altLang="ja-JP" sz="1800" b="1" i="0" u="none" strike="noStrike" kern="0" cap="none" spc="0" normalizeH="0" baseline="0" noProof="0" dirty="0" smtClean="0">
                <a:ln>
                  <a:noFill/>
                </a:ln>
                <a:solidFill>
                  <a:prstClr val="black"/>
                </a:solidFill>
                <a:effectLst/>
                <a:uLnTx/>
                <a:uFillTx/>
                <a:latin typeface="Arial"/>
                <a:ea typeface="ＭＳ Ｐゴシック"/>
                <a:cs typeface="+mn-cs"/>
              </a:rPr>
              <a:t>,</a:t>
            </a:r>
            <a:r>
              <a:rPr kumimoji="0" lang="ja-JP" altLang="en-US" sz="1800" b="1" i="0" u="none" strike="noStrike" kern="0" cap="none" spc="0" normalizeH="0" baseline="0" noProof="0" dirty="0" smtClean="0">
                <a:ln>
                  <a:noFill/>
                </a:ln>
                <a:solidFill>
                  <a:prstClr val="black"/>
                </a:solidFill>
                <a:effectLst/>
                <a:uLnTx/>
                <a:uFillTx/>
                <a:latin typeface="Arial"/>
                <a:ea typeface="ＭＳ Ｐゴシック"/>
                <a:cs typeface="+mn-cs"/>
              </a:rPr>
              <a:t> </a:t>
            </a:r>
            <a:r>
              <a:rPr kumimoji="0" lang="en-US" altLang="ja-JP" sz="1800" b="1" i="0" u="none" strike="noStrike" kern="0" cap="none" spc="0" normalizeH="0" baseline="0" noProof="0" dirty="0" smtClean="0">
                <a:ln>
                  <a:noFill/>
                </a:ln>
                <a:solidFill>
                  <a:prstClr val="black"/>
                </a:solidFill>
                <a:effectLst/>
                <a:uLnTx/>
                <a:uFillTx/>
                <a:latin typeface="Arial"/>
                <a:ea typeface="ＭＳ Ｐゴシック"/>
                <a:cs typeface="+mn-cs"/>
              </a:rPr>
              <a:t>Takeo </a:t>
            </a:r>
            <a:r>
              <a:rPr kumimoji="0" lang="en-US" altLang="ja-JP" sz="1800" b="1" i="0" u="none" strike="noStrike" kern="0" cap="none" spc="0" normalizeH="0" baseline="0" noProof="0" dirty="0">
                <a:ln>
                  <a:noFill/>
                </a:ln>
                <a:solidFill>
                  <a:prstClr val="black"/>
                </a:solidFill>
                <a:effectLst/>
                <a:uLnTx/>
                <a:uFillTx/>
                <a:latin typeface="Arial"/>
                <a:ea typeface="ＭＳ Ｐゴシック"/>
                <a:cs typeface="+mn-cs"/>
              </a:rPr>
              <a:t>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prstClr val="black"/>
                </a:solidFill>
                <a:effectLst/>
                <a:uLnTx/>
                <a:uFillTx/>
                <a:latin typeface="Arial"/>
                <a:ea typeface="ＭＳ Ｐゴシック"/>
                <a:cs typeface="+mn-cs"/>
              </a:rPr>
              <a:t>Kampong</a:t>
            </a:r>
            <a:r>
              <a:rPr kumimoji="0" lang="ja-JP" altLang="en-US" sz="1800" b="1" i="0" u="none" strike="noStrike" kern="0" cap="none" spc="0" normalizeH="0" baseline="0" noProof="0" dirty="0" smtClean="0">
                <a:ln>
                  <a:noFill/>
                </a:ln>
                <a:solidFill>
                  <a:prstClr val="black"/>
                </a:solidFill>
                <a:effectLst/>
                <a:uLnTx/>
                <a:uFillTx/>
                <a:latin typeface="Arial"/>
                <a:ea typeface="ＭＳ Ｐゴシック"/>
                <a:cs typeface="+mn-cs"/>
              </a:rPr>
              <a:t> </a:t>
            </a:r>
            <a:r>
              <a:rPr kumimoji="0" lang="en-US" altLang="ja-JP" sz="1800" b="1" i="0" u="none" strike="noStrike" kern="0" cap="none" spc="0" normalizeH="0" baseline="0" noProof="0" dirty="0" err="1" smtClean="0">
                <a:ln>
                  <a:noFill/>
                </a:ln>
                <a:solidFill>
                  <a:prstClr val="black"/>
                </a:solidFill>
                <a:effectLst/>
                <a:uLnTx/>
                <a:uFillTx/>
                <a:latin typeface="Arial"/>
                <a:ea typeface="ＭＳ Ｐゴシック"/>
                <a:cs typeface="+mn-cs"/>
              </a:rPr>
              <a:t>Speu</a:t>
            </a:r>
            <a:r>
              <a:rPr kumimoji="0" lang="en-US" altLang="ja-JP" sz="1800" b="1" i="0" u="none" strike="noStrike" kern="0" cap="none" spc="0" normalizeH="0" baseline="0" noProof="0" dirty="0" smtClean="0">
                <a:ln>
                  <a:noFill/>
                </a:ln>
                <a:solidFill>
                  <a:prstClr val="black"/>
                </a:solidFill>
                <a:effectLst/>
                <a:uLnTx/>
                <a:uFillTx/>
                <a:latin typeface="Arial"/>
                <a:ea typeface="ＭＳ Ｐゴシック"/>
                <a:cs typeface="+mn-cs"/>
              </a:rPr>
              <a:t> </a:t>
            </a:r>
            <a:r>
              <a:rPr kumimoji="0" lang="en-US" altLang="ja-JP" sz="1800" b="1" i="0" u="none" strike="noStrike" kern="0" cap="none" spc="0" normalizeH="0" baseline="0" noProof="0" dirty="0">
                <a:ln>
                  <a:noFill/>
                </a:ln>
                <a:solidFill>
                  <a:prstClr val="black"/>
                </a:solidFill>
                <a:effectLst/>
                <a:uLnTx/>
                <a:uFillTx/>
                <a:latin typeface="Arial"/>
                <a:ea typeface="ＭＳ Ｐゴシック"/>
                <a:cs typeface="+mn-cs"/>
              </a:rPr>
              <a:t>Provinces</a:t>
            </a:r>
          </a:p>
        </p:txBody>
      </p:sp>
    </p:spTree>
    <p:extLst>
      <p:ext uri="{BB962C8B-B14F-4D97-AF65-F5344CB8AC3E}">
        <p14:creationId xmlns:p14="http://schemas.microsoft.com/office/powerpoint/2010/main" val="3556721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39</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a:xfrm>
            <a:off x="107950" y="346075"/>
            <a:ext cx="8229600" cy="490538"/>
          </a:xfrm>
        </p:spPr>
        <p:txBody>
          <a:bodyPr/>
          <a:lstStyle/>
          <a:p>
            <a:pPr eaLnBrk="1" hangingPunct="1">
              <a:defRPr/>
            </a:pPr>
            <a:r>
              <a:rPr lang="en-US" altLang="ja-JP" dirty="0"/>
              <a:t>Purpose of analysis using CSES</a:t>
            </a:r>
            <a:endParaRPr lang="ja-JP" altLang="en-US" dirty="0"/>
          </a:p>
        </p:txBody>
      </p:sp>
      <p:sp>
        <p:nvSpPr>
          <p:cNvPr id="4100" name="Rectangle 3"/>
          <p:cNvSpPr>
            <a:spLocks noChangeArrowheads="1"/>
          </p:cNvSpPr>
          <p:nvPr/>
        </p:nvSpPr>
        <p:spPr bwMode="auto">
          <a:xfrm>
            <a:off x="0" y="1196752"/>
            <a:ext cx="8964488" cy="5256584"/>
          </a:xfrm>
          <a:prstGeom prst="rect">
            <a:avLst/>
          </a:prstGeom>
          <a:noFill/>
          <a:ln w="9525">
            <a:noFill/>
            <a:miter lim="800000"/>
            <a:headEnd/>
            <a:tailEnd/>
          </a:ln>
        </p:spPr>
        <p:txBody>
          <a:bodyPr lIns="0" tIns="0" rIns="0" bIns="0"/>
          <a:lstStyle/>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Changes in living environment due to economic growth</a:t>
            </a:r>
          </a:p>
          <a:p>
            <a:pPr marL="1257300" marR="0" lvl="2"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What changes have occurred in the living environment of Cambodian citizens? </a:t>
            </a:r>
          </a:p>
          <a:p>
            <a:pPr marL="1257300" marR="0" lvl="2"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What are the differences in living environment between urban and rural areas?</a:t>
            </a:r>
          </a:p>
          <a:p>
            <a:pPr marL="914400" marR="0" lvl="2"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Today, we will report an example of analysis using CSES conducted in a joint laboratory</a:t>
            </a: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306205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28453" y="1338521"/>
            <a:ext cx="9144000" cy="461665"/>
          </a:xfrm>
          <a:prstGeom prst="rect">
            <a:avLst/>
          </a:prstGeom>
        </p:spPr>
        <p:txBody>
          <a:bodyPr wrap="square">
            <a:spAutoFit/>
          </a:bodyPr>
          <a:lstStyle/>
          <a:p>
            <a:pPr algn="ctr">
              <a:spcBef>
                <a:spcPts val="554"/>
              </a:spcBef>
            </a:pPr>
            <a:r>
              <a:rPr lang="en-US" altLang="ja-JP" sz="2400" b="1" dirty="0" smtClean="0">
                <a:latin typeface="+mn-ea"/>
                <a:hlinkClick r:id="rId3"/>
              </a:rPr>
              <a:t>https://www.e-stat.go.jp/microdata</a:t>
            </a:r>
            <a:r>
              <a:rPr lang="en-US" altLang="ja-JP" sz="2400" b="1" dirty="0" smtClean="0">
                <a:latin typeface="+mn-ea"/>
                <a:hlinkClick r:id="rId3"/>
              </a:rPr>
              <a:t>/</a:t>
            </a:r>
            <a:endParaRPr lang="en-US" altLang="ja-JP" sz="2000" dirty="0">
              <a:latin typeface="+mn-ea"/>
            </a:endParaRP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64071"/>
            <a:ext cx="9144000" cy="3982487"/>
          </a:xfrm>
          <a:prstGeom prst="rect">
            <a:avLst/>
          </a:prstGeom>
          <a:ln>
            <a:solidFill>
              <a:schemeClr val="tx1"/>
            </a:solidFill>
          </a:ln>
        </p:spPr>
      </p:pic>
      <p:sp>
        <p:nvSpPr>
          <p:cNvPr id="5" name="スライド番号プレースホルダー 4"/>
          <p:cNvSpPr>
            <a:spLocks noGrp="1"/>
          </p:cNvSpPr>
          <p:nvPr>
            <p:ph type="sldNum" sz="quarter" idx="12"/>
          </p:nvPr>
        </p:nvSpPr>
        <p:spPr/>
        <p:txBody>
          <a:bodyPr/>
          <a:lstStyle/>
          <a:p>
            <a:fld id="{D2D8002D-B5B0-4BAC-B1F6-782DDCCE6D9C}" type="slidenum">
              <a:rPr lang="ja-JP" altLang="en-US" smtClean="0"/>
              <a:pPr/>
              <a:t>4</a:t>
            </a:fld>
            <a:endParaRPr lang="ja-JP" altLang="en-US"/>
          </a:p>
        </p:txBody>
      </p:sp>
      <p:sp>
        <p:nvSpPr>
          <p:cNvPr id="10" name="正方形/長方形 9"/>
          <p:cNvSpPr/>
          <p:nvPr/>
        </p:nvSpPr>
        <p:spPr>
          <a:xfrm>
            <a:off x="0" y="549221"/>
            <a:ext cx="9144000" cy="830997"/>
          </a:xfrm>
          <a:prstGeom prst="rect">
            <a:avLst/>
          </a:prstGeom>
          <a:solidFill>
            <a:srgbClr val="006600"/>
          </a:solidFill>
          <a:ln>
            <a:solidFill>
              <a:srgbClr val="006600"/>
            </a:solidFill>
          </a:ln>
        </p:spPr>
        <p:txBody>
          <a:bodyPr wrap="square">
            <a:spAutoFit/>
          </a:bodyPr>
          <a:lstStyle/>
          <a:p>
            <a:r>
              <a:rPr lang="en-US" altLang="ja-JP" sz="2400" b="1" dirty="0">
                <a:solidFill>
                  <a:schemeClr val="bg1"/>
                </a:solidFill>
                <a:latin typeface="HG丸ｺﾞｼｯｸM-PRO" panose="020F0600000000000000" pitchFamily="50" charset="-128"/>
                <a:ea typeface="HG丸ｺﾞｼｯｸM-PRO" panose="020F0600000000000000" pitchFamily="50" charset="-128"/>
              </a:rPr>
              <a:t>Portal</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a:solidFill>
                  <a:schemeClr val="bg1"/>
                </a:solidFill>
                <a:latin typeface="HG丸ｺﾞｼｯｸM-PRO" panose="020F0600000000000000" pitchFamily="50" charset="-128"/>
                <a:ea typeface="HG丸ｺﾞｼｯｸM-PRO" panose="020F0600000000000000" pitchFamily="50" charset="-128"/>
              </a:rPr>
              <a:t>Site</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a:solidFill>
                  <a:schemeClr val="bg1"/>
                </a:solidFill>
                <a:latin typeface="HG丸ｺﾞｼｯｸM-PRO" panose="020F0600000000000000" pitchFamily="50" charset="-128"/>
                <a:ea typeface="HG丸ｺﾞｼｯｸM-PRO" panose="020F0600000000000000" pitchFamily="50" charset="-128"/>
              </a:rPr>
              <a:t>of</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a:solidFill>
                  <a:schemeClr val="bg1"/>
                </a:solidFill>
                <a:latin typeface="HG丸ｺﾞｼｯｸM-PRO" panose="020F0600000000000000" pitchFamily="50" charset="-128"/>
                <a:ea typeface="HG丸ｺﾞｼｯｸM-PRO" panose="020F0600000000000000" pitchFamily="50" charset="-128"/>
              </a:rPr>
              <a:t>Secondary</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a:solidFill>
                  <a:schemeClr val="bg1"/>
                </a:solidFill>
                <a:latin typeface="HG丸ｺﾞｼｯｸM-PRO" panose="020F0600000000000000" pitchFamily="50" charset="-128"/>
                <a:ea typeface="HG丸ｺﾞｼｯｸM-PRO" panose="020F0600000000000000" pitchFamily="50" charset="-128"/>
              </a:rPr>
              <a:t>Use</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a:solidFill>
                  <a:schemeClr val="bg1"/>
                </a:solidFill>
                <a:latin typeface="HG丸ｺﾞｼｯｸM-PRO" panose="020F0600000000000000" pitchFamily="50" charset="-128"/>
                <a:ea typeface="HG丸ｺﾞｼｯｸM-PRO" panose="020F0600000000000000" pitchFamily="50" charset="-128"/>
              </a:rPr>
              <a:t>in</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a:solidFill>
                  <a:schemeClr val="bg1"/>
                </a:solidFill>
                <a:latin typeface="HG丸ｺﾞｼｯｸM-PRO" panose="020F0600000000000000" pitchFamily="50" charset="-128"/>
                <a:ea typeface="HG丸ｺﾞｼｯｸM-PRO" panose="020F0600000000000000" pitchFamily="50" charset="-128"/>
              </a:rPr>
              <a:t>Official</a:t>
            </a:r>
            <a:r>
              <a:rPr lang="ja-JP" altLang="en-US" sz="2400" b="1" dirty="0">
                <a:solidFill>
                  <a:schemeClr val="bg1"/>
                </a:solidFill>
                <a:latin typeface="HG丸ｺﾞｼｯｸM-PRO" panose="020F0600000000000000" pitchFamily="50" charset="-128"/>
                <a:ea typeface="HG丸ｺﾞｼｯｸM-PRO" panose="020F0600000000000000" pitchFamily="50" charset="-128"/>
              </a:rPr>
              <a:t> </a:t>
            </a:r>
            <a:r>
              <a:rPr lang="en-US" altLang="ja-JP" sz="2400" b="1" dirty="0" smtClean="0">
                <a:solidFill>
                  <a:schemeClr val="bg1"/>
                </a:solidFill>
                <a:latin typeface="HG丸ｺﾞｼｯｸM-PRO" panose="020F0600000000000000" pitchFamily="50" charset="-128"/>
                <a:ea typeface="HG丸ｺﾞｼｯｸM-PRO" panose="020F0600000000000000" pitchFamily="50" charset="-128"/>
              </a:rPr>
              <a:t>Statistics </a:t>
            </a:r>
          </a:p>
          <a:p>
            <a:r>
              <a:rPr lang="en-US" altLang="ja-JP" sz="2400" b="1" dirty="0" smtClean="0">
                <a:solidFill>
                  <a:schemeClr val="bg1"/>
                </a:solidFill>
                <a:latin typeface="HG丸ｺﾞｼｯｸM-PRO" panose="020F0600000000000000" pitchFamily="50" charset="-128"/>
                <a:ea typeface="HG丸ｺﾞｼｯｸM-PRO" panose="020F0600000000000000" pitchFamily="50" charset="-128"/>
              </a:rPr>
              <a:t>in Japanese</a:t>
            </a:r>
            <a:endParaRPr lang="ja-JP" altLang="en-US" sz="2400" b="1" dirty="0">
              <a:solidFill>
                <a:schemeClr val="bg1"/>
              </a:solidFill>
              <a:latin typeface="HG丸ｺﾞｼｯｸM-PRO" panose="020F0600000000000000" pitchFamily="50" charset="-128"/>
              <a:ea typeface="HG丸ｺﾞｼｯｸM-PRO" panose="020F0600000000000000" pitchFamily="50" charset="-128"/>
            </a:endParaRPr>
          </a:p>
        </p:txBody>
      </p:sp>
      <p:sp>
        <p:nvSpPr>
          <p:cNvPr id="2" name="正方形/長方形 1"/>
          <p:cNvSpPr/>
          <p:nvPr/>
        </p:nvSpPr>
        <p:spPr>
          <a:xfrm>
            <a:off x="113426" y="5961079"/>
            <a:ext cx="8667017" cy="523220"/>
          </a:xfrm>
          <a:prstGeom prst="rect">
            <a:avLst/>
          </a:prstGeom>
        </p:spPr>
        <p:txBody>
          <a:bodyPr wrap="square">
            <a:spAutoFit/>
          </a:bodyPr>
          <a:lstStyle/>
          <a:p>
            <a:r>
              <a:rPr lang="en-US" altLang="ja-JP" sz="2800" dirty="0"/>
              <a:t>Important</a:t>
            </a:r>
            <a:r>
              <a:rPr lang="en-US" altLang="ja-JP" sz="2800" dirty="0" smtClean="0"/>
              <a:t>:</a:t>
            </a:r>
            <a:r>
              <a:rPr lang="ja-JP" altLang="en-US" sz="2800" dirty="0" smtClean="0"/>
              <a:t> </a:t>
            </a:r>
            <a:r>
              <a:rPr lang="en-US" altLang="ja-JP" sz="2800" dirty="0" smtClean="0"/>
              <a:t>All </a:t>
            </a:r>
            <a:r>
              <a:rPr lang="en-US" altLang="ja-JP" sz="2800" dirty="0"/>
              <a:t>information is in Japanese.</a:t>
            </a:r>
            <a:endParaRPr lang="ja-JP" altLang="en-US" sz="2800" dirty="0"/>
          </a:p>
        </p:txBody>
      </p:sp>
    </p:spTree>
    <p:extLst>
      <p:ext uri="{BB962C8B-B14F-4D97-AF65-F5344CB8AC3E}">
        <p14:creationId xmlns:p14="http://schemas.microsoft.com/office/powerpoint/2010/main" val="83576082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40</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a:xfrm>
            <a:off x="179388" y="337460"/>
            <a:ext cx="8229600" cy="490538"/>
          </a:xfrm>
        </p:spPr>
        <p:txBody>
          <a:bodyPr/>
          <a:lstStyle/>
          <a:p>
            <a:pPr fontAlgn="t"/>
            <a:r>
              <a:rPr lang="en-US" altLang="ja-JP" dirty="0"/>
              <a:t>Analysis method</a:t>
            </a:r>
          </a:p>
        </p:txBody>
      </p:sp>
      <p:sp>
        <p:nvSpPr>
          <p:cNvPr id="4100" name="Rectangle 3"/>
          <p:cNvSpPr>
            <a:spLocks noChangeArrowheads="1"/>
          </p:cNvSpPr>
          <p:nvPr/>
        </p:nvSpPr>
        <p:spPr bwMode="auto">
          <a:xfrm>
            <a:off x="179388" y="1196752"/>
            <a:ext cx="8713787" cy="5184576"/>
          </a:xfrm>
          <a:prstGeom prst="rect">
            <a:avLst/>
          </a:prstGeom>
          <a:noFill/>
          <a:ln w="9525">
            <a:noFill/>
            <a:miter lim="800000"/>
            <a:headEnd/>
            <a:tailEnd/>
          </a:ln>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Data</a:t>
            </a: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CSES2004,</a:t>
            </a: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2007, 2010, 2013, 2016</a:t>
            </a: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Ø"/>
              <a:tabLst/>
              <a:defRPr/>
            </a:pPr>
            <a:endPar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Ø"/>
              <a:tabLst/>
              <a:defRPr/>
            </a:pPr>
            <a:endPar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Ø"/>
              <a:tabLst/>
              <a:defRPr/>
            </a:pPr>
            <a:endPar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a:p>
            <a:pPr marL="914400" marR="0" lvl="2"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a:p>
            <a:pPr marL="914400" marR="0" lvl="2"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Summary item</a:t>
            </a:r>
          </a:p>
          <a:p>
            <a:pPr marL="1371600" marR="0" lvl="2"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Demographic information</a:t>
            </a:r>
          </a:p>
          <a:p>
            <a:pPr marL="1371600" marR="0" lvl="2"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drinking water acquisition methods</a:t>
            </a:r>
          </a:p>
          <a:p>
            <a:pPr marL="1371600" marR="0" lvl="2"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Tends in household lighting equipment and supply sources</a:t>
            </a:r>
          </a:p>
          <a:p>
            <a:pPr marL="1371600" marR="0" lvl="2"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Changes in household cooking energy supply sources</a:t>
            </a:r>
          </a:p>
          <a:p>
            <a:pPr marL="1371600" marR="0" lvl="2"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the penetration rate of household electric appliance</a:t>
            </a:r>
          </a:p>
          <a:p>
            <a:pPr marL="1371600" marR="0" lvl="2"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average income per household</a:t>
            </a: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graphicFrame>
        <p:nvGraphicFramePr>
          <p:cNvPr id="6" name="表 5">
            <a:extLst>
              <a:ext uri="{FF2B5EF4-FFF2-40B4-BE49-F238E27FC236}">
                <a16:creationId xmlns:a16="http://schemas.microsoft.com/office/drawing/2014/main" id="{C89516DF-E10F-4866-8880-6C31C275A270}"/>
              </a:ext>
            </a:extLst>
          </p:cNvPr>
          <p:cNvGraphicFramePr>
            <a:graphicFrameLocks noGrp="1"/>
          </p:cNvGraphicFramePr>
          <p:nvPr>
            <p:extLst/>
          </p:nvPr>
        </p:nvGraphicFramePr>
        <p:xfrm>
          <a:off x="282490" y="1916832"/>
          <a:ext cx="8579020" cy="1691640"/>
        </p:xfrm>
        <a:graphic>
          <a:graphicData uri="http://schemas.openxmlformats.org/drawingml/2006/table">
            <a:tbl>
              <a:tblPr firstRow="1" bandRow="1">
                <a:tableStyleId>{21E4AEA4-8DFA-4A89-87EB-49C32662AFE0}</a:tableStyleId>
              </a:tblPr>
              <a:tblGrid>
                <a:gridCol w="2386330">
                  <a:extLst>
                    <a:ext uri="{9D8B030D-6E8A-4147-A177-3AD203B41FA5}">
                      <a16:colId xmlns:a16="http://schemas.microsoft.com/office/drawing/2014/main" val="20000"/>
                    </a:ext>
                  </a:extLst>
                </a:gridCol>
                <a:gridCol w="1238538">
                  <a:extLst>
                    <a:ext uri="{9D8B030D-6E8A-4147-A177-3AD203B41FA5}">
                      <a16:colId xmlns:a16="http://schemas.microsoft.com/office/drawing/2014/main" val="282304477"/>
                    </a:ext>
                  </a:extLst>
                </a:gridCol>
                <a:gridCol w="1238538">
                  <a:extLst>
                    <a:ext uri="{9D8B030D-6E8A-4147-A177-3AD203B41FA5}">
                      <a16:colId xmlns:a16="http://schemas.microsoft.com/office/drawing/2014/main" val="2399282382"/>
                    </a:ext>
                  </a:extLst>
                </a:gridCol>
                <a:gridCol w="1238538">
                  <a:extLst>
                    <a:ext uri="{9D8B030D-6E8A-4147-A177-3AD203B41FA5}">
                      <a16:colId xmlns:a16="http://schemas.microsoft.com/office/drawing/2014/main" val="20001"/>
                    </a:ext>
                  </a:extLst>
                </a:gridCol>
                <a:gridCol w="1238538">
                  <a:extLst>
                    <a:ext uri="{9D8B030D-6E8A-4147-A177-3AD203B41FA5}">
                      <a16:colId xmlns:a16="http://schemas.microsoft.com/office/drawing/2014/main" val="3714325982"/>
                    </a:ext>
                  </a:extLst>
                </a:gridCol>
                <a:gridCol w="1238538">
                  <a:extLst>
                    <a:ext uri="{9D8B030D-6E8A-4147-A177-3AD203B41FA5}">
                      <a16:colId xmlns:a16="http://schemas.microsoft.com/office/drawing/2014/main" val="20002"/>
                    </a:ext>
                  </a:extLst>
                </a:gridCol>
              </a:tblGrid>
              <a:tr h="391295">
                <a:tc>
                  <a:txBody>
                    <a:bodyPr/>
                    <a:lstStyle/>
                    <a:p>
                      <a:endParaRPr kumimoji="1" lang="ja-JP" altLang="en-US" sz="1900" dirty="0">
                        <a:solidFill>
                          <a:schemeClr val="tx1"/>
                        </a:solidFill>
                      </a:endParaRPr>
                    </a:p>
                  </a:txBody>
                  <a:tcPr/>
                </a:tc>
                <a:tc>
                  <a:txBody>
                    <a:bodyPr/>
                    <a:lstStyle/>
                    <a:p>
                      <a:pPr algn="ctr"/>
                      <a:r>
                        <a:rPr kumimoji="1" lang="en-US" altLang="ja-JP" sz="1800" b="1" dirty="0">
                          <a:solidFill>
                            <a:schemeClr val="bg1"/>
                          </a:solidFill>
                        </a:rPr>
                        <a:t>CSES</a:t>
                      </a:r>
                    </a:p>
                    <a:p>
                      <a:pPr algn="ctr"/>
                      <a:r>
                        <a:rPr kumimoji="1" lang="en-US" altLang="ja-JP" sz="1800" b="1" dirty="0">
                          <a:solidFill>
                            <a:schemeClr val="bg1"/>
                          </a:solidFill>
                        </a:rPr>
                        <a:t>2004</a:t>
                      </a:r>
                      <a:endParaRPr kumimoji="1" lang="ja-JP" altLang="en-US" sz="1800" b="1" dirty="0">
                        <a:solidFill>
                          <a:schemeClr val="bg1"/>
                        </a:solidFill>
                      </a:endParaRPr>
                    </a:p>
                  </a:txBody>
                  <a:tcPr/>
                </a:tc>
                <a:tc>
                  <a:txBody>
                    <a:bodyPr/>
                    <a:lstStyle/>
                    <a:p>
                      <a:pPr algn="ctr"/>
                      <a:r>
                        <a:rPr kumimoji="1" lang="en-US" altLang="ja-JP" sz="1800" b="1" dirty="0">
                          <a:solidFill>
                            <a:schemeClr val="bg1"/>
                          </a:solidFill>
                        </a:rPr>
                        <a:t>CSES</a:t>
                      </a:r>
                    </a:p>
                    <a:p>
                      <a:pPr algn="ctr"/>
                      <a:r>
                        <a:rPr kumimoji="1" lang="en-US" altLang="ja-JP" sz="1800" b="1" dirty="0">
                          <a:solidFill>
                            <a:schemeClr val="bg1"/>
                          </a:solidFill>
                        </a:rPr>
                        <a:t>2007</a:t>
                      </a:r>
                      <a:endParaRPr kumimoji="1" lang="ja-JP" altLang="en-US" sz="1800" b="1" dirty="0">
                        <a:solidFill>
                          <a:schemeClr val="bg1"/>
                        </a:solidFill>
                      </a:endParaRPr>
                    </a:p>
                  </a:txBody>
                  <a:tcPr/>
                </a:tc>
                <a:tc>
                  <a:txBody>
                    <a:bodyPr/>
                    <a:lstStyle/>
                    <a:p>
                      <a:pPr algn="ctr"/>
                      <a:r>
                        <a:rPr kumimoji="1" lang="en-US" altLang="ja-JP" sz="1800" dirty="0">
                          <a:solidFill>
                            <a:schemeClr val="bg1"/>
                          </a:solidFill>
                        </a:rPr>
                        <a:t>CSES</a:t>
                      </a:r>
                    </a:p>
                    <a:p>
                      <a:pPr algn="ctr"/>
                      <a:r>
                        <a:rPr kumimoji="1" lang="en-US" altLang="ja-JP" sz="1800" dirty="0">
                          <a:solidFill>
                            <a:schemeClr val="bg1"/>
                          </a:solidFill>
                        </a:rPr>
                        <a:t>2010</a:t>
                      </a:r>
                      <a:endParaRPr kumimoji="1" lang="ja-JP" altLang="en-US" sz="1800" b="1" dirty="0">
                        <a:solidFill>
                          <a:schemeClr val="bg1"/>
                        </a:solidFill>
                      </a:endParaRPr>
                    </a:p>
                  </a:txBody>
                  <a:tcPr/>
                </a:tc>
                <a:tc>
                  <a:txBody>
                    <a:bodyPr/>
                    <a:lstStyle/>
                    <a:p>
                      <a:pPr algn="ctr"/>
                      <a:r>
                        <a:rPr kumimoji="1" lang="en-US" altLang="ja-JP" sz="1800" b="1" dirty="0">
                          <a:solidFill>
                            <a:schemeClr val="bg1"/>
                          </a:solidFill>
                        </a:rPr>
                        <a:t>CSES</a:t>
                      </a:r>
                    </a:p>
                    <a:p>
                      <a:pPr algn="ctr"/>
                      <a:r>
                        <a:rPr kumimoji="1" lang="en-US" altLang="ja-JP" sz="1800" b="1" dirty="0">
                          <a:solidFill>
                            <a:schemeClr val="bg1"/>
                          </a:solidFill>
                        </a:rPr>
                        <a:t>2013</a:t>
                      </a:r>
                      <a:endParaRPr kumimoji="1" lang="ja-JP" altLang="en-US" sz="1800" b="1" dirty="0">
                        <a:solidFill>
                          <a:schemeClr val="bg1"/>
                        </a:solidFill>
                      </a:endParaRPr>
                    </a:p>
                  </a:txBody>
                  <a:tcPr/>
                </a:tc>
                <a:tc>
                  <a:txBody>
                    <a:bodyPr/>
                    <a:lstStyle/>
                    <a:p>
                      <a:pPr algn="ctr"/>
                      <a:r>
                        <a:rPr kumimoji="1" lang="en-US" altLang="ja-JP" sz="1800" dirty="0">
                          <a:solidFill>
                            <a:schemeClr val="bg1"/>
                          </a:solidFill>
                        </a:rPr>
                        <a:t>CSES</a:t>
                      </a:r>
                    </a:p>
                    <a:p>
                      <a:pPr algn="ctr"/>
                      <a:r>
                        <a:rPr kumimoji="1" lang="en-US" altLang="ja-JP" sz="1800" dirty="0">
                          <a:solidFill>
                            <a:schemeClr val="bg1"/>
                          </a:solidFill>
                        </a:rPr>
                        <a:t>2016</a:t>
                      </a:r>
                      <a:endParaRPr kumimoji="1" lang="ja-JP" altLang="en-US" sz="1800" b="1" dirty="0">
                        <a:solidFill>
                          <a:schemeClr val="bg1"/>
                        </a:solidFill>
                      </a:endParaRPr>
                    </a:p>
                  </a:txBody>
                  <a:tcPr/>
                </a:tc>
                <a:extLst>
                  <a:ext uri="{0D108BD9-81ED-4DB2-BD59-A6C34878D82A}">
                    <a16:rowId xmlns:a16="http://schemas.microsoft.com/office/drawing/2014/main" val="10000"/>
                  </a:ext>
                </a:extLst>
              </a:tr>
              <a:tr h="370840">
                <a:tc>
                  <a:txBody>
                    <a:bodyPr/>
                    <a:lstStyle/>
                    <a:p>
                      <a:r>
                        <a:rPr kumimoji="1" lang="en-US" altLang="ja-JP" sz="1900" dirty="0">
                          <a:solidFill>
                            <a:schemeClr val="tx1"/>
                          </a:solidFill>
                        </a:rPr>
                        <a:t>Sample</a:t>
                      </a:r>
                      <a:endParaRPr kumimoji="1" lang="ja-JP" altLang="en-US" sz="1900" dirty="0">
                        <a:solidFill>
                          <a:schemeClr val="tx1"/>
                        </a:solidFill>
                      </a:endParaRPr>
                    </a:p>
                  </a:txBody>
                  <a:tcPr/>
                </a:tc>
                <a:tc>
                  <a:txBody>
                    <a:bodyPr/>
                    <a:lstStyle/>
                    <a:p>
                      <a:pPr algn="r">
                        <a:buFont typeface="Arial" pitchFamily="34" charset="0"/>
                        <a:buNone/>
                      </a:pPr>
                      <a:r>
                        <a:rPr kumimoji="1" lang="en-US" altLang="ja-JP" sz="1800" b="0" i="0" kern="1200" dirty="0">
                          <a:solidFill>
                            <a:schemeClr val="dk1"/>
                          </a:solidFill>
                          <a:effectLst/>
                          <a:latin typeface="+mn-lt"/>
                          <a:ea typeface="+mn-ea"/>
                          <a:cs typeface="+mn-cs"/>
                        </a:rPr>
                        <a:t>11,993</a:t>
                      </a:r>
                      <a:endParaRPr kumimoji="1" lang="ja-JP" altLang="en-US" sz="1800" dirty="0">
                        <a:solidFill>
                          <a:schemeClr val="tx1"/>
                        </a:solidFill>
                      </a:endParaRPr>
                    </a:p>
                  </a:txBody>
                  <a:tcPr/>
                </a:tc>
                <a:tc>
                  <a:txBody>
                    <a:bodyPr/>
                    <a:lstStyle/>
                    <a:p>
                      <a:pPr algn="r">
                        <a:buFont typeface="Arial" pitchFamily="34" charset="0"/>
                        <a:buNone/>
                      </a:pPr>
                      <a:r>
                        <a:rPr kumimoji="1" lang="en-US" altLang="ja-JP" sz="1800" b="0" i="0" kern="1200" dirty="0">
                          <a:solidFill>
                            <a:schemeClr val="dk1"/>
                          </a:solidFill>
                          <a:effectLst/>
                          <a:latin typeface="+mn-lt"/>
                          <a:ea typeface="+mn-ea"/>
                          <a:cs typeface="+mn-cs"/>
                        </a:rPr>
                        <a:t>3,593</a:t>
                      </a:r>
                      <a:endParaRPr kumimoji="1" lang="ja-JP" altLang="en-US" sz="1800" dirty="0">
                        <a:solidFill>
                          <a:schemeClr val="tx1"/>
                        </a:solidFill>
                      </a:endParaRPr>
                    </a:p>
                  </a:txBody>
                  <a:tcPr/>
                </a:tc>
                <a:tc>
                  <a:txBody>
                    <a:bodyPr/>
                    <a:lstStyle/>
                    <a:p>
                      <a:pPr algn="r">
                        <a:buFont typeface="Arial" pitchFamily="34" charset="0"/>
                        <a:buNone/>
                      </a:pPr>
                      <a:r>
                        <a:rPr kumimoji="1" lang="en-US" altLang="ja-JP" sz="1800" b="0" i="0" kern="1200" dirty="0">
                          <a:solidFill>
                            <a:schemeClr val="dk1"/>
                          </a:solidFill>
                          <a:effectLst/>
                          <a:latin typeface="+mn-lt"/>
                          <a:ea typeface="+mn-ea"/>
                          <a:cs typeface="+mn-cs"/>
                        </a:rPr>
                        <a:t>3,592</a:t>
                      </a:r>
                      <a:endParaRPr kumimoji="1" lang="ja-JP" altLang="en-US" sz="1800" dirty="0">
                        <a:solidFill>
                          <a:schemeClr val="tx1"/>
                        </a:solidFill>
                      </a:endParaRPr>
                    </a:p>
                  </a:txBody>
                  <a:tcPr/>
                </a:tc>
                <a:tc>
                  <a:txBody>
                    <a:bodyPr/>
                    <a:lstStyle/>
                    <a:p>
                      <a:pPr algn="r">
                        <a:buFont typeface="Arial" pitchFamily="34" charset="0"/>
                        <a:buNone/>
                      </a:pPr>
                      <a:r>
                        <a:rPr kumimoji="1" lang="en-US" altLang="ja-JP" sz="1800" dirty="0">
                          <a:solidFill>
                            <a:schemeClr val="tx1"/>
                          </a:solidFill>
                        </a:rPr>
                        <a:t>3,840</a:t>
                      </a:r>
                      <a:endParaRPr kumimoji="1" lang="ja-JP" altLang="en-US" sz="1800" dirty="0">
                        <a:solidFill>
                          <a:schemeClr val="tx1"/>
                        </a:solidFill>
                      </a:endParaRPr>
                    </a:p>
                  </a:txBody>
                  <a:tcPr/>
                </a:tc>
                <a:tc>
                  <a:txBody>
                    <a:bodyPr/>
                    <a:lstStyle/>
                    <a:p>
                      <a:pPr algn="r">
                        <a:buFont typeface="Arial" pitchFamily="34" charset="0"/>
                        <a:buNone/>
                      </a:pPr>
                      <a:r>
                        <a:rPr kumimoji="1" lang="en-US" altLang="ja-JP" sz="1800" b="0" i="0" kern="1200" dirty="0">
                          <a:solidFill>
                            <a:schemeClr val="dk1"/>
                          </a:solidFill>
                          <a:effectLst/>
                          <a:latin typeface="+mn-lt"/>
                          <a:ea typeface="+mn-ea"/>
                          <a:cs typeface="+mn-cs"/>
                        </a:rPr>
                        <a:t>3,829</a:t>
                      </a:r>
                      <a:endParaRPr kumimoji="1" lang="ja-JP" altLang="en-US" sz="1800" dirty="0">
                        <a:solidFill>
                          <a:schemeClr val="tx1"/>
                        </a:solidFill>
                      </a:endParaRPr>
                    </a:p>
                  </a:txBody>
                  <a:tcPr/>
                </a:tc>
                <a:extLst>
                  <a:ext uri="{0D108BD9-81ED-4DB2-BD59-A6C34878D82A}">
                    <a16:rowId xmlns:a16="http://schemas.microsoft.com/office/drawing/2014/main" val="10001"/>
                  </a:ext>
                </a:extLst>
              </a:tr>
              <a:tr h="370840">
                <a:tc>
                  <a:txBody>
                    <a:bodyPr/>
                    <a:lstStyle/>
                    <a:p>
                      <a:r>
                        <a:rPr kumimoji="1" lang="en-US" altLang="ja-JP" sz="1900" dirty="0">
                          <a:solidFill>
                            <a:schemeClr val="tx1"/>
                          </a:solidFill>
                        </a:rPr>
                        <a:t>Number of target households</a:t>
                      </a:r>
                    </a:p>
                  </a:txBody>
                  <a:tcPr/>
                </a:tc>
                <a:tc>
                  <a:txBody>
                    <a:bodyPr/>
                    <a:lstStyle/>
                    <a:p>
                      <a:pPr algn="r"/>
                      <a:r>
                        <a:rPr kumimoji="1" lang="en-US" altLang="ja-JP" sz="1800" b="0" i="0" kern="1200" dirty="0">
                          <a:solidFill>
                            <a:schemeClr val="dk1"/>
                          </a:solidFill>
                          <a:effectLst/>
                          <a:latin typeface="+mn-lt"/>
                          <a:ea typeface="+mn-ea"/>
                          <a:cs typeface="+mn-cs"/>
                        </a:rPr>
                        <a:t>2,570,409</a:t>
                      </a:r>
                      <a:endParaRPr kumimoji="1" lang="ja-JP" altLang="en-US" sz="1800" dirty="0">
                        <a:solidFill>
                          <a:schemeClr val="tx1"/>
                        </a:solidFill>
                      </a:endParaRPr>
                    </a:p>
                  </a:txBody>
                  <a:tcPr/>
                </a:tc>
                <a:tc>
                  <a:txBody>
                    <a:bodyPr/>
                    <a:lstStyle/>
                    <a:p>
                      <a:pPr algn="r"/>
                      <a:r>
                        <a:rPr kumimoji="1" lang="en-US" altLang="ja-JP" sz="1800" b="0" i="0" kern="1200" dirty="0">
                          <a:solidFill>
                            <a:schemeClr val="dk1"/>
                          </a:solidFill>
                          <a:effectLst/>
                          <a:latin typeface="+mn-lt"/>
                          <a:ea typeface="+mn-ea"/>
                          <a:cs typeface="+mn-cs"/>
                        </a:rPr>
                        <a:t>2,799,007</a:t>
                      </a:r>
                      <a:endParaRPr kumimoji="1" lang="ja-JP" altLang="en-US" sz="1800" dirty="0">
                        <a:solidFill>
                          <a:schemeClr val="tx1"/>
                        </a:solidFill>
                      </a:endParaRPr>
                    </a:p>
                  </a:txBody>
                  <a:tcPr/>
                </a:tc>
                <a:tc>
                  <a:txBody>
                    <a:bodyPr/>
                    <a:lstStyle/>
                    <a:p>
                      <a:pPr algn="r"/>
                      <a:r>
                        <a:rPr kumimoji="1" lang="en-US" altLang="ja-JP" sz="1800" b="0" i="0" kern="1200" dirty="0">
                          <a:solidFill>
                            <a:schemeClr val="dk1"/>
                          </a:solidFill>
                          <a:effectLst/>
                          <a:latin typeface="+mn-lt"/>
                          <a:ea typeface="+mn-ea"/>
                          <a:cs typeface="+mn-cs"/>
                        </a:rPr>
                        <a:t>2,917,025</a:t>
                      </a:r>
                      <a:endParaRPr kumimoji="1" lang="ja-JP" altLang="en-US" sz="1800" dirty="0">
                        <a:solidFill>
                          <a:schemeClr val="tx1"/>
                        </a:solidFill>
                      </a:endParaRPr>
                    </a:p>
                  </a:txBody>
                  <a:tcPr/>
                </a:tc>
                <a:tc>
                  <a:txBody>
                    <a:bodyPr/>
                    <a:lstStyle/>
                    <a:p>
                      <a:pPr algn="r"/>
                      <a:r>
                        <a:rPr kumimoji="1" lang="en-US" altLang="ja-JP" sz="1800" b="0" i="0" kern="1200" dirty="0">
                          <a:solidFill>
                            <a:schemeClr val="dk1"/>
                          </a:solidFill>
                          <a:effectLst/>
                          <a:latin typeface="+mn-lt"/>
                          <a:ea typeface="+mn-ea"/>
                          <a:cs typeface="+mn-cs"/>
                        </a:rPr>
                        <a:t>3,162,484</a:t>
                      </a:r>
                      <a:endParaRPr kumimoji="1" lang="ja-JP" altLang="en-US" sz="1800" dirty="0">
                        <a:solidFill>
                          <a:schemeClr val="tx1"/>
                        </a:solidFill>
                      </a:endParaRPr>
                    </a:p>
                  </a:txBody>
                  <a:tcPr/>
                </a:tc>
                <a:tc>
                  <a:txBody>
                    <a:bodyPr/>
                    <a:lstStyle/>
                    <a:p>
                      <a:pPr algn="r"/>
                      <a:r>
                        <a:rPr kumimoji="1" lang="en-US" altLang="ja-JP" sz="1800" b="0" i="0" kern="1200" dirty="0">
                          <a:solidFill>
                            <a:schemeClr val="dk1"/>
                          </a:solidFill>
                          <a:effectLst/>
                          <a:latin typeface="+mn-lt"/>
                          <a:ea typeface="+mn-ea"/>
                          <a:cs typeface="+mn-cs"/>
                        </a:rPr>
                        <a:t>3,389,682</a:t>
                      </a:r>
                      <a:endParaRPr kumimoji="1" lang="ja-JP" altLang="en-US" sz="1800" dirty="0">
                        <a:solidFill>
                          <a:schemeClr val="tx1"/>
                        </a:solidFill>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37001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107504" y="1082537"/>
            <a:ext cx="8982022" cy="5658831"/>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Changes in </a:t>
            </a:r>
            <a:r>
              <a:rPr kumimoji="1" lang="en-US" altLang="ja-JP" sz="28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Cambodian population</a:t>
            </a:r>
            <a:endParaRPr kumimoji="1" lang="en-US" altLang="ja-JP" sz="8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Population transition</a:t>
            </a:r>
            <a:r>
              <a:rPr kumimoji="1" lang="ja-JP" altLang="en-US"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left</a:t>
            </a:r>
            <a:r>
              <a:rPr kumimoji="1" lang="ja-JP" altLang="en-US"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and Composition</a:t>
            </a:r>
            <a:r>
              <a:rPr kumimoji="1" lang="ja-JP" altLang="en-US"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ratio</a:t>
            </a:r>
            <a:r>
              <a:rPr kumimoji="1" lang="ja-JP" altLang="en-US"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right</a:t>
            </a:r>
            <a:r>
              <a:rPr kumimoji="1" lang="ja-JP" altLang="en-US"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endPar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914400" marR="0" lvl="2" indent="0" algn="just"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ja-JP" altLang="en-US" sz="12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endParaRPr kumimoji="1" lang="en-US" altLang="ja-JP" sz="1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The total population of Cambodia has changed from 12.65 million (2004) → 13.95 million (2010) → </a:t>
            </a:r>
            <a:r>
              <a:rPr kumimoji="1" lang="en-US" altLang="ja-JP" sz="16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15.56 million (2016)</a:t>
            </a:r>
            <a:endParaRPr kumimoji="1" lang="en-US" altLang="ja-JP" sz="8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endParaRP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With economic growth, the proportion of the population in the </a:t>
            </a:r>
            <a:r>
              <a:rPr kumimoji="1" lang="en-US" altLang="ja-JP" sz="2000" b="0"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capital Phnom Penh and urban areas has increased</a:t>
            </a: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but 75% live in rural areas.</a:t>
            </a: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The composition ratio of the number of households is almost the same as the population composition ratio.</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4" name="図 3">
            <a:extLst>
              <a:ext uri="{FF2B5EF4-FFF2-40B4-BE49-F238E27FC236}">
                <a16:creationId xmlns:a16="http://schemas.microsoft.com/office/drawing/2014/main" id="{9B995E92-6149-4D12-83D6-C79FF37D7380}"/>
              </a:ext>
            </a:extLst>
          </p:cNvPr>
          <p:cNvPicPr>
            <a:picLocks noChangeAspect="1"/>
          </p:cNvPicPr>
          <p:nvPr/>
        </p:nvPicPr>
        <p:blipFill>
          <a:blip r:embed="rId3"/>
          <a:stretch>
            <a:fillRect/>
          </a:stretch>
        </p:blipFill>
        <p:spPr>
          <a:xfrm>
            <a:off x="4488775" y="1844824"/>
            <a:ext cx="4306666" cy="2940476"/>
          </a:xfrm>
          <a:prstGeom prst="rect">
            <a:avLst/>
          </a:prstGeom>
        </p:spPr>
      </p:pic>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41</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a:xfrm>
            <a:off x="107950" y="346075"/>
            <a:ext cx="8229600" cy="490538"/>
          </a:xfrm>
        </p:spPr>
        <p:txBody>
          <a:bodyPr/>
          <a:lstStyle/>
          <a:p>
            <a:pPr eaLnBrk="1" hangingPunct="1">
              <a:defRPr/>
            </a:pPr>
            <a:r>
              <a:rPr lang="en-US" altLang="ja-JP" dirty="0"/>
              <a:t>Result of analysis </a:t>
            </a:r>
            <a:r>
              <a:rPr lang="ja-JP" altLang="en-US" dirty="0"/>
              <a:t>：１</a:t>
            </a:r>
          </a:p>
        </p:txBody>
      </p:sp>
      <p:sp>
        <p:nvSpPr>
          <p:cNvPr id="2" name="テキスト ボックス 1">
            <a:extLst>
              <a:ext uri="{FF2B5EF4-FFF2-40B4-BE49-F238E27FC236}">
                <a16:creationId xmlns:a16="http://schemas.microsoft.com/office/drawing/2014/main" id="{131DBBE4-A98F-4108-9501-959E994CE131}"/>
              </a:ext>
            </a:extLst>
          </p:cNvPr>
          <p:cNvSpPr txBox="1"/>
          <p:nvPr/>
        </p:nvSpPr>
        <p:spPr>
          <a:xfrm>
            <a:off x="5207116" y="4468825"/>
            <a:ext cx="432048"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8" name="テキスト ボックス 7">
            <a:extLst>
              <a:ext uri="{FF2B5EF4-FFF2-40B4-BE49-F238E27FC236}">
                <a16:creationId xmlns:a16="http://schemas.microsoft.com/office/drawing/2014/main" id="{E5ECD6AB-4904-4A47-B647-461332BB3445}"/>
              </a:ext>
            </a:extLst>
          </p:cNvPr>
          <p:cNvSpPr txBox="1"/>
          <p:nvPr/>
        </p:nvSpPr>
        <p:spPr>
          <a:xfrm>
            <a:off x="8172400" y="442538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12.1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9" name="テキスト ボックス 8">
            <a:extLst>
              <a:ext uri="{FF2B5EF4-FFF2-40B4-BE49-F238E27FC236}">
                <a16:creationId xmlns:a16="http://schemas.microsoft.com/office/drawing/2014/main" id="{0D26F2F9-75DC-4B61-A7A5-AB6F21D4720F}"/>
              </a:ext>
            </a:extLst>
          </p:cNvPr>
          <p:cNvSpPr txBox="1"/>
          <p:nvPr/>
        </p:nvSpPr>
        <p:spPr>
          <a:xfrm>
            <a:off x="5148064" y="319872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79.4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0" name="テキスト ボックス 9">
            <a:extLst>
              <a:ext uri="{FF2B5EF4-FFF2-40B4-BE49-F238E27FC236}">
                <a16:creationId xmlns:a16="http://schemas.microsoft.com/office/drawing/2014/main" id="{450DC79D-E104-4420-A9C8-9E6CE11CD79F}"/>
              </a:ext>
            </a:extLst>
          </p:cNvPr>
          <p:cNvSpPr txBox="1"/>
          <p:nvPr/>
        </p:nvSpPr>
        <p:spPr>
          <a:xfrm>
            <a:off x="8172400" y="319872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75.3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1" name="テキスト ボックス 10">
            <a:extLst>
              <a:ext uri="{FF2B5EF4-FFF2-40B4-BE49-F238E27FC236}">
                <a16:creationId xmlns:a16="http://schemas.microsoft.com/office/drawing/2014/main" id="{CBA9549B-A406-44AE-A5B8-E11DDC93BD42}"/>
              </a:ext>
            </a:extLst>
          </p:cNvPr>
          <p:cNvSpPr txBox="1"/>
          <p:nvPr/>
        </p:nvSpPr>
        <p:spPr>
          <a:xfrm>
            <a:off x="5163456" y="4221088"/>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11.0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テキスト ボックス 11">
            <a:extLst>
              <a:ext uri="{FF2B5EF4-FFF2-40B4-BE49-F238E27FC236}">
                <a16:creationId xmlns:a16="http://schemas.microsoft.com/office/drawing/2014/main" id="{B6446CDA-53D2-466D-A570-199C0828B570}"/>
              </a:ext>
            </a:extLst>
          </p:cNvPr>
          <p:cNvSpPr txBox="1"/>
          <p:nvPr/>
        </p:nvSpPr>
        <p:spPr>
          <a:xfrm>
            <a:off x="8172400" y="4151505"/>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12.5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5" name="図 4">
            <a:extLst>
              <a:ext uri="{FF2B5EF4-FFF2-40B4-BE49-F238E27FC236}">
                <a16:creationId xmlns:a16="http://schemas.microsoft.com/office/drawing/2014/main" id="{C28B10BB-2F02-4EBF-B1DD-86804B745DDD}"/>
              </a:ext>
            </a:extLst>
          </p:cNvPr>
          <p:cNvPicPr>
            <a:picLocks noChangeAspect="1"/>
          </p:cNvPicPr>
          <p:nvPr/>
        </p:nvPicPr>
        <p:blipFill>
          <a:blip r:embed="rId4"/>
          <a:stretch>
            <a:fillRect/>
          </a:stretch>
        </p:blipFill>
        <p:spPr>
          <a:xfrm>
            <a:off x="179512" y="1916832"/>
            <a:ext cx="4280656" cy="2886190"/>
          </a:xfrm>
          <a:prstGeom prst="rect">
            <a:avLst/>
          </a:prstGeom>
        </p:spPr>
      </p:pic>
      <p:sp>
        <p:nvSpPr>
          <p:cNvPr id="3" name="正方形/長方形 2"/>
          <p:cNvSpPr/>
          <p:nvPr/>
        </p:nvSpPr>
        <p:spPr>
          <a:xfrm rot="-5400000">
            <a:off x="-1503032" y="3845424"/>
            <a:ext cx="3365088" cy="313932"/>
          </a:xfrm>
          <a:prstGeom prst="rect">
            <a:avLst/>
          </a:prstGeom>
          <a:solidFill>
            <a:schemeClr val="bg1"/>
          </a:solidFill>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Total population</a:t>
            </a:r>
            <a:r>
              <a:rPr kumimoji="1" lang="ja-JP" altLang="en-US"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10</a:t>
            </a:r>
            <a:r>
              <a:rPr kumimoji="1" lang="ja-JP" altLang="en-US"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thousand</a:t>
            </a:r>
            <a:r>
              <a:rPr kumimoji="1" lang="ja-JP" altLang="en-US"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endParaRPr kumimoji="1" lang="ja-JP" altLang="en-US"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2491757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108520" y="1226553"/>
            <a:ext cx="9270054" cy="5658831"/>
          </a:xfrm>
          <a:prstGeom prst="rect">
            <a:avLst/>
          </a:prstGeom>
          <a:solidFill>
            <a:schemeClr val="bg1"/>
          </a:solidFill>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Changes in </a:t>
            </a:r>
            <a:r>
              <a:rPr kumimoji="1" lang="en-US" altLang="ja-JP" sz="24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number of household members </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Cambodia</a:t>
            </a:r>
          </a:p>
          <a:p>
            <a:pPr marL="914400" marR="0" lvl="2" indent="0" algn="just"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ja-JP" altLang="en-US"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endPar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total number of people per household in Cambodia has changed from 4.98 (2004) → 4.57 (2010) → 4.38 (2016), and the household size is shrinking.</a:t>
            </a: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the capital, </a:t>
            </a:r>
            <a:r>
              <a:rPr kumimoji="1" lang="en-US" altLang="ja-JP" sz="18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Phnom Penh, the household scale has decreased </a:t>
            </a: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more than in rural areas</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42</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a:xfrm>
            <a:off x="107950" y="346075"/>
            <a:ext cx="8229600" cy="490538"/>
          </a:xfrm>
        </p:spPr>
        <p:txBody>
          <a:bodyPr/>
          <a:lstStyle/>
          <a:p>
            <a:pPr eaLnBrk="1" hangingPunct="1">
              <a:defRPr/>
            </a:pPr>
            <a:r>
              <a:rPr lang="en-US" altLang="ja-JP" dirty="0"/>
              <a:t>Result of analysis </a:t>
            </a:r>
            <a:r>
              <a:rPr lang="ja-JP" altLang="en-US" dirty="0"/>
              <a:t>：１</a:t>
            </a:r>
          </a:p>
        </p:txBody>
      </p:sp>
      <p:pic>
        <p:nvPicPr>
          <p:cNvPr id="2" name="図 1">
            <a:extLst>
              <a:ext uri="{FF2B5EF4-FFF2-40B4-BE49-F238E27FC236}">
                <a16:creationId xmlns:a16="http://schemas.microsoft.com/office/drawing/2014/main" id="{3ECDC8D3-4363-498D-816B-C972DD9D10C6}"/>
              </a:ext>
            </a:extLst>
          </p:cNvPr>
          <p:cNvPicPr>
            <a:picLocks noChangeAspect="1"/>
          </p:cNvPicPr>
          <p:nvPr/>
        </p:nvPicPr>
        <p:blipFill>
          <a:blip r:embed="rId3"/>
          <a:stretch>
            <a:fillRect/>
          </a:stretch>
        </p:blipFill>
        <p:spPr>
          <a:xfrm>
            <a:off x="1547663" y="1584666"/>
            <a:ext cx="5260545" cy="3572526"/>
          </a:xfrm>
          <a:prstGeom prst="rect">
            <a:avLst/>
          </a:prstGeom>
        </p:spPr>
      </p:pic>
      <p:sp>
        <p:nvSpPr>
          <p:cNvPr id="3" name="正方形/長方形 2"/>
          <p:cNvSpPr/>
          <p:nvPr/>
        </p:nvSpPr>
        <p:spPr>
          <a:xfrm rot="-5400000">
            <a:off x="188639" y="2936082"/>
            <a:ext cx="2718048" cy="535531"/>
          </a:xfrm>
          <a:prstGeom prst="rect">
            <a:avLst/>
          </a:prstGeom>
          <a:solidFill>
            <a:schemeClr val="bg1"/>
          </a:solidFill>
        </p:spPr>
        <p:txBody>
          <a:bodyPr wrap="squar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800" b="0" i="0" u="none" strike="noStrike" kern="1200" cap="none" spc="0" normalizeH="0" baseline="0" noProof="0">
                <a:ln>
                  <a:noFill/>
                </a:ln>
                <a:solidFill>
                  <a:srgbClr val="000000"/>
                </a:solidFill>
                <a:effectLst/>
                <a:uLnTx/>
                <a:uFillTx/>
                <a:latin typeface="Arial" charset="0"/>
                <a:ea typeface="ＭＳ Ｐゴシック" pitchFamily="50" charset="-128"/>
                <a:cs typeface="+mn-cs"/>
              </a:rPr>
              <a:t>number of people per household</a:t>
            </a:r>
            <a:endParaRPr kumimoji="1" lang="ja-JP" altLang="en-US"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3803959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161978" y="1206522"/>
            <a:ext cx="8982022" cy="5658831"/>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Cambodian </a:t>
            </a:r>
            <a:r>
              <a:rPr kumimoji="1" lang="en-US" altLang="ja-JP" sz="24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population pyramid</a:t>
            </a:r>
            <a:endPar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a:p>
            <a:pPr marL="914400" marR="0" lvl="2" indent="0" algn="just"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ja-JP" altLang="en-US"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endPar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43</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a:xfrm>
            <a:off x="107950" y="346075"/>
            <a:ext cx="8229600" cy="490538"/>
          </a:xfrm>
        </p:spPr>
        <p:txBody>
          <a:bodyPr/>
          <a:lstStyle/>
          <a:p>
            <a:pPr eaLnBrk="1" hangingPunct="1">
              <a:defRPr/>
            </a:pPr>
            <a:r>
              <a:rPr lang="en-US" altLang="ja-JP" dirty="0"/>
              <a:t>Result of analysis </a:t>
            </a:r>
            <a:r>
              <a:rPr lang="ja-JP" altLang="en-US" dirty="0"/>
              <a:t>：１</a:t>
            </a:r>
          </a:p>
        </p:txBody>
      </p:sp>
      <p:pic>
        <p:nvPicPr>
          <p:cNvPr id="3" name="図 2">
            <a:extLst>
              <a:ext uri="{FF2B5EF4-FFF2-40B4-BE49-F238E27FC236}">
                <a16:creationId xmlns:a16="http://schemas.microsoft.com/office/drawing/2014/main" id="{B4FE16FE-6325-41A6-8A6C-27B954BAEDDE}"/>
              </a:ext>
            </a:extLst>
          </p:cNvPr>
          <p:cNvPicPr>
            <a:picLocks noChangeAspect="1"/>
          </p:cNvPicPr>
          <p:nvPr/>
        </p:nvPicPr>
        <p:blipFill>
          <a:blip r:embed="rId3"/>
          <a:stretch>
            <a:fillRect/>
          </a:stretch>
        </p:blipFill>
        <p:spPr>
          <a:xfrm>
            <a:off x="537210" y="1556792"/>
            <a:ext cx="4102037" cy="2451926"/>
          </a:xfrm>
          <a:prstGeom prst="rect">
            <a:avLst/>
          </a:prstGeom>
        </p:spPr>
      </p:pic>
      <p:pic>
        <p:nvPicPr>
          <p:cNvPr id="4" name="図 3">
            <a:extLst>
              <a:ext uri="{FF2B5EF4-FFF2-40B4-BE49-F238E27FC236}">
                <a16:creationId xmlns:a16="http://schemas.microsoft.com/office/drawing/2014/main" id="{111265EE-B4C6-4965-BA4D-FCE04340BFC6}"/>
              </a:ext>
            </a:extLst>
          </p:cNvPr>
          <p:cNvPicPr>
            <a:picLocks noChangeAspect="1"/>
          </p:cNvPicPr>
          <p:nvPr/>
        </p:nvPicPr>
        <p:blipFill>
          <a:blip r:embed="rId4"/>
          <a:stretch>
            <a:fillRect/>
          </a:stretch>
        </p:blipFill>
        <p:spPr>
          <a:xfrm>
            <a:off x="4788024" y="1556792"/>
            <a:ext cx="4102609" cy="2469701"/>
          </a:xfrm>
          <a:prstGeom prst="rect">
            <a:avLst/>
          </a:prstGeom>
        </p:spPr>
      </p:pic>
      <p:pic>
        <p:nvPicPr>
          <p:cNvPr id="5" name="図 4">
            <a:extLst>
              <a:ext uri="{FF2B5EF4-FFF2-40B4-BE49-F238E27FC236}">
                <a16:creationId xmlns:a16="http://schemas.microsoft.com/office/drawing/2014/main" id="{9AA8ED9B-033E-4C0B-8C06-735FB99C19A2}"/>
              </a:ext>
            </a:extLst>
          </p:cNvPr>
          <p:cNvPicPr>
            <a:picLocks noChangeAspect="1"/>
          </p:cNvPicPr>
          <p:nvPr/>
        </p:nvPicPr>
        <p:blipFill>
          <a:blip r:embed="rId5"/>
          <a:stretch>
            <a:fillRect/>
          </a:stretch>
        </p:blipFill>
        <p:spPr>
          <a:xfrm>
            <a:off x="504641" y="4077072"/>
            <a:ext cx="4084095" cy="2474857"/>
          </a:xfrm>
          <a:prstGeom prst="rect">
            <a:avLst/>
          </a:prstGeom>
        </p:spPr>
      </p:pic>
      <p:sp>
        <p:nvSpPr>
          <p:cNvPr id="9" name="Rectangle 9">
            <a:extLst>
              <a:ext uri="{FF2B5EF4-FFF2-40B4-BE49-F238E27FC236}">
                <a16:creationId xmlns:a16="http://schemas.microsoft.com/office/drawing/2014/main" id="{52D373F1-2AED-44FC-A118-E8CA38DF4A37}"/>
              </a:ext>
            </a:extLst>
          </p:cNvPr>
          <p:cNvSpPr txBox="1">
            <a:spLocks noChangeArrowheads="1"/>
          </p:cNvSpPr>
          <p:nvPr/>
        </p:nvSpPr>
        <p:spPr>
          <a:xfrm>
            <a:off x="4652989" y="4459440"/>
            <a:ext cx="4393796" cy="1633855"/>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It is estimated from the population pyramid in 2016 that the population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over the age of 35 is small due to the civil war.</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The shape is closer to the pot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than the Mt. Fuji found in developing countries.</a:t>
            </a:r>
          </a:p>
        </p:txBody>
      </p:sp>
      <p:sp>
        <p:nvSpPr>
          <p:cNvPr id="2" name="正方形/長方形 1"/>
          <p:cNvSpPr/>
          <p:nvPr/>
        </p:nvSpPr>
        <p:spPr>
          <a:xfrm>
            <a:off x="1760408" y="4026493"/>
            <a:ext cx="1429187" cy="240066"/>
          </a:xfrm>
          <a:prstGeom prst="rect">
            <a:avLst/>
          </a:prstGeom>
          <a:solidFill>
            <a:schemeClr val="bg1"/>
          </a:solidFill>
        </p:spPr>
        <p:txBody>
          <a:bodyPr wrap="squar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2016</a:t>
            </a:r>
            <a:endParaRPr kumimoji="1" lang="ja-JP" altLang="en-US"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0" name="正方形/長方形 9"/>
          <p:cNvSpPr/>
          <p:nvPr/>
        </p:nvSpPr>
        <p:spPr>
          <a:xfrm>
            <a:off x="1760407" y="1524912"/>
            <a:ext cx="1429187" cy="240066"/>
          </a:xfrm>
          <a:prstGeom prst="rect">
            <a:avLst/>
          </a:prstGeom>
          <a:solidFill>
            <a:schemeClr val="bg1"/>
          </a:solidFill>
        </p:spPr>
        <p:txBody>
          <a:bodyPr wrap="squar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2004</a:t>
            </a:r>
            <a:endParaRPr kumimoji="1" lang="ja-JP" altLang="en-US"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1" name="正方形/長方形 10"/>
          <p:cNvSpPr/>
          <p:nvPr/>
        </p:nvSpPr>
        <p:spPr>
          <a:xfrm>
            <a:off x="6012160" y="1524912"/>
            <a:ext cx="1429187" cy="240066"/>
          </a:xfrm>
          <a:prstGeom prst="rect">
            <a:avLst/>
          </a:prstGeom>
          <a:solidFill>
            <a:schemeClr val="bg1"/>
          </a:solidFill>
        </p:spPr>
        <p:txBody>
          <a:bodyPr wrap="squar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2010</a:t>
            </a:r>
            <a:endParaRPr kumimoji="1" lang="ja-JP" altLang="en-US"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8822478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161978" y="1206522"/>
            <a:ext cx="8982022" cy="5658831"/>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Cambodian population structure</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Median age </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914400" marR="0" lvl="2" indent="0" algn="just" defTabSz="914400" rtl="0" eaLnBrk="1" fontAlgn="base" latinLnBrk="0" hangingPunct="1">
              <a:lnSpc>
                <a:spcPct val="100000"/>
              </a:lnSpc>
              <a:spcBef>
                <a:spcPct val="2000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ja-JP" altLang="en-US"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endPar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Sex ratio (= 100 x male population / female population)</a:t>
            </a: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44</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a:xfrm>
            <a:off x="107950" y="346075"/>
            <a:ext cx="8229600" cy="490538"/>
          </a:xfrm>
        </p:spPr>
        <p:txBody>
          <a:bodyPr/>
          <a:lstStyle/>
          <a:p>
            <a:pPr eaLnBrk="1" hangingPunct="1">
              <a:defRPr/>
            </a:pPr>
            <a:r>
              <a:rPr lang="en-US" altLang="ja-JP" dirty="0"/>
              <a:t>Result of analysis </a:t>
            </a:r>
            <a:r>
              <a:rPr lang="ja-JP" altLang="en-US" dirty="0"/>
              <a:t>：１</a:t>
            </a:r>
          </a:p>
        </p:txBody>
      </p:sp>
      <p:graphicFrame>
        <p:nvGraphicFramePr>
          <p:cNvPr id="10" name="表 9">
            <a:extLst>
              <a:ext uri="{FF2B5EF4-FFF2-40B4-BE49-F238E27FC236}">
                <a16:creationId xmlns:a16="http://schemas.microsoft.com/office/drawing/2014/main" id="{A598289F-6CFE-4495-975C-DAACBC8DBBA6}"/>
              </a:ext>
            </a:extLst>
          </p:cNvPr>
          <p:cNvGraphicFramePr>
            <a:graphicFrameLocks noGrp="1"/>
          </p:cNvGraphicFramePr>
          <p:nvPr>
            <p:extLst/>
          </p:nvPr>
        </p:nvGraphicFramePr>
        <p:xfrm>
          <a:off x="1259632" y="1993384"/>
          <a:ext cx="2016224" cy="2011680"/>
        </p:xfrm>
        <a:graphic>
          <a:graphicData uri="http://schemas.openxmlformats.org/drawingml/2006/table">
            <a:tbl>
              <a:tblPr firstRow="1" bandRow="1">
                <a:tableStyleId>{21E4AEA4-8DFA-4A89-87EB-49C32662AFE0}</a:tableStyleId>
              </a:tblPr>
              <a:tblGrid>
                <a:gridCol w="725841">
                  <a:extLst>
                    <a:ext uri="{9D8B030D-6E8A-4147-A177-3AD203B41FA5}">
                      <a16:colId xmlns:a16="http://schemas.microsoft.com/office/drawing/2014/main" val="282304477"/>
                    </a:ext>
                  </a:extLst>
                </a:gridCol>
                <a:gridCol w="1290383">
                  <a:extLst>
                    <a:ext uri="{9D8B030D-6E8A-4147-A177-3AD203B41FA5}">
                      <a16:colId xmlns:a16="http://schemas.microsoft.com/office/drawing/2014/main" val="20001"/>
                    </a:ext>
                  </a:extLst>
                </a:gridCol>
              </a:tblGrid>
              <a:tr h="288032">
                <a:tc>
                  <a:txBody>
                    <a:bodyPr/>
                    <a:lstStyle/>
                    <a:p>
                      <a:pPr algn="ctr"/>
                      <a:endParaRPr kumimoji="1" lang="ja-JP" altLang="en-US" sz="1900" b="1" baseline="30000" dirty="0">
                        <a:solidFill>
                          <a:schemeClr val="bg1"/>
                        </a:solidFill>
                      </a:endParaRPr>
                    </a:p>
                  </a:txBody>
                  <a:tcPr/>
                </a:tc>
                <a:tc>
                  <a:txBody>
                    <a:bodyPr/>
                    <a:lstStyle/>
                    <a:p>
                      <a:pPr algn="ctr"/>
                      <a:r>
                        <a:rPr kumimoji="1" lang="en-US" altLang="ja-JP" sz="1600" b="1" dirty="0">
                          <a:solidFill>
                            <a:schemeClr val="bg1"/>
                          </a:solidFill>
                        </a:rPr>
                        <a:t>Median age</a:t>
                      </a:r>
                      <a:endParaRPr kumimoji="1" lang="ja-JP" altLang="en-US" sz="1600" b="1" dirty="0">
                        <a:solidFill>
                          <a:schemeClr val="bg1"/>
                        </a:solidFill>
                      </a:endParaRPr>
                    </a:p>
                  </a:txBody>
                  <a:tcPr/>
                </a:tc>
                <a:extLst>
                  <a:ext uri="{0D108BD9-81ED-4DB2-BD59-A6C34878D82A}">
                    <a16:rowId xmlns:a16="http://schemas.microsoft.com/office/drawing/2014/main" val="10000"/>
                  </a:ext>
                </a:extLst>
              </a:tr>
              <a:tr h="288032">
                <a:tc>
                  <a:txBody>
                    <a:bodyPr/>
                    <a:lstStyle/>
                    <a:p>
                      <a:pPr algn="ctr">
                        <a:buFont typeface="Arial" pitchFamily="34" charset="0"/>
                        <a:buNone/>
                      </a:pPr>
                      <a:r>
                        <a:rPr kumimoji="1" lang="en-US" altLang="ja-JP" sz="1600" b="0" i="0" kern="1200" dirty="0">
                          <a:solidFill>
                            <a:schemeClr val="dk1"/>
                          </a:solidFill>
                          <a:effectLst/>
                          <a:latin typeface="+mn-lt"/>
                          <a:ea typeface="+mn-ea"/>
                          <a:cs typeface="+mn-cs"/>
                        </a:rPr>
                        <a:t>2004</a:t>
                      </a:r>
                      <a:endParaRPr kumimoji="1" lang="ja-JP" altLang="en-US" sz="1600" dirty="0">
                        <a:solidFill>
                          <a:schemeClr val="tx1"/>
                        </a:solidFill>
                      </a:endParaRPr>
                    </a:p>
                  </a:txBody>
                  <a:tcPr/>
                </a:tc>
                <a:tc>
                  <a:txBody>
                    <a:bodyPr/>
                    <a:lstStyle/>
                    <a:p>
                      <a:pPr algn="ctr">
                        <a:buFont typeface="Arial" pitchFamily="34" charset="0"/>
                        <a:buNone/>
                      </a:pPr>
                      <a:r>
                        <a:rPr kumimoji="1" lang="en-US" altLang="ja-JP" sz="1600" dirty="0">
                          <a:solidFill>
                            <a:schemeClr val="tx1"/>
                          </a:solidFill>
                        </a:rPr>
                        <a:t>20</a:t>
                      </a:r>
                      <a:endParaRPr kumimoji="1" lang="ja-JP" altLang="en-US" sz="1600" dirty="0">
                        <a:solidFill>
                          <a:schemeClr val="tx1"/>
                        </a:solidFill>
                      </a:endParaRPr>
                    </a:p>
                  </a:txBody>
                  <a:tcPr/>
                </a:tc>
                <a:extLst>
                  <a:ext uri="{0D108BD9-81ED-4DB2-BD59-A6C34878D82A}">
                    <a16:rowId xmlns:a16="http://schemas.microsoft.com/office/drawing/2014/main" val="10001"/>
                  </a:ext>
                </a:extLst>
              </a:tr>
              <a:tr h="288032">
                <a:tc>
                  <a:txBody>
                    <a:bodyPr/>
                    <a:lstStyle/>
                    <a:p>
                      <a:pPr algn="ctr"/>
                      <a:r>
                        <a:rPr kumimoji="1" lang="en-US" altLang="ja-JP" sz="1600" b="0" i="0" kern="1200" dirty="0">
                          <a:solidFill>
                            <a:schemeClr val="dk1"/>
                          </a:solidFill>
                          <a:effectLst/>
                          <a:latin typeface="+mn-lt"/>
                          <a:ea typeface="+mn-ea"/>
                          <a:cs typeface="+mn-cs"/>
                        </a:rPr>
                        <a:t>2007</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22</a:t>
                      </a:r>
                      <a:endParaRPr kumimoji="1" lang="ja-JP" altLang="en-US" sz="1600" dirty="0">
                        <a:solidFill>
                          <a:schemeClr val="tx1"/>
                        </a:solidFill>
                      </a:endParaRPr>
                    </a:p>
                  </a:txBody>
                  <a:tcPr/>
                </a:tc>
                <a:extLst>
                  <a:ext uri="{0D108BD9-81ED-4DB2-BD59-A6C34878D82A}">
                    <a16:rowId xmlns:a16="http://schemas.microsoft.com/office/drawing/2014/main" val="10002"/>
                  </a:ext>
                </a:extLst>
              </a:tr>
              <a:tr h="288032">
                <a:tc>
                  <a:txBody>
                    <a:bodyPr/>
                    <a:lstStyle/>
                    <a:p>
                      <a:pPr algn="ctr"/>
                      <a:r>
                        <a:rPr kumimoji="1" lang="en-US" altLang="ja-JP" sz="1600" dirty="0">
                          <a:solidFill>
                            <a:schemeClr val="tx1"/>
                          </a:solidFill>
                        </a:rPr>
                        <a:t>2010</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22</a:t>
                      </a:r>
                      <a:endParaRPr kumimoji="1" lang="ja-JP" altLang="en-US" sz="1600" dirty="0">
                        <a:solidFill>
                          <a:schemeClr val="tx1"/>
                        </a:solidFill>
                      </a:endParaRPr>
                    </a:p>
                  </a:txBody>
                  <a:tcPr/>
                </a:tc>
                <a:extLst>
                  <a:ext uri="{0D108BD9-81ED-4DB2-BD59-A6C34878D82A}">
                    <a16:rowId xmlns:a16="http://schemas.microsoft.com/office/drawing/2014/main" val="2561549116"/>
                  </a:ext>
                </a:extLst>
              </a:tr>
              <a:tr h="288032">
                <a:tc>
                  <a:txBody>
                    <a:bodyPr/>
                    <a:lstStyle/>
                    <a:p>
                      <a:pPr algn="ctr"/>
                      <a:r>
                        <a:rPr kumimoji="1" lang="en-US" altLang="ja-JP" sz="1600" dirty="0">
                          <a:solidFill>
                            <a:schemeClr val="tx1"/>
                          </a:solidFill>
                        </a:rPr>
                        <a:t>2013</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24</a:t>
                      </a:r>
                      <a:endParaRPr kumimoji="1" lang="ja-JP" altLang="en-US" sz="1600" dirty="0">
                        <a:solidFill>
                          <a:schemeClr val="tx1"/>
                        </a:solidFill>
                      </a:endParaRPr>
                    </a:p>
                  </a:txBody>
                  <a:tcPr/>
                </a:tc>
                <a:extLst>
                  <a:ext uri="{0D108BD9-81ED-4DB2-BD59-A6C34878D82A}">
                    <a16:rowId xmlns:a16="http://schemas.microsoft.com/office/drawing/2014/main" val="3322380747"/>
                  </a:ext>
                </a:extLst>
              </a:tr>
              <a:tr h="288032">
                <a:tc>
                  <a:txBody>
                    <a:bodyPr/>
                    <a:lstStyle/>
                    <a:p>
                      <a:pPr algn="ctr"/>
                      <a:r>
                        <a:rPr kumimoji="1" lang="en-US" altLang="ja-JP" sz="1600" dirty="0">
                          <a:solidFill>
                            <a:schemeClr val="tx1"/>
                          </a:solidFill>
                        </a:rPr>
                        <a:t>2016</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24</a:t>
                      </a:r>
                      <a:endParaRPr kumimoji="1" lang="ja-JP" altLang="en-US" sz="1600" dirty="0">
                        <a:solidFill>
                          <a:schemeClr val="tx1"/>
                        </a:solidFill>
                      </a:endParaRPr>
                    </a:p>
                  </a:txBody>
                  <a:tcPr/>
                </a:tc>
                <a:extLst>
                  <a:ext uri="{0D108BD9-81ED-4DB2-BD59-A6C34878D82A}">
                    <a16:rowId xmlns:a16="http://schemas.microsoft.com/office/drawing/2014/main" val="187980462"/>
                  </a:ext>
                </a:extLst>
              </a:tr>
            </a:tbl>
          </a:graphicData>
        </a:graphic>
      </p:graphicFrame>
      <p:sp>
        <p:nvSpPr>
          <p:cNvPr id="11" name="Rectangle 9">
            <a:extLst>
              <a:ext uri="{FF2B5EF4-FFF2-40B4-BE49-F238E27FC236}">
                <a16:creationId xmlns:a16="http://schemas.microsoft.com/office/drawing/2014/main" id="{25F18B59-9770-4D4F-9E1A-1F9E0645C622}"/>
              </a:ext>
            </a:extLst>
          </p:cNvPr>
          <p:cNvSpPr txBox="1">
            <a:spLocks noChangeArrowheads="1"/>
          </p:cNvSpPr>
          <p:nvPr/>
        </p:nvSpPr>
        <p:spPr>
          <a:xfrm>
            <a:off x="3486902" y="1783782"/>
            <a:ext cx="4787784" cy="1486755"/>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change from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the median age of 20 to 24 is equivalent to about 1930 (21.8) to 1955 (23.7) in Japan</a:t>
            </a:r>
            <a:r>
              <a:rPr kumimoji="1" lang="en-US" altLang="ja-JP" sz="16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median age in Japan in 2016 is 46.7, which is the oldest in the world.</a:t>
            </a:r>
          </a:p>
        </p:txBody>
      </p:sp>
      <p:sp>
        <p:nvSpPr>
          <p:cNvPr id="12" name="Rectangle 9">
            <a:extLst>
              <a:ext uri="{FF2B5EF4-FFF2-40B4-BE49-F238E27FC236}">
                <a16:creationId xmlns:a16="http://schemas.microsoft.com/office/drawing/2014/main" id="{153B2F97-6983-4D38-8BD3-6F5C04D98A25}"/>
              </a:ext>
            </a:extLst>
          </p:cNvPr>
          <p:cNvSpPr txBox="1">
            <a:spLocks noChangeArrowheads="1"/>
          </p:cNvSpPr>
          <p:nvPr/>
        </p:nvSpPr>
        <p:spPr>
          <a:xfrm>
            <a:off x="3485950" y="3400955"/>
            <a:ext cx="5495126" cy="388085"/>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(From National Institute of Social Security and Population Issues, Demographic Data Collection 2019)</a:t>
            </a:r>
          </a:p>
        </p:txBody>
      </p:sp>
      <p:graphicFrame>
        <p:nvGraphicFramePr>
          <p:cNvPr id="13" name="表 12">
            <a:extLst>
              <a:ext uri="{FF2B5EF4-FFF2-40B4-BE49-F238E27FC236}">
                <a16:creationId xmlns:a16="http://schemas.microsoft.com/office/drawing/2014/main" id="{F9790643-4016-4DF5-9CDC-0D5CE726C273}"/>
              </a:ext>
            </a:extLst>
          </p:cNvPr>
          <p:cNvGraphicFramePr>
            <a:graphicFrameLocks noGrp="1"/>
          </p:cNvGraphicFramePr>
          <p:nvPr>
            <p:extLst/>
          </p:nvPr>
        </p:nvGraphicFramePr>
        <p:xfrm>
          <a:off x="1259632" y="4512720"/>
          <a:ext cx="2016224" cy="2011680"/>
        </p:xfrm>
        <a:graphic>
          <a:graphicData uri="http://schemas.openxmlformats.org/drawingml/2006/table">
            <a:tbl>
              <a:tblPr firstRow="1" bandRow="1">
                <a:tableStyleId>{21E4AEA4-8DFA-4A89-87EB-49C32662AFE0}</a:tableStyleId>
              </a:tblPr>
              <a:tblGrid>
                <a:gridCol w="725841">
                  <a:extLst>
                    <a:ext uri="{9D8B030D-6E8A-4147-A177-3AD203B41FA5}">
                      <a16:colId xmlns:a16="http://schemas.microsoft.com/office/drawing/2014/main" val="282304477"/>
                    </a:ext>
                  </a:extLst>
                </a:gridCol>
                <a:gridCol w="1290383">
                  <a:extLst>
                    <a:ext uri="{9D8B030D-6E8A-4147-A177-3AD203B41FA5}">
                      <a16:colId xmlns:a16="http://schemas.microsoft.com/office/drawing/2014/main" val="20001"/>
                    </a:ext>
                  </a:extLst>
                </a:gridCol>
              </a:tblGrid>
              <a:tr h="288032">
                <a:tc>
                  <a:txBody>
                    <a:bodyPr/>
                    <a:lstStyle/>
                    <a:p>
                      <a:pPr algn="ctr"/>
                      <a:endParaRPr kumimoji="1" lang="ja-JP" altLang="en-US" sz="1900" b="1" baseline="30000" dirty="0">
                        <a:solidFill>
                          <a:schemeClr val="bg1"/>
                        </a:solidFill>
                      </a:endParaRPr>
                    </a:p>
                  </a:txBody>
                  <a:tcPr/>
                </a:tc>
                <a:tc>
                  <a:txBody>
                    <a:bodyPr/>
                    <a:lstStyle/>
                    <a:p>
                      <a:pPr algn="ctr"/>
                      <a:r>
                        <a:rPr kumimoji="1" lang="en-US" altLang="ja-JP" sz="1600" b="1" dirty="0" smtClean="0">
                          <a:solidFill>
                            <a:schemeClr val="bg1"/>
                          </a:solidFill>
                        </a:rPr>
                        <a:t>Sex Ratio</a:t>
                      </a:r>
                      <a:endParaRPr kumimoji="1" lang="ja-JP" altLang="en-US" sz="1600" b="1" dirty="0">
                        <a:solidFill>
                          <a:schemeClr val="bg1"/>
                        </a:solidFill>
                      </a:endParaRPr>
                    </a:p>
                  </a:txBody>
                  <a:tcPr/>
                </a:tc>
                <a:extLst>
                  <a:ext uri="{0D108BD9-81ED-4DB2-BD59-A6C34878D82A}">
                    <a16:rowId xmlns:a16="http://schemas.microsoft.com/office/drawing/2014/main" val="10000"/>
                  </a:ext>
                </a:extLst>
              </a:tr>
              <a:tr h="288032">
                <a:tc>
                  <a:txBody>
                    <a:bodyPr/>
                    <a:lstStyle/>
                    <a:p>
                      <a:pPr algn="ctr">
                        <a:buFont typeface="Arial" pitchFamily="34" charset="0"/>
                        <a:buNone/>
                      </a:pPr>
                      <a:r>
                        <a:rPr kumimoji="1" lang="en-US" altLang="ja-JP" sz="1600" b="0" i="0" kern="1200" dirty="0">
                          <a:solidFill>
                            <a:schemeClr val="dk1"/>
                          </a:solidFill>
                          <a:effectLst/>
                          <a:latin typeface="+mn-lt"/>
                          <a:ea typeface="+mn-ea"/>
                          <a:cs typeface="+mn-cs"/>
                        </a:rPr>
                        <a:t>2004</a:t>
                      </a:r>
                      <a:endParaRPr kumimoji="1" lang="ja-JP" altLang="en-US" sz="1600" dirty="0">
                        <a:solidFill>
                          <a:schemeClr val="tx1"/>
                        </a:solidFill>
                      </a:endParaRPr>
                    </a:p>
                  </a:txBody>
                  <a:tcPr/>
                </a:tc>
                <a:tc>
                  <a:txBody>
                    <a:bodyPr/>
                    <a:lstStyle/>
                    <a:p>
                      <a:pPr algn="ctr">
                        <a:buFont typeface="Arial" pitchFamily="34" charset="0"/>
                        <a:buNone/>
                      </a:pPr>
                      <a:r>
                        <a:rPr kumimoji="1" lang="en-US" altLang="ja-JP" sz="1600" dirty="0">
                          <a:solidFill>
                            <a:schemeClr val="tx1"/>
                          </a:solidFill>
                        </a:rPr>
                        <a:t>93.8</a:t>
                      </a:r>
                      <a:endParaRPr kumimoji="1" lang="ja-JP" altLang="en-US" sz="1600" dirty="0">
                        <a:solidFill>
                          <a:schemeClr val="tx1"/>
                        </a:solidFill>
                      </a:endParaRPr>
                    </a:p>
                  </a:txBody>
                  <a:tcPr/>
                </a:tc>
                <a:extLst>
                  <a:ext uri="{0D108BD9-81ED-4DB2-BD59-A6C34878D82A}">
                    <a16:rowId xmlns:a16="http://schemas.microsoft.com/office/drawing/2014/main" val="10001"/>
                  </a:ext>
                </a:extLst>
              </a:tr>
              <a:tr h="288032">
                <a:tc>
                  <a:txBody>
                    <a:bodyPr/>
                    <a:lstStyle/>
                    <a:p>
                      <a:pPr algn="ctr"/>
                      <a:r>
                        <a:rPr kumimoji="1" lang="en-US" altLang="ja-JP" sz="1600" b="0" i="0" kern="1200" dirty="0">
                          <a:solidFill>
                            <a:schemeClr val="dk1"/>
                          </a:solidFill>
                          <a:effectLst/>
                          <a:latin typeface="+mn-lt"/>
                          <a:ea typeface="+mn-ea"/>
                          <a:cs typeface="+mn-cs"/>
                        </a:rPr>
                        <a:t>2007</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94.1</a:t>
                      </a:r>
                      <a:endParaRPr kumimoji="1" lang="ja-JP" altLang="en-US" sz="1600" dirty="0">
                        <a:solidFill>
                          <a:schemeClr val="tx1"/>
                        </a:solidFill>
                      </a:endParaRPr>
                    </a:p>
                  </a:txBody>
                  <a:tcPr/>
                </a:tc>
                <a:extLst>
                  <a:ext uri="{0D108BD9-81ED-4DB2-BD59-A6C34878D82A}">
                    <a16:rowId xmlns:a16="http://schemas.microsoft.com/office/drawing/2014/main" val="10002"/>
                  </a:ext>
                </a:extLst>
              </a:tr>
              <a:tr h="288032">
                <a:tc>
                  <a:txBody>
                    <a:bodyPr/>
                    <a:lstStyle/>
                    <a:p>
                      <a:pPr algn="ctr"/>
                      <a:r>
                        <a:rPr kumimoji="1" lang="en-US" altLang="ja-JP" sz="1600" dirty="0">
                          <a:solidFill>
                            <a:schemeClr val="tx1"/>
                          </a:solidFill>
                        </a:rPr>
                        <a:t>2010</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94.7</a:t>
                      </a:r>
                      <a:endParaRPr kumimoji="1" lang="ja-JP" altLang="en-US" sz="1600" dirty="0">
                        <a:solidFill>
                          <a:schemeClr val="tx1"/>
                        </a:solidFill>
                      </a:endParaRPr>
                    </a:p>
                  </a:txBody>
                  <a:tcPr/>
                </a:tc>
                <a:extLst>
                  <a:ext uri="{0D108BD9-81ED-4DB2-BD59-A6C34878D82A}">
                    <a16:rowId xmlns:a16="http://schemas.microsoft.com/office/drawing/2014/main" val="2561549116"/>
                  </a:ext>
                </a:extLst>
              </a:tr>
              <a:tr h="288032">
                <a:tc>
                  <a:txBody>
                    <a:bodyPr/>
                    <a:lstStyle/>
                    <a:p>
                      <a:pPr algn="ctr"/>
                      <a:r>
                        <a:rPr kumimoji="1" lang="en-US" altLang="ja-JP" sz="1600" dirty="0">
                          <a:solidFill>
                            <a:schemeClr val="tx1"/>
                          </a:solidFill>
                        </a:rPr>
                        <a:t>2013</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94.3</a:t>
                      </a:r>
                      <a:endParaRPr kumimoji="1" lang="ja-JP" altLang="en-US" sz="1600" dirty="0">
                        <a:solidFill>
                          <a:schemeClr val="tx1"/>
                        </a:solidFill>
                      </a:endParaRPr>
                    </a:p>
                  </a:txBody>
                  <a:tcPr/>
                </a:tc>
                <a:extLst>
                  <a:ext uri="{0D108BD9-81ED-4DB2-BD59-A6C34878D82A}">
                    <a16:rowId xmlns:a16="http://schemas.microsoft.com/office/drawing/2014/main" val="3322380747"/>
                  </a:ext>
                </a:extLst>
              </a:tr>
              <a:tr h="288032">
                <a:tc>
                  <a:txBody>
                    <a:bodyPr/>
                    <a:lstStyle/>
                    <a:p>
                      <a:pPr algn="ctr"/>
                      <a:r>
                        <a:rPr kumimoji="1" lang="en-US" altLang="ja-JP" sz="1600" dirty="0">
                          <a:solidFill>
                            <a:schemeClr val="tx1"/>
                          </a:solidFill>
                        </a:rPr>
                        <a:t>2016</a:t>
                      </a:r>
                      <a:endParaRPr kumimoji="1" lang="ja-JP" altLang="en-US" sz="1600" dirty="0">
                        <a:solidFill>
                          <a:schemeClr val="tx1"/>
                        </a:solidFill>
                      </a:endParaRPr>
                    </a:p>
                  </a:txBody>
                  <a:tcPr/>
                </a:tc>
                <a:tc>
                  <a:txBody>
                    <a:bodyPr/>
                    <a:lstStyle/>
                    <a:p>
                      <a:pPr algn="ctr"/>
                      <a:r>
                        <a:rPr kumimoji="1" lang="en-US" altLang="ja-JP" sz="1600" dirty="0">
                          <a:solidFill>
                            <a:schemeClr val="tx1"/>
                          </a:solidFill>
                        </a:rPr>
                        <a:t>96.3</a:t>
                      </a:r>
                      <a:endParaRPr kumimoji="1" lang="ja-JP" altLang="en-US" sz="1600" dirty="0">
                        <a:solidFill>
                          <a:schemeClr val="tx1"/>
                        </a:solidFill>
                      </a:endParaRPr>
                    </a:p>
                  </a:txBody>
                  <a:tcPr/>
                </a:tc>
                <a:extLst>
                  <a:ext uri="{0D108BD9-81ED-4DB2-BD59-A6C34878D82A}">
                    <a16:rowId xmlns:a16="http://schemas.microsoft.com/office/drawing/2014/main" val="187980462"/>
                  </a:ext>
                </a:extLst>
              </a:tr>
            </a:tbl>
          </a:graphicData>
        </a:graphic>
      </p:graphicFrame>
      <p:sp>
        <p:nvSpPr>
          <p:cNvPr id="14" name="Rectangle 9">
            <a:extLst>
              <a:ext uri="{FF2B5EF4-FFF2-40B4-BE49-F238E27FC236}">
                <a16:creationId xmlns:a16="http://schemas.microsoft.com/office/drawing/2014/main" id="{D95B380A-59D7-4885-9160-D230B1A063BD}"/>
              </a:ext>
            </a:extLst>
          </p:cNvPr>
          <p:cNvSpPr txBox="1">
            <a:spLocks noChangeArrowheads="1"/>
          </p:cNvSpPr>
          <p:nvPr/>
        </p:nvSpPr>
        <p:spPr>
          <a:xfrm>
            <a:off x="3524467" y="4358359"/>
            <a:ext cx="5287294" cy="1440159"/>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sex ratio has been around 95 due to the civil war.</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In Japan, the sex ratio in 2016 was 94.8</a:t>
            </a:r>
            <a:r>
              <a:rPr kumimoji="1" lang="en-US" altLang="ja-JP" sz="16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which is lower than Cambodia, </a:t>
            </a:r>
            <a:endParaRPr kumimoji="1" lang="en-US" altLang="ja-JP" sz="1600" b="1"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but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if it is limited to those under 65, the sex ratio is 102.7</a:t>
            </a:r>
            <a:r>
              <a:rPr kumimoji="1" lang="en-US" altLang="ja-JP" sz="1600" b="1"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ja-JP" altLang="en-US"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5" name="Rectangle 9">
            <a:extLst>
              <a:ext uri="{FF2B5EF4-FFF2-40B4-BE49-F238E27FC236}">
                <a16:creationId xmlns:a16="http://schemas.microsoft.com/office/drawing/2014/main" id="{06DCAC08-0257-435A-A700-86E434153187}"/>
              </a:ext>
            </a:extLst>
          </p:cNvPr>
          <p:cNvSpPr txBox="1">
            <a:spLocks noChangeArrowheads="1"/>
          </p:cNvSpPr>
          <p:nvPr/>
        </p:nvSpPr>
        <p:spPr>
          <a:xfrm>
            <a:off x="3533178" y="5983473"/>
            <a:ext cx="5071270" cy="388085"/>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(From Ministry of Internal Affairs and Communications Statistics Bureau population estimate)</a:t>
            </a:r>
          </a:p>
        </p:txBody>
      </p:sp>
    </p:spTree>
    <p:extLst>
      <p:ext uri="{BB962C8B-B14F-4D97-AF65-F5344CB8AC3E}">
        <p14:creationId xmlns:p14="http://schemas.microsoft.com/office/powerpoint/2010/main" val="6493384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A1DB560-6B6C-4E53-8918-09CBEB83FECC}"/>
              </a:ext>
            </a:extLst>
          </p:cNvPr>
          <p:cNvPicPr>
            <a:picLocks noChangeAspect="1"/>
          </p:cNvPicPr>
          <p:nvPr/>
        </p:nvPicPr>
        <p:blipFill>
          <a:blip r:embed="rId3"/>
          <a:stretch>
            <a:fillRect/>
          </a:stretch>
        </p:blipFill>
        <p:spPr>
          <a:xfrm>
            <a:off x="1547664" y="2324791"/>
            <a:ext cx="5952381" cy="3048425"/>
          </a:xfrm>
          <a:prstGeom prst="rect">
            <a:avLst/>
          </a:prstGeom>
        </p:spPr>
      </p:pic>
      <p:sp>
        <p:nvSpPr>
          <p:cNvPr id="4100" name="Rectangle 3"/>
          <p:cNvSpPr>
            <a:spLocks noChangeArrowheads="1"/>
          </p:cNvSpPr>
          <p:nvPr/>
        </p:nvSpPr>
        <p:spPr bwMode="auto">
          <a:xfrm>
            <a:off x="74666" y="1138238"/>
            <a:ext cx="8982022" cy="5707062"/>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a:t>
            </a:r>
            <a:r>
              <a:rPr kumimoji="1" lang="en-US" altLang="ja-JP" sz="24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drinking water</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acquisition methods</a:t>
            </a: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Percentage of households that obtain drinking water through methods that are hygienic and safe (Household water supply, common faucets for each region, wells without digging, wells that are not likely to intrude outside, rainwater (Note))</a:t>
            </a:r>
            <a:endPar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endParaRP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In </a:t>
            </a:r>
            <a:r>
              <a:rPr kumimoji="1" lang="en-US" altLang="ja-JP" sz="16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Phnom Penh, household water supply was developed as of 2004</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and stable drinking water could be secured regardless of the rainy and dry seasons.</a:t>
            </a:r>
          </a:p>
          <a:p>
            <a:pPr marL="742950" marR="0" lvl="1" indent="-28575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In rural areas</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as of 2016,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only about 50% of households have safe drinking water</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endPar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45</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：２</a:t>
            </a:r>
          </a:p>
        </p:txBody>
      </p:sp>
      <p:sp>
        <p:nvSpPr>
          <p:cNvPr id="6" name="テキスト ボックス 5">
            <a:extLst>
              <a:ext uri="{FF2B5EF4-FFF2-40B4-BE49-F238E27FC236}">
                <a16:creationId xmlns:a16="http://schemas.microsoft.com/office/drawing/2014/main" id="{27EB67B8-29AA-40AF-B4F7-107C659DA8A3}"/>
              </a:ext>
            </a:extLst>
          </p:cNvPr>
          <p:cNvSpPr txBox="1"/>
          <p:nvPr/>
        </p:nvSpPr>
        <p:spPr>
          <a:xfrm>
            <a:off x="7164288" y="3380276"/>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53.0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7" name="テキスト ボックス 6">
            <a:extLst>
              <a:ext uri="{FF2B5EF4-FFF2-40B4-BE49-F238E27FC236}">
                <a16:creationId xmlns:a16="http://schemas.microsoft.com/office/drawing/2014/main" id="{5DC7449B-B6A7-42B0-BA0B-8D1E50DB9254}"/>
              </a:ext>
            </a:extLst>
          </p:cNvPr>
          <p:cNvSpPr txBox="1"/>
          <p:nvPr/>
        </p:nvSpPr>
        <p:spPr>
          <a:xfrm>
            <a:off x="6444208" y="320092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61.1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8" name="テキスト ボックス 7">
            <a:extLst>
              <a:ext uri="{FF2B5EF4-FFF2-40B4-BE49-F238E27FC236}">
                <a16:creationId xmlns:a16="http://schemas.microsoft.com/office/drawing/2014/main" id="{317D938D-7EF9-4D7F-B398-FCE1E5923F00}"/>
              </a:ext>
            </a:extLst>
          </p:cNvPr>
          <p:cNvSpPr txBox="1"/>
          <p:nvPr/>
        </p:nvSpPr>
        <p:spPr>
          <a:xfrm>
            <a:off x="6939458" y="2816159"/>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78.8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9" name="テキスト ボックス 8">
            <a:extLst>
              <a:ext uri="{FF2B5EF4-FFF2-40B4-BE49-F238E27FC236}">
                <a16:creationId xmlns:a16="http://schemas.microsoft.com/office/drawing/2014/main" id="{9B729932-DEF2-49C8-A8F6-2718C3D81E11}"/>
              </a:ext>
            </a:extLst>
          </p:cNvPr>
          <p:cNvSpPr txBox="1"/>
          <p:nvPr/>
        </p:nvSpPr>
        <p:spPr>
          <a:xfrm>
            <a:off x="2195736" y="2492896"/>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93.8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0" name="テキスト ボックス 9">
            <a:extLst>
              <a:ext uri="{FF2B5EF4-FFF2-40B4-BE49-F238E27FC236}">
                <a16:creationId xmlns:a16="http://schemas.microsoft.com/office/drawing/2014/main" id="{D5A57F45-2D42-4D64-8E2C-BF7AB6AC8E06}"/>
              </a:ext>
            </a:extLst>
          </p:cNvPr>
          <p:cNvSpPr txBox="1"/>
          <p:nvPr/>
        </p:nvSpPr>
        <p:spPr>
          <a:xfrm>
            <a:off x="2646859" y="3087045"/>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67.5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1" name="テキスト ボックス 10">
            <a:extLst>
              <a:ext uri="{FF2B5EF4-FFF2-40B4-BE49-F238E27FC236}">
                <a16:creationId xmlns:a16="http://schemas.microsoft.com/office/drawing/2014/main" id="{FE261E54-C220-47AD-8DA2-79F8B900CD9E}"/>
              </a:ext>
            </a:extLst>
          </p:cNvPr>
          <p:cNvSpPr txBox="1"/>
          <p:nvPr/>
        </p:nvSpPr>
        <p:spPr>
          <a:xfrm>
            <a:off x="1475656" y="2276872"/>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sp>
        <p:nvSpPr>
          <p:cNvPr id="12" name="テキスト ボックス 11">
            <a:extLst>
              <a:ext uri="{FF2B5EF4-FFF2-40B4-BE49-F238E27FC236}">
                <a16:creationId xmlns:a16="http://schemas.microsoft.com/office/drawing/2014/main" id="{0BD6950F-570E-4182-9633-1C94496948D9}"/>
              </a:ext>
            </a:extLst>
          </p:cNvPr>
          <p:cNvSpPr txBox="1"/>
          <p:nvPr/>
        </p:nvSpPr>
        <p:spPr>
          <a:xfrm>
            <a:off x="2402645" y="2890849"/>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77.7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16B9C955-F962-471D-9EE0-999AE58C6E26}"/>
              </a:ext>
            </a:extLst>
          </p:cNvPr>
          <p:cNvSpPr txBox="1"/>
          <p:nvPr/>
        </p:nvSpPr>
        <p:spPr>
          <a:xfrm>
            <a:off x="1943708" y="301147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70.9</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テキスト ボックス 13">
            <a:extLst>
              <a:ext uri="{FF2B5EF4-FFF2-40B4-BE49-F238E27FC236}">
                <a16:creationId xmlns:a16="http://schemas.microsoft.com/office/drawing/2014/main" id="{2C1FDE70-9AAF-4DAD-B3B1-0BDB91429FEB}"/>
              </a:ext>
            </a:extLst>
          </p:cNvPr>
          <p:cNvSpPr txBox="1"/>
          <p:nvPr/>
        </p:nvSpPr>
        <p:spPr>
          <a:xfrm>
            <a:off x="4427984" y="249492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95.1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5" name="テキスト ボックス 14">
            <a:extLst>
              <a:ext uri="{FF2B5EF4-FFF2-40B4-BE49-F238E27FC236}">
                <a16:creationId xmlns:a16="http://schemas.microsoft.com/office/drawing/2014/main" id="{B1E67038-E7AC-4BEC-98C6-B11787800C80}"/>
              </a:ext>
            </a:extLst>
          </p:cNvPr>
          <p:cNvSpPr txBox="1"/>
          <p:nvPr/>
        </p:nvSpPr>
        <p:spPr>
          <a:xfrm>
            <a:off x="4860032" y="3682560"/>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36.3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6" name="テキスト ボックス 15">
            <a:extLst>
              <a:ext uri="{FF2B5EF4-FFF2-40B4-BE49-F238E27FC236}">
                <a16:creationId xmlns:a16="http://schemas.microsoft.com/office/drawing/2014/main" id="{21F2E63F-5CDA-4DF4-AF41-E2EEE221F2BA}"/>
              </a:ext>
            </a:extLst>
          </p:cNvPr>
          <p:cNvSpPr txBox="1"/>
          <p:nvPr/>
        </p:nvSpPr>
        <p:spPr>
          <a:xfrm>
            <a:off x="4680012" y="315513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63.5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7" name="テキスト ボックス 16">
            <a:extLst>
              <a:ext uri="{FF2B5EF4-FFF2-40B4-BE49-F238E27FC236}">
                <a16:creationId xmlns:a16="http://schemas.microsoft.com/office/drawing/2014/main" id="{154443E5-ED4F-4C7F-ACA9-6DF878072244}"/>
              </a:ext>
            </a:extLst>
          </p:cNvPr>
          <p:cNvSpPr txBox="1"/>
          <p:nvPr/>
        </p:nvSpPr>
        <p:spPr>
          <a:xfrm>
            <a:off x="4220592" y="349415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44.6</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491915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656487" y="1824881"/>
            <a:ext cx="3352800" cy="2305050"/>
          </a:xfrm>
          <a:prstGeom prst="rect">
            <a:avLst/>
          </a:prstGeom>
        </p:spPr>
      </p:pic>
      <p:pic>
        <p:nvPicPr>
          <p:cNvPr id="4" name="図 3">
            <a:extLst>
              <a:ext uri="{FF2B5EF4-FFF2-40B4-BE49-F238E27FC236}">
                <a16:creationId xmlns:a16="http://schemas.microsoft.com/office/drawing/2014/main" id="{ACB7A8FD-2CD0-48BE-9287-A76F7A5E7F93}"/>
              </a:ext>
            </a:extLst>
          </p:cNvPr>
          <p:cNvPicPr>
            <a:picLocks noChangeAspect="1"/>
          </p:cNvPicPr>
          <p:nvPr/>
        </p:nvPicPr>
        <p:blipFill>
          <a:blip r:embed="rId4"/>
          <a:stretch>
            <a:fillRect/>
          </a:stretch>
        </p:blipFill>
        <p:spPr>
          <a:xfrm>
            <a:off x="683568" y="4129931"/>
            <a:ext cx="3382609" cy="2539429"/>
          </a:xfrm>
          <a:prstGeom prst="rect">
            <a:avLst/>
          </a:prstGeom>
        </p:spPr>
      </p:pic>
      <p:pic>
        <p:nvPicPr>
          <p:cNvPr id="3" name="図 2">
            <a:extLst>
              <a:ext uri="{FF2B5EF4-FFF2-40B4-BE49-F238E27FC236}">
                <a16:creationId xmlns:a16="http://schemas.microsoft.com/office/drawing/2014/main" id="{373AB235-6233-4114-903B-54FBFD9A22A2}"/>
              </a:ext>
            </a:extLst>
          </p:cNvPr>
          <p:cNvPicPr>
            <a:picLocks noChangeAspect="1"/>
          </p:cNvPicPr>
          <p:nvPr/>
        </p:nvPicPr>
        <p:blipFill>
          <a:blip r:embed="rId5"/>
          <a:stretch>
            <a:fillRect/>
          </a:stretch>
        </p:blipFill>
        <p:spPr>
          <a:xfrm>
            <a:off x="4572000" y="1576120"/>
            <a:ext cx="3432000" cy="2539429"/>
          </a:xfrm>
          <a:prstGeom prst="rect">
            <a:avLst/>
          </a:prstGeom>
        </p:spPr>
      </p:pic>
      <p:sp>
        <p:nvSpPr>
          <p:cNvPr id="4100" name="Rectangle 3"/>
          <p:cNvSpPr>
            <a:spLocks noChangeArrowheads="1"/>
          </p:cNvSpPr>
          <p:nvPr/>
        </p:nvSpPr>
        <p:spPr bwMode="auto">
          <a:xfrm>
            <a:off x="227137" y="1124744"/>
            <a:ext cx="8877176" cy="370977"/>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a:t>
            </a:r>
            <a:r>
              <a:rPr kumimoji="1" lang="en-US" altLang="ja-JP" sz="20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household lighting equipment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and supply sources</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46</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：３</a:t>
            </a:r>
          </a:p>
        </p:txBody>
      </p:sp>
      <p:sp>
        <p:nvSpPr>
          <p:cNvPr id="11" name="Rectangle 9">
            <a:extLst>
              <a:ext uri="{FF2B5EF4-FFF2-40B4-BE49-F238E27FC236}">
                <a16:creationId xmlns:a16="http://schemas.microsoft.com/office/drawing/2014/main" id="{DC202C55-24DC-4F2C-A764-A32DE9768CAC}"/>
              </a:ext>
            </a:extLst>
          </p:cNvPr>
          <p:cNvSpPr txBox="1">
            <a:spLocks noChangeArrowheads="1"/>
          </p:cNvSpPr>
          <p:nvPr/>
        </p:nvSpPr>
        <p:spPr>
          <a:xfrm>
            <a:off x="4222750" y="4566924"/>
            <a:ext cx="4540650" cy="1814403"/>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FF0000"/>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Publicly-provided electricity/City power</a:t>
            </a:r>
          </a:p>
          <a:p>
            <a:pPr marL="342900" marR="0" lvl="0" indent="-342900" algn="just" defTabSz="914400" rtl="0" eaLnBrk="1" fontAlgn="base" latinLnBrk="0" hangingPunct="1">
              <a:lnSpc>
                <a:spcPct val="100000"/>
              </a:lnSpc>
              <a:spcBef>
                <a:spcPct val="20000"/>
              </a:spcBef>
              <a:spcAft>
                <a:spcPct val="0"/>
              </a:spcAft>
              <a:buClr>
                <a:srgbClr val="FFC000"/>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Generator</a:t>
            </a:r>
          </a:p>
          <a:p>
            <a:pPr marL="342900" marR="0" lvl="0" indent="-342900" algn="just" defTabSz="914400" rtl="0" eaLnBrk="1" fontAlgn="base" latinLnBrk="0" hangingPunct="1">
              <a:lnSpc>
                <a:spcPct val="100000"/>
              </a:lnSpc>
              <a:spcBef>
                <a:spcPct val="20000"/>
              </a:spcBef>
              <a:spcAft>
                <a:spcPct val="0"/>
              </a:spcAft>
              <a:buClr>
                <a:srgbClr val="FFFF00"/>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Battery</a:t>
            </a:r>
          </a:p>
          <a:p>
            <a:pPr marL="342900" marR="0" lvl="0" indent="-342900" algn="just" defTabSz="914400" rtl="0" eaLnBrk="1" fontAlgn="base" latinLnBrk="0" hangingPunct="1">
              <a:lnSpc>
                <a:spcPct val="100000"/>
              </a:lnSpc>
              <a:spcBef>
                <a:spcPct val="20000"/>
              </a:spcBef>
              <a:spcAft>
                <a:spcPct val="0"/>
              </a:spcAft>
              <a:buClr>
                <a:srgbClr val="FFFFFF">
                  <a:lumMod val="85000"/>
                </a:srgbClr>
              </a:buClr>
              <a:buSzTx/>
              <a:buFont typeface="Wingdings" pitchFamily="2" charset="2"/>
              <a:buChar char="n"/>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Kerosene lamp</a:t>
            </a:r>
          </a:p>
          <a:p>
            <a:pPr marL="342900" marR="0" lvl="0" indent="-342900" algn="just" defTabSz="914400" rtl="0" eaLnBrk="1" fontAlgn="base" latinLnBrk="0" hangingPunct="1">
              <a:lnSpc>
                <a:spcPct val="100000"/>
              </a:lnSpc>
              <a:spcBef>
                <a:spcPct val="20000"/>
              </a:spcBef>
              <a:spcAft>
                <a:spcPct val="0"/>
              </a:spcAft>
              <a:buClr>
                <a:srgbClr val="92D050"/>
              </a:buClr>
              <a:buSzTx/>
              <a:buFont typeface="Wingdings" pitchFamily="2" charset="2"/>
              <a:buChar char="n"/>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Solar</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Others</a:t>
            </a:r>
          </a:p>
        </p:txBody>
      </p:sp>
      <p:sp>
        <p:nvSpPr>
          <p:cNvPr id="9" name="テキスト ボックス 8">
            <a:extLst>
              <a:ext uri="{FF2B5EF4-FFF2-40B4-BE49-F238E27FC236}">
                <a16:creationId xmlns:a16="http://schemas.microsoft.com/office/drawing/2014/main" id="{1859DD57-77A8-4587-BD71-D1B0CC3506B9}"/>
              </a:ext>
            </a:extLst>
          </p:cNvPr>
          <p:cNvSpPr txBox="1"/>
          <p:nvPr/>
        </p:nvSpPr>
        <p:spPr>
          <a:xfrm>
            <a:off x="1906799" y="3561285"/>
            <a:ext cx="504961"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87.9</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0" name="テキスト ボックス 9">
            <a:extLst>
              <a:ext uri="{FF2B5EF4-FFF2-40B4-BE49-F238E27FC236}">
                <a16:creationId xmlns:a16="http://schemas.microsoft.com/office/drawing/2014/main" id="{15367078-D399-44B1-A89F-59EAD9A2C633}"/>
              </a:ext>
            </a:extLst>
          </p:cNvPr>
          <p:cNvSpPr txBox="1"/>
          <p:nvPr/>
        </p:nvSpPr>
        <p:spPr>
          <a:xfrm>
            <a:off x="1935435" y="5619378"/>
            <a:ext cx="51286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99.6</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テキスト ボックス 11">
            <a:extLst>
              <a:ext uri="{FF2B5EF4-FFF2-40B4-BE49-F238E27FC236}">
                <a16:creationId xmlns:a16="http://schemas.microsoft.com/office/drawing/2014/main" id="{69DA5997-901F-4E5F-9F3A-CAEB84A6A501}"/>
              </a:ext>
            </a:extLst>
          </p:cNvPr>
          <p:cNvSpPr txBox="1"/>
          <p:nvPr/>
        </p:nvSpPr>
        <p:spPr>
          <a:xfrm>
            <a:off x="2664511" y="561937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4E1088A9-9770-4AF3-A677-9A6AE6C8D0FA}"/>
              </a:ext>
            </a:extLst>
          </p:cNvPr>
          <p:cNvSpPr txBox="1"/>
          <p:nvPr/>
        </p:nvSpPr>
        <p:spPr>
          <a:xfrm>
            <a:off x="3419872" y="564951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75.3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テキスト ボックス 13">
            <a:extLst>
              <a:ext uri="{FF2B5EF4-FFF2-40B4-BE49-F238E27FC236}">
                <a16:creationId xmlns:a16="http://schemas.microsoft.com/office/drawing/2014/main" id="{A7C0D11F-B2BF-4975-BA32-9B410665FA42}"/>
              </a:ext>
            </a:extLst>
          </p:cNvPr>
          <p:cNvSpPr txBox="1"/>
          <p:nvPr/>
        </p:nvSpPr>
        <p:spPr>
          <a:xfrm>
            <a:off x="3995936" y="3573016"/>
            <a:ext cx="391348"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cxnSp>
        <p:nvCxnSpPr>
          <p:cNvPr id="8" name="直線矢印コネクタ 7">
            <a:extLst>
              <a:ext uri="{FF2B5EF4-FFF2-40B4-BE49-F238E27FC236}">
                <a16:creationId xmlns:a16="http://schemas.microsoft.com/office/drawing/2014/main" id="{8839CD10-0250-4D54-9EC4-FCBF5B72065B}"/>
              </a:ext>
            </a:extLst>
          </p:cNvPr>
          <p:cNvCxnSpPr>
            <a:cxnSpLocks/>
          </p:cNvCxnSpPr>
          <p:nvPr/>
        </p:nvCxnSpPr>
        <p:spPr bwMode="auto">
          <a:xfrm flipH="1">
            <a:off x="3811220" y="3689351"/>
            <a:ext cx="252200" cy="996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テキスト ボックス 17">
            <a:extLst>
              <a:ext uri="{FF2B5EF4-FFF2-40B4-BE49-F238E27FC236}">
                <a16:creationId xmlns:a16="http://schemas.microsoft.com/office/drawing/2014/main" id="{439D2180-75C9-4951-9409-375401B04319}"/>
              </a:ext>
            </a:extLst>
          </p:cNvPr>
          <p:cNvSpPr txBox="1"/>
          <p:nvPr/>
        </p:nvSpPr>
        <p:spPr>
          <a:xfrm>
            <a:off x="2699792" y="3563439"/>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44.0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9" name="テキスト ボックス 18">
            <a:extLst>
              <a:ext uri="{FF2B5EF4-FFF2-40B4-BE49-F238E27FC236}">
                <a16:creationId xmlns:a16="http://schemas.microsoft.com/office/drawing/2014/main" id="{A7328291-DAB2-4EF3-B5EF-39A82C87B372}"/>
              </a:ext>
            </a:extLst>
          </p:cNvPr>
          <p:cNvSpPr txBox="1"/>
          <p:nvPr/>
        </p:nvSpPr>
        <p:spPr>
          <a:xfrm>
            <a:off x="1115616" y="366097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14.2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0" name="テキスト ボックス 19">
            <a:extLst>
              <a:ext uri="{FF2B5EF4-FFF2-40B4-BE49-F238E27FC236}">
                <a16:creationId xmlns:a16="http://schemas.microsoft.com/office/drawing/2014/main" id="{F15734BD-0058-441D-9A21-8BB04F17FB14}"/>
              </a:ext>
            </a:extLst>
          </p:cNvPr>
          <p:cNvSpPr txBox="1"/>
          <p:nvPr/>
        </p:nvSpPr>
        <p:spPr>
          <a:xfrm>
            <a:off x="1175889" y="560328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75.8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1" name="テキスト ボックス 20">
            <a:extLst>
              <a:ext uri="{FF2B5EF4-FFF2-40B4-BE49-F238E27FC236}">
                <a16:creationId xmlns:a16="http://schemas.microsoft.com/office/drawing/2014/main" id="{75CE881E-5A76-4EC4-99C3-3CCBAB7ACE29}"/>
              </a:ext>
            </a:extLst>
          </p:cNvPr>
          <p:cNvSpPr txBox="1"/>
          <p:nvPr/>
        </p:nvSpPr>
        <p:spPr>
          <a:xfrm>
            <a:off x="5076056" y="370530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32.4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2" name="テキスト ボックス 21">
            <a:extLst>
              <a:ext uri="{FF2B5EF4-FFF2-40B4-BE49-F238E27FC236}">
                <a16:creationId xmlns:a16="http://schemas.microsoft.com/office/drawing/2014/main" id="{A7BC68E2-B9E1-4274-9E6C-95FE3F4FF45E}"/>
              </a:ext>
            </a:extLst>
          </p:cNvPr>
          <p:cNvSpPr txBox="1"/>
          <p:nvPr/>
        </p:nvSpPr>
        <p:spPr>
          <a:xfrm>
            <a:off x="5841137" y="368834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99.0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3" name="テキスト ボックス 22">
            <a:extLst>
              <a:ext uri="{FF2B5EF4-FFF2-40B4-BE49-F238E27FC236}">
                <a16:creationId xmlns:a16="http://schemas.microsoft.com/office/drawing/2014/main" id="{56ADB03C-B00F-4A3E-BA10-1BCB79E62155}"/>
              </a:ext>
            </a:extLst>
          </p:cNvPr>
          <p:cNvSpPr txBox="1"/>
          <p:nvPr/>
        </p:nvSpPr>
        <p:spPr>
          <a:xfrm>
            <a:off x="6588224" y="370530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78.1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4" name="テキスト ボックス 23">
            <a:extLst>
              <a:ext uri="{FF2B5EF4-FFF2-40B4-BE49-F238E27FC236}">
                <a16:creationId xmlns:a16="http://schemas.microsoft.com/office/drawing/2014/main" id="{A9CD46F0-D041-4E8D-8A73-94524550275F}"/>
              </a:ext>
            </a:extLst>
          </p:cNvPr>
          <p:cNvSpPr txBox="1"/>
          <p:nvPr/>
        </p:nvSpPr>
        <p:spPr>
          <a:xfrm>
            <a:off x="7372018" y="369987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18.8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6" name="正方形/長方形 5"/>
          <p:cNvSpPr/>
          <p:nvPr/>
        </p:nvSpPr>
        <p:spPr>
          <a:xfrm>
            <a:off x="1939496" y="1442670"/>
            <a:ext cx="904312" cy="461665"/>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2004</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5" name="正方形/長方形 24"/>
          <p:cNvSpPr/>
          <p:nvPr/>
        </p:nvSpPr>
        <p:spPr>
          <a:xfrm>
            <a:off x="4572001" y="1490576"/>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2010</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6" name="正方形/長方形 25"/>
          <p:cNvSpPr/>
          <p:nvPr/>
        </p:nvSpPr>
        <p:spPr>
          <a:xfrm>
            <a:off x="683567" y="4115549"/>
            <a:ext cx="3352801" cy="391030"/>
          </a:xfrm>
          <a:prstGeom prst="rect">
            <a:avLst/>
          </a:prstGeom>
          <a:solidFill>
            <a:schemeClr val="bg1"/>
          </a:solidFill>
        </p:spPr>
        <p:txBody>
          <a:bodyPr wrap="square">
            <a:no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2016</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23399953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656487" y="1824881"/>
            <a:ext cx="3352800" cy="2305050"/>
          </a:xfrm>
          <a:prstGeom prst="rect">
            <a:avLst/>
          </a:prstGeom>
        </p:spPr>
      </p:pic>
      <p:pic>
        <p:nvPicPr>
          <p:cNvPr id="4" name="図 3">
            <a:extLst>
              <a:ext uri="{FF2B5EF4-FFF2-40B4-BE49-F238E27FC236}">
                <a16:creationId xmlns:a16="http://schemas.microsoft.com/office/drawing/2014/main" id="{ACB7A8FD-2CD0-48BE-9287-A76F7A5E7F93}"/>
              </a:ext>
            </a:extLst>
          </p:cNvPr>
          <p:cNvPicPr>
            <a:picLocks noChangeAspect="1"/>
          </p:cNvPicPr>
          <p:nvPr/>
        </p:nvPicPr>
        <p:blipFill>
          <a:blip r:embed="rId4"/>
          <a:stretch>
            <a:fillRect/>
          </a:stretch>
        </p:blipFill>
        <p:spPr>
          <a:xfrm>
            <a:off x="683568" y="4129931"/>
            <a:ext cx="3382609" cy="2539429"/>
          </a:xfrm>
          <a:prstGeom prst="rect">
            <a:avLst/>
          </a:prstGeom>
        </p:spPr>
      </p:pic>
      <p:pic>
        <p:nvPicPr>
          <p:cNvPr id="3" name="図 2">
            <a:extLst>
              <a:ext uri="{FF2B5EF4-FFF2-40B4-BE49-F238E27FC236}">
                <a16:creationId xmlns:a16="http://schemas.microsoft.com/office/drawing/2014/main" id="{373AB235-6233-4114-903B-54FBFD9A22A2}"/>
              </a:ext>
            </a:extLst>
          </p:cNvPr>
          <p:cNvPicPr>
            <a:picLocks noChangeAspect="1"/>
          </p:cNvPicPr>
          <p:nvPr/>
        </p:nvPicPr>
        <p:blipFill>
          <a:blip r:embed="rId5"/>
          <a:stretch>
            <a:fillRect/>
          </a:stretch>
        </p:blipFill>
        <p:spPr>
          <a:xfrm>
            <a:off x="4572000" y="1576120"/>
            <a:ext cx="3432000" cy="2539429"/>
          </a:xfrm>
          <a:prstGeom prst="rect">
            <a:avLst/>
          </a:prstGeom>
        </p:spPr>
      </p:pic>
      <p:sp>
        <p:nvSpPr>
          <p:cNvPr id="4100" name="Rectangle 3"/>
          <p:cNvSpPr>
            <a:spLocks noChangeArrowheads="1"/>
          </p:cNvSpPr>
          <p:nvPr/>
        </p:nvSpPr>
        <p:spPr bwMode="auto">
          <a:xfrm>
            <a:off x="227137" y="1124744"/>
            <a:ext cx="8877176" cy="370977"/>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household lighting equipment and supply sources</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47</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：３</a:t>
            </a:r>
          </a:p>
        </p:txBody>
      </p:sp>
      <p:sp>
        <p:nvSpPr>
          <p:cNvPr id="9" name="テキスト ボックス 8">
            <a:extLst>
              <a:ext uri="{FF2B5EF4-FFF2-40B4-BE49-F238E27FC236}">
                <a16:creationId xmlns:a16="http://schemas.microsoft.com/office/drawing/2014/main" id="{1859DD57-77A8-4587-BD71-D1B0CC3506B9}"/>
              </a:ext>
            </a:extLst>
          </p:cNvPr>
          <p:cNvSpPr txBox="1"/>
          <p:nvPr/>
        </p:nvSpPr>
        <p:spPr>
          <a:xfrm>
            <a:off x="1906799" y="3561285"/>
            <a:ext cx="504961"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87.9</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0" name="テキスト ボックス 9">
            <a:extLst>
              <a:ext uri="{FF2B5EF4-FFF2-40B4-BE49-F238E27FC236}">
                <a16:creationId xmlns:a16="http://schemas.microsoft.com/office/drawing/2014/main" id="{15367078-D399-44B1-A89F-59EAD9A2C633}"/>
              </a:ext>
            </a:extLst>
          </p:cNvPr>
          <p:cNvSpPr txBox="1"/>
          <p:nvPr/>
        </p:nvSpPr>
        <p:spPr>
          <a:xfrm>
            <a:off x="1935435" y="5619378"/>
            <a:ext cx="51286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99.6</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テキスト ボックス 11">
            <a:extLst>
              <a:ext uri="{FF2B5EF4-FFF2-40B4-BE49-F238E27FC236}">
                <a16:creationId xmlns:a16="http://schemas.microsoft.com/office/drawing/2014/main" id="{69DA5997-901F-4E5F-9F3A-CAEB84A6A501}"/>
              </a:ext>
            </a:extLst>
          </p:cNvPr>
          <p:cNvSpPr txBox="1"/>
          <p:nvPr/>
        </p:nvSpPr>
        <p:spPr>
          <a:xfrm>
            <a:off x="2664511" y="561937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4E1088A9-9770-4AF3-A677-9A6AE6C8D0FA}"/>
              </a:ext>
            </a:extLst>
          </p:cNvPr>
          <p:cNvSpPr txBox="1"/>
          <p:nvPr/>
        </p:nvSpPr>
        <p:spPr>
          <a:xfrm>
            <a:off x="3419872" y="564951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75.3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テキスト ボックス 13">
            <a:extLst>
              <a:ext uri="{FF2B5EF4-FFF2-40B4-BE49-F238E27FC236}">
                <a16:creationId xmlns:a16="http://schemas.microsoft.com/office/drawing/2014/main" id="{A7C0D11F-B2BF-4975-BA32-9B410665FA42}"/>
              </a:ext>
            </a:extLst>
          </p:cNvPr>
          <p:cNvSpPr txBox="1"/>
          <p:nvPr/>
        </p:nvSpPr>
        <p:spPr>
          <a:xfrm>
            <a:off x="3995936" y="3573016"/>
            <a:ext cx="391348"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cxnSp>
        <p:nvCxnSpPr>
          <p:cNvPr id="8" name="直線矢印コネクタ 7">
            <a:extLst>
              <a:ext uri="{FF2B5EF4-FFF2-40B4-BE49-F238E27FC236}">
                <a16:creationId xmlns:a16="http://schemas.microsoft.com/office/drawing/2014/main" id="{8839CD10-0250-4D54-9EC4-FCBF5B72065B}"/>
              </a:ext>
            </a:extLst>
          </p:cNvPr>
          <p:cNvCxnSpPr>
            <a:cxnSpLocks/>
          </p:cNvCxnSpPr>
          <p:nvPr/>
        </p:nvCxnSpPr>
        <p:spPr bwMode="auto">
          <a:xfrm flipH="1">
            <a:off x="3811220" y="3689351"/>
            <a:ext cx="252200" cy="996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テキスト ボックス 17">
            <a:extLst>
              <a:ext uri="{FF2B5EF4-FFF2-40B4-BE49-F238E27FC236}">
                <a16:creationId xmlns:a16="http://schemas.microsoft.com/office/drawing/2014/main" id="{439D2180-75C9-4951-9409-375401B04319}"/>
              </a:ext>
            </a:extLst>
          </p:cNvPr>
          <p:cNvSpPr txBox="1"/>
          <p:nvPr/>
        </p:nvSpPr>
        <p:spPr>
          <a:xfrm>
            <a:off x="2699792" y="3563439"/>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44.0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9" name="テキスト ボックス 18">
            <a:extLst>
              <a:ext uri="{FF2B5EF4-FFF2-40B4-BE49-F238E27FC236}">
                <a16:creationId xmlns:a16="http://schemas.microsoft.com/office/drawing/2014/main" id="{A7328291-DAB2-4EF3-B5EF-39A82C87B372}"/>
              </a:ext>
            </a:extLst>
          </p:cNvPr>
          <p:cNvSpPr txBox="1"/>
          <p:nvPr/>
        </p:nvSpPr>
        <p:spPr>
          <a:xfrm>
            <a:off x="1115616" y="366097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14.2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0" name="テキスト ボックス 19">
            <a:extLst>
              <a:ext uri="{FF2B5EF4-FFF2-40B4-BE49-F238E27FC236}">
                <a16:creationId xmlns:a16="http://schemas.microsoft.com/office/drawing/2014/main" id="{F15734BD-0058-441D-9A21-8BB04F17FB14}"/>
              </a:ext>
            </a:extLst>
          </p:cNvPr>
          <p:cNvSpPr txBox="1"/>
          <p:nvPr/>
        </p:nvSpPr>
        <p:spPr>
          <a:xfrm>
            <a:off x="1175889" y="560328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75.8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1" name="テキスト ボックス 20">
            <a:extLst>
              <a:ext uri="{FF2B5EF4-FFF2-40B4-BE49-F238E27FC236}">
                <a16:creationId xmlns:a16="http://schemas.microsoft.com/office/drawing/2014/main" id="{75CE881E-5A76-4EC4-99C3-3CCBAB7ACE29}"/>
              </a:ext>
            </a:extLst>
          </p:cNvPr>
          <p:cNvSpPr txBox="1"/>
          <p:nvPr/>
        </p:nvSpPr>
        <p:spPr>
          <a:xfrm>
            <a:off x="5076056" y="370530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32.4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2" name="テキスト ボックス 21">
            <a:extLst>
              <a:ext uri="{FF2B5EF4-FFF2-40B4-BE49-F238E27FC236}">
                <a16:creationId xmlns:a16="http://schemas.microsoft.com/office/drawing/2014/main" id="{A7BC68E2-B9E1-4274-9E6C-95FE3F4FF45E}"/>
              </a:ext>
            </a:extLst>
          </p:cNvPr>
          <p:cNvSpPr txBox="1"/>
          <p:nvPr/>
        </p:nvSpPr>
        <p:spPr>
          <a:xfrm>
            <a:off x="5841137" y="368834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99.0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3" name="テキスト ボックス 22">
            <a:extLst>
              <a:ext uri="{FF2B5EF4-FFF2-40B4-BE49-F238E27FC236}">
                <a16:creationId xmlns:a16="http://schemas.microsoft.com/office/drawing/2014/main" id="{56ADB03C-B00F-4A3E-BA10-1BCB79E62155}"/>
              </a:ext>
            </a:extLst>
          </p:cNvPr>
          <p:cNvSpPr txBox="1"/>
          <p:nvPr/>
        </p:nvSpPr>
        <p:spPr>
          <a:xfrm>
            <a:off x="6588224" y="3705301"/>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78.1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4" name="テキスト ボックス 23">
            <a:extLst>
              <a:ext uri="{FF2B5EF4-FFF2-40B4-BE49-F238E27FC236}">
                <a16:creationId xmlns:a16="http://schemas.microsoft.com/office/drawing/2014/main" id="{A9CD46F0-D041-4E8D-8A73-94524550275F}"/>
              </a:ext>
            </a:extLst>
          </p:cNvPr>
          <p:cNvSpPr txBox="1"/>
          <p:nvPr/>
        </p:nvSpPr>
        <p:spPr>
          <a:xfrm>
            <a:off x="7372018" y="369987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18.8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6" name="正方形/長方形 5"/>
          <p:cNvSpPr/>
          <p:nvPr/>
        </p:nvSpPr>
        <p:spPr>
          <a:xfrm>
            <a:off x="1939496" y="1442670"/>
            <a:ext cx="904312" cy="461665"/>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2004</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5" name="正方形/長方形 24"/>
          <p:cNvSpPr/>
          <p:nvPr/>
        </p:nvSpPr>
        <p:spPr>
          <a:xfrm>
            <a:off x="4572001" y="1490576"/>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2010</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6" name="正方形/長方形 25"/>
          <p:cNvSpPr/>
          <p:nvPr/>
        </p:nvSpPr>
        <p:spPr>
          <a:xfrm>
            <a:off x="683567" y="4115549"/>
            <a:ext cx="3352801" cy="391030"/>
          </a:xfrm>
          <a:prstGeom prst="rect">
            <a:avLst/>
          </a:prstGeom>
          <a:solidFill>
            <a:schemeClr val="bg1"/>
          </a:solidFill>
        </p:spPr>
        <p:txBody>
          <a:bodyPr wrap="square">
            <a:no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2016</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7" name="Rectangle 9">
            <a:extLst>
              <a:ext uri="{FF2B5EF4-FFF2-40B4-BE49-F238E27FC236}">
                <a16:creationId xmlns:a16="http://schemas.microsoft.com/office/drawing/2014/main" id="{DC202C55-24DC-4F2C-A764-A32DE9768CAC}"/>
              </a:ext>
            </a:extLst>
          </p:cNvPr>
          <p:cNvSpPr txBox="1">
            <a:spLocks noChangeArrowheads="1"/>
          </p:cNvSpPr>
          <p:nvPr/>
        </p:nvSpPr>
        <p:spPr>
          <a:xfrm>
            <a:off x="4222750" y="4293096"/>
            <a:ext cx="4540650" cy="216024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Phnom Penh, public power was developed in 2004</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Between 2004 and 2016, urban and rural areas other than Phnom Penh have also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shifted to public electricity</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rural areas,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solar power generation is increasing.</a:t>
            </a:r>
          </a:p>
        </p:txBody>
      </p:sp>
    </p:spTree>
    <p:extLst>
      <p:ext uri="{BB962C8B-B14F-4D97-AF65-F5344CB8AC3E}">
        <p14:creationId xmlns:p14="http://schemas.microsoft.com/office/powerpoint/2010/main" val="28513192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F4DBFB8-2EE9-472F-82C1-C0DC24229D82}"/>
              </a:ext>
            </a:extLst>
          </p:cNvPr>
          <p:cNvPicPr>
            <a:picLocks noChangeAspect="1"/>
          </p:cNvPicPr>
          <p:nvPr/>
        </p:nvPicPr>
        <p:blipFill>
          <a:blip r:embed="rId3"/>
          <a:stretch>
            <a:fillRect/>
          </a:stretch>
        </p:blipFill>
        <p:spPr>
          <a:xfrm>
            <a:off x="4571999" y="1602149"/>
            <a:ext cx="3395184" cy="2434930"/>
          </a:xfrm>
          <a:prstGeom prst="rect">
            <a:avLst/>
          </a:prstGeom>
        </p:spPr>
      </p:pic>
      <p:sp>
        <p:nvSpPr>
          <p:cNvPr id="4100" name="Rectangle 3"/>
          <p:cNvSpPr>
            <a:spLocks noChangeArrowheads="1"/>
          </p:cNvSpPr>
          <p:nvPr/>
        </p:nvSpPr>
        <p:spPr bwMode="auto">
          <a:xfrm>
            <a:off x="227137" y="1124744"/>
            <a:ext cx="8877176" cy="348210"/>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Changes in household cooking energy supply sources</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4" name="図 3">
            <a:extLst>
              <a:ext uri="{FF2B5EF4-FFF2-40B4-BE49-F238E27FC236}">
                <a16:creationId xmlns:a16="http://schemas.microsoft.com/office/drawing/2014/main" id="{5785ED40-D426-4CED-A03F-3DE3E8D50862}"/>
              </a:ext>
            </a:extLst>
          </p:cNvPr>
          <p:cNvPicPr>
            <a:picLocks noChangeAspect="1"/>
          </p:cNvPicPr>
          <p:nvPr/>
        </p:nvPicPr>
        <p:blipFill>
          <a:blip r:embed="rId4"/>
          <a:stretch>
            <a:fillRect/>
          </a:stretch>
        </p:blipFill>
        <p:spPr>
          <a:xfrm>
            <a:off x="683567" y="4105257"/>
            <a:ext cx="3395184" cy="2475428"/>
          </a:xfrm>
          <a:prstGeom prst="rect">
            <a:avLst/>
          </a:prstGeom>
        </p:spPr>
      </p:pic>
      <p:pic>
        <p:nvPicPr>
          <p:cNvPr id="2" name="図 1">
            <a:extLst>
              <a:ext uri="{FF2B5EF4-FFF2-40B4-BE49-F238E27FC236}">
                <a16:creationId xmlns:a16="http://schemas.microsoft.com/office/drawing/2014/main" id="{E726501B-F06B-4B43-BD5F-28F9C3AC8BEA}"/>
              </a:ext>
            </a:extLst>
          </p:cNvPr>
          <p:cNvPicPr>
            <a:picLocks noChangeAspect="1"/>
          </p:cNvPicPr>
          <p:nvPr/>
        </p:nvPicPr>
        <p:blipFill>
          <a:blip r:embed="rId5"/>
          <a:stretch>
            <a:fillRect/>
          </a:stretch>
        </p:blipFill>
        <p:spPr>
          <a:xfrm>
            <a:off x="683568" y="1592837"/>
            <a:ext cx="3408902" cy="2462365"/>
          </a:xfrm>
          <a:prstGeom prst="rect">
            <a:avLst/>
          </a:prstGeom>
        </p:spPr>
      </p:pic>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48</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：４</a:t>
            </a:r>
          </a:p>
        </p:txBody>
      </p:sp>
      <p:sp>
        <p:nvSpPr>
          <p:cNvPr id="11" name="Rectangle 9">
            <a:extLst>
              <a:ext uri="{FF2B5EF4-FFF2-40B4-BE49-F238E27FC236}">
                <a16:creationId xmlns:a16="http://schemas.microsoft.com/office/drawing/2014/main" id="{DC202C55-24DC-4F2C-A764-A32DE9768CAC}"/>
              </a:ext>
            </a:extLst>
          </p:cNvPr>
          <p:cNvSpPr txBox="1">
            <a:spLocks noChangeArrowheads="1"/>
          </p:cNvSpPr>
          <p:nvPr/>
        </p:nvSpPr>
        <p:spPr>
          <a:xfrm>
            <a:off x="4222750" y="4457554"/>
            <a:ext cx="4597722" cy="172776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FFC000"/>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Publicly-provided electricity/City power</a:t>
            </a:r>
          </a:p>
          <a:p>
            <a:pPr marL="342900" marR="0" lvl="0" indent="-342900" algn="just" defTabSz="914400" rtl="0" eaLnBrk="1" fontAlgn="base" latinLnBrk="0" hangingPunct="1">
              <a:lnSpc>
                <a:spcPct val="100000"/>
              </a:lnSpc>
              <a:spcBef>
                <a:spcPct val="20000"/>
              </a:spcBef>
              <a:spcAft>
                <a:spcPct val="0"/>
              </a:spcAft>
              <a:buClr>
                <a:srgbClr val="FF0000"/>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Liquefied petroleum gas (LPG) </a:t>
            </a:r>
          </a:p>
          <a:p>
            <a:pPr marL="342900" marR="0" lvl="0" indent="-342900" algn="just" defTabSz="914400" rtl="0" eaLnBrk="1" fontAlgn="base" latinLnBrk="0" hangingPunct="1">
              <a:lnSpc>
                <a:spcPct val="100000"/>
              </a:lnSpc>
              <a:spcBef>
                <a:spcPct val="20000"/>
              </a:spcBef>
              <a:spcAft>
                <a:spcPct val="0"/>
              </a:spcAft>
              <a:buClr>
                <a:srgbClr val="FFFFFF">
                  <a:lumMod val="85000"/>
                </a:srgbClr>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Firewood</a:t>
            </a:r>
          </a:p>
          <a:p>
            <a:pPr marL="342900" marR="0" lvl="0" indent="-342900" algn="just" defTabSz="914400" rtl="0" eaLnBrk="1" fontAlgn="base" latinLnBrk="0" hangingPunct="1">
              <a:lnSpc>
                <a:spcPct val="100000"/>
              </a:lnSpc>
              <a:spcBef>
                <a:spcPct val="20000"/>
              </a:spcBef>
              <a:spcAft>
                <a:spcPct val="0"/>
              </a:spcAft>
              <a:buClr>
                <a:srgbClr val="BBE0E3">
                  <a:lumMod val="90000"/>
                </a:srgbClr>
              </a:buClr>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Charcoal</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Others</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9" name="テキスト ボックス 8">
            <a:extLst>
              <a:ext uri="{FF2B5EF4-FFF2-40B4-BE49-F238E27FC236}">
                <a16:creationId xmlns:a16="http://schemas.microsoft.com/office/drawing/2014/main" id="{ECC36FB7-44E7-4F04-915E-EED231C139A2}"/>
              </a:ext>
            </a:extLst>
          </p:cNvPr>
          <p:cNvSpPr txBox="1"/>
          <p:nvPr/>
        </p:nvSpPr>
        <p:spPr>
          <a:xfrm>
            <a:off x="2005879" y="3273254"/>
            <a:ext cx="477889" cy="227754"/>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54.5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テキスト ボックス 11">
            <a:extLst>
              <a:ext uri="{FF2B5EF4-FFF2-40B4-BE49-F238E27FC236}">
                <a16:creationId xmlns:a16="http://schemas.microsoft.com/office/drawing/2014/main" id="{CB151E46-BAAC-46EC-9B5F-CD9C2F194AB8}"/>
              </a:ext>
            </a:extLst>
          </p:cNvPr>
          <p:cNvSpPr txBox="1"/>
          <p:nvPr/>
        </p:nvSpPr>
        <p:spPr>
          <a:xfrm>
            <a:off x="2005879" y="6009557"/>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80.6</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FEB4F69F-0F69-4503-8283-978E72EB25AE}"/>
              </a:ext>
            </a:extLst>
          </p:cNvPr>
          <p:cNvSpPr txBox="1"/>
          <p:nvPr/>
        </p:nvSpPr>
        <p:spPr>
          <a:xfrm>
            <a:off x="3513090" y="2420888"/>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94.9</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テキスト ボックス 13">
            <a:extLst>
              <a:ext uri="{FF2B5EF4-FFF2-40B4-BE49-F238E27FC236}">
                <a16:creationId xmlns:a16="http://schemas.microsoft.com/office/drawing/2014/main" id="{4F886AC1-3053-4087-87E0-F84BEEDAB015}"/>
              </a:ext>
            </a:extLst>
          </p:cNvPr>
          <p:cNvSpPr txBox="1"/>
          <p:nvPr/>
        </p:nvSpPr>
        <p:spPr>
          <a:xfrm>
            <a:off x="3518047" y="5145461"/>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85.0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5" name="テキスト ボックス 14">
            <a:extLst>
              <a:ext uri="{FF2B5EF4-FFF2-40B4-BE49-F238E27FC236}">
                <a16:creationId xmlns:a16="http://schemas.microsoft.com/office/drawing/2014/main" id="{AD69A700-6E05-456A-AC07-51414A57FDFB}"/>
              </a:ext>
            </a:extLst>
          </p:cNvPr>
          <p:cNvSpPr txBox="1"/>
          <p:nvPr/>
        </p:nvSpPr>
        <p:spPr>
          <a:xfrm>
            <a:off x="2771800" y="2435025"/>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61.4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6" name="テキスト ボックス 15">
            <a:extLst>
              <a:ext uri="{FF2B5EF4-FFF2-40B4-BE49-F238E27FC236}">
                <a16:creationId xmlns:a16="http://schemas.microsoft.com/office/drawing/2014/main" id="{0FCF0E5A-7004-425C-A737-E1A63C497D07}"/>
              </a:ext>
            </a:extLst>
          </p:cNvPr>
          <p:cNvSpPr txBox="1"/>
          <p:nvPr/>
        </p:nvSpPr>
        <p:spPr>
          <a:xfrm>
            <a:off x="2725959" y="6009557"/>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33.3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7" name="テキスト ボックス 16">
            <a:extLst>
              <a:ext uri="{FF2B5EF4-FFF2-40B4-BE49-F238E27FC236}">
                <a16:creationId xmlns:a16="http://schemas.microsoft.com/office/drawing/2014/main" id="{E0AB86C0-3386-4E21-B79F-ED6814EC2B0F}"/>
              </a:ext>
            </a:extLst>
          </p:cNvPr>
          <p:cNvSpPr txBox="1"/>
          <p:nvPr/>
        </p:nvSpPr>
        <p:spPr>
          <a:xfrm>
            <a:off x="2771800" y="363329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11.2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8" name="テキスト ボックス 17">
            <a:extLst>
              <a:ext uri="{FF2B5EF4-FFF2-40B4-BE49-F238E27FC236}">
                <a16:creationId xmlns:a16="http://schemas.microsoft.com/office/drawing/2014/main" id="{F39D1774-B20B-491A-8C94-D389874C6796}"/>
              </a:ext>
            </a:extLst>
          </p:cNvPr>
          <p:cNvSpPr txBox="1"/>
          <p:nvPr/>
        </p:nvSpPr>
        <p:spPr>
          <a:xfrm>
            <a:off x="2771800" y="5145461"/>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37.3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9" name="テキスト ボックス 18">
            <a:extLst>
              <a:ext uri="{FF2B5EF4-FFF2-40B4-BE49-F238E27FC236}">
                <a16:creationId xmlns:a16="http://schemas.microsoft.com/office/drawing/2014/main" id="{C1ACDCB8-E21C-4E41-A9AA-F2C9DD489C20}"/>
              </a:ext>
            </a:extLst>
          </p:cNvPr>
          <p:cNvSpPr txBox="1"/>
          <p:nvPr/>
        </p:nvSpPr>
        <p:spPr>
          <a:xfrm>
            <a:off x="5868144" y="348927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74.7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0" name="テキスト ボックス 19">
            <a:extLst>
              <a:ext uri="{FF2B5EF4-FFF2-40B4-BE49-F238E27FC236}">
                <a16:creationId xmlns:a16="http://schemas.microsoft.com/office/drawing/2014/main" id="{75969AC4-620B-4E99-A04E-C560DD568799}"/>
              </a:ext>
            </a:extLst>
          </p:cNvPr>
          <p:cNvSpPr txBox="1"/>
          <p:nvPr/>
        </p:nvSpPr>
        <p:spPr>
          <a:xfrm>
            <a:off x="6660232" y="3501008"/>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1" name="テキスト ボックス 20">
            <a:extLst>
              <a:ext uri="{FF2B5EF4-FFF2-40B4-BE49-F238E27FC236}">
                <a16:creationId xmlns:a16="http://schemas.microsoft.com/office/drawing/2014/main" id="{2EF1A7F7-F176-4668-976E-D9A8DD7BCC13}"/>
              </a:ext>
            </a:extLst>
          </p:cNvPr>
          <p:cNvSpPr txBox="1"/>
          <p:nvPr/>
        </p:nvSpPr>
        <p:spPr>
          <a:xfrm>
            <a:off x="6644821" y="256490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43.0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2" name="テキスト ボックス 21">
            <a:extLst>
              <a:ext uri="{FF2B5EF4-FFF2-40B4-BE49-F238E27FC236}">
                <a16:creationId xmlns:a16="http://schemas.microsoft.com/office/drawing/2014/main" id="{C2A0A32B-DB24-458E-A0A6-117518F28A55}"/>
              </a:ext>
            </a:extLst>
          </p:cNvPr>
          <p:cNvSpPr txBox="1"/>
          <p:nvPr/>
        </p:nvSpPr>
        <p:spPr>
          <a:xfrm>
            <a:off x="7380312" y="256490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91.7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3" name="テキスト ボックス 22">
            <a:extLst>
              <a:ext uri="{FF2B5EF4-FFF2-40B4-BE49-F238E27FC236}">
                <a16:creationId xmlns:a16="http://schemas.microsoft.com/office/drawing/2014/main" id="{DF4E585A-4A09-4244-87EE-2D4404D361B0}"/>
              </a:ext>
            </a:extLst>
          </p:cNvPr>
          <p:cNvSpPr txBox="1"/>
          <p:nvPr/>
        </p:nvSpPr>
        <p:spPr>
          <a:xfrm>
            <a:off x="1552579" y="3633293"/>
            <a:ext cx="427133"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4" name="テキスト ボックス 23">
            <a:extLst>
              <a:ext uri="{FF2B5EF4-FFF2-40B4-BE49-F238E27FC236}">
                <a16:creationId xmlns:a16="http://schemas.microsoft.com/office/drawing/2014/main" id="{817C7A69-778F-48E0-A2CC-3DA8F83B190B}"/>
              </a:ext>
            </a:extLst>
          </p:cNvPr>
          <p:cNvSpPr txBox="1"/>
          <p:nvPr/>
        </p:nvSpPr>
        <p:spPr>
          <a:xfrm>
            <a:off x="1223351" y="243041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84.0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5" name="テキスト ボックス 24">
            <a:extLst>
              <a:ext uri="{FF2B5EF4-FFF2-40B4-BE49-F238E27FC236}">
                <a16:creationId xmlns:a16="http://schemas.microsoft.com/office/drawing/2014/main" id="{893177D0-F15B-457C-8237-C1B9CBB2F939}"/>
              </a:ext>
            </a:extLst>
          </p:cNvPr>
          <p:cNvSpPr txBox="1"/>
          <p:nvPr/>
        </p:nvSpPr>
        <p:spPr>
          <a:xfrm>
            <a:off x="5096372" y="256490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79.1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6" name="テキスト ボックス 25">
            <a:extLst>
              <a:ext uri="{FF2B5EF4-FFF2-40B4-BE49-F238E27FC236}">
                <a16:creationId xmlns:a16="http://schemas.microsoft.com/office/drawing/2014/main" id="{9DC0347A-7DE1-43E9-AB17-AA660DE58EBE}"/>
              </a:ext>
            </a:extLst>
          </p:cNvPr>
          <p:cNvSpPr txBox="1"/>
          <p:nvPr/>
        </p:nvSpPr>
        <p:spPr>
          <a:xfrm>
            <a:off x="1223351" y="5134896"/>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71.4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7" name="テキスト ボックス 26">
            <a:extLst>
              <a:ext uri="{FF2B5EF4-FFF2-40B4-BE49-F238E27FC236}">
                <a16:creationId xmlns:a16="http://schemas.microsoft.com/office/drawing/2014/main" id="{4AF2CB02-D4EC-4333-A3B8-F1032049D695}"/>
              </a:ext>
            </a:extLst>
          </p:cNvPr>
          <p:cNvSpPr txBox="1"/>
          <p:nvPr/>
        </p:nvSpPr>
        <p:spPr>
          <a:xfrm>
            <a:off x="5096372" y="3614885"/>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11.1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8" name="テキスト ボックス 27">
            <a:extLst>
              <a:ext uri="{FF2B5EF4-FFF2-40B4-BE49-F238E27FC236}">
                <a16:creationId xmlns:a16="http://schemas.microsoft.com/office/drawing/2014/main" id="{CC1E1007-F649-4DBE-B209-3AF6C852C75F}"/>
              </a:ext>
            </a:extLst>
          </p:cNvPr>
          <p:cNvSpPr txBox="1"/>
          <p:nvPr/>
        </p:nvSpPr>
        <p:spPr>
          <a:xfrm>
            <a:off x="1223351" y="6081565"/>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19.2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9" name="正方形/長方形 28"/>
          <p:cNvSpPr/>
          <p:nvPr/>
        </p:nvSpPr>
        <p:spPr>
          <a:xfrm>
            <a:off x="4572001" y="1490576"/>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2010</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30" name="正方形/長方形 29"/>
          <p:cNvSpPr/>
          <p:nvPr/>
        </p:nvSpPr>
        <p:spPr>
          <a:xfrm>
            <a:off x="932800" y="4049540"/>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2016</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31" name="正方形/長方形 30"/>
          <p:cNvSpPr/>
          <p:nvPr/>
        </p:nvSpPr>
        <p:spPr>
          <a:xfrm>
            <a:off x="877541" y="1480666"/>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2004</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1246646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F4DBFB8-2EE9-472F-82C1-C0DC24229D82}"/>
              </a:ext>
            </a:extLst>
          </p:cNvPr>
          <p:cNvPicPr>
            <a:picLocks noChangeAspect="1"/>
          </p:cNvPicPr>
          <p:nvPr/>
        </p:nvPicPr>
        <p:blipFill>
          <a:blip r:embed="rId3"/>
          <a:stretch>
            <a:fillRect/>
          </a:stretch>
        </p:blipFill>
        <p:spPr>
          <a:xfrm>
            <a:off x="4571999" y="1602149"/>
            <a:ext cx="3395184" cy="2434930"/>
          </a:xfrm>
          <a:prstGeom prst="rect">
            <a:avLst/>
          </a:prstGeom>
        </p:spPr>
      </p:pic>
      <p:sp>
        <p:nvSpPr>
          <p:cNvPr id="4100" name="Rectangle 3"/>
          <p:cNvSpPr>
            <a:spLocks noChangeArrowheads="1"/>
          </p:cNvSpPr>
          <p:nvPr/>
        </p:nvSpPr>
        <p:spPr bwMode="auto">
          <a:xfrm>
            <a:off x="227137" y="1124744"/>
            <a:ext cx="8877176" cy="348210"/>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Changes in household cooking energy supply sources</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4" name="図 3">
            <a:extLst>
              <a:ext uri="{FF2B5EF4-FFF2-40B4-BE49-F238E27FC236}">
                <a16:creationId xmlns:a16="http://schemas.microsoft.com/office/drawing/2014/main" id="{5785ED40-D426-4CED-A03F-3DE3E8D50862}"/>
              </a:ext>
            </a:extLst>
          </p:cNvPr>
          <p:cNvPicPr>
            <a:picLocks noChangeAspect="1"/>
          </p:cNvPicPr>
          <p:nvPr/>
        </p:nvPicPr>
        <p:blipFill>
          <a:blip r:embed="rId4"/>
          <a:stretch>
            <a:fillRect/>
          </a:stretch>
        </p:blipFill>
        <p:spPr>
          <a:xfrm>
            <a:off x="683567" y="4105257"/>
            <a:ext cx="3395184" cy="2475428"/>
          </a:xfrm>
          <a:prstGeom prst="rect">
            <a:avLst/>
          </a:prstGeom>
        </p:spPr>
      </p:pic>
      <p:pic>
        <p:nvPicPr>
          <p:cNvPr id="2" name="図 1">
            <a:extLst>
              <a:ext uri="{FF2B5EF4-FFF2-40B4-BE49-F238E27FC236}">
                <a16:creationId xmlns:a16="http://schemas.microsoft.com/office/drawing/2014/main" id="{E726501B-F06B-4B43-BD5F-28F9C3AC8BEA}"/>
              </a:ext>
            </a:extLst>
          </p:cNvPr>
          <p:cNvPicPr>
            <a:picLocks noChangeAspect="1"/>
          </p:cNvPicPr>
          <p:nvPr/>
        </p:nvPicPr>
        <p:blipFill>
          <a:blip r:embed="rId5"/>
          <a:stretch>
            <a:fillRect/>
          </a:stretch>
        </p:blipFill>
        <p:spPr>
          <a:xfrm>
            <a:off x="683568" y="1592837"/>
            <a:ext cx="3408902" cy="2462365"/>
          </a:xfrm>
          <a:prstGeom prst="rect">
            <a:avLst/>
          </a:prstGeom>
        </p:spPr>
      </p:pic>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49</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：４</a:t>
            </a:r>
          </a:p>
        </p:txBody>
      </p:sp>
      <p:sp>
        <p:nvSpPr>
          <p:cNvPr id="9" name="テキスト ボックス 8">
            <a:extLst>
              <a:ext uri="{FF2B5EF4-FFF2-40B4-BE49-F238E27FC236}">
                <a16:creationId xmlns:a16="http://schemas.microsoft.com/office/drawing/2014/main" id="{ECC36FB7-44E7-4F04-915E-EED231C139A2}"/>
              </a:ext>
            </a:extLst>
          </p:cNvPr>
          <p:cNvSpPr txBox="1"/>
          <p:nvPr/>
        </p:nvSpPr>
        <p:spPr>
          <a:xfrm>
            <a:off x="2005879" y="3273254"/>
            <a:ext cx="477889" cy="227754"/>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54.5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テキスト ボックス 11">
            <a:extLst>
              <a:ext uri="{FF2B5EF4-FFF2-40B4-BE49-F238E27FC236}">
                <a16:creationId xmlns:a16="http://schemas.microsoft.com/office/drawing/2014/main" id="{CB151E46-BAAC-46EC-9B5F-CD9C2F194AB8}"/>
              </a:ext>
            </a:extLst>
          </p:cNvPr>
          <p:cNvSpPr txBox="1"/>
          <p:nvPr/>
        </p:nvSpPr>
        <p:spPr>
          <a:xfrm>
            <a:off x="2005879" y="6009557"/>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80.6</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FEB4F69F-0F69-4503-8283-978E72EB25AE}"/>
              </a:ext>
            </a:extLst>
          </p:cNvPr>
          <p:cNvSpPr txBox="1"/>
          <p:nvPr/>
        </p:nvSpPr>
        <p:spPr>
          <a:xfrm>
            <a:off x="3513090" y="2420888"/>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94.9</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テキスト ボックス 13">
            <a:extLst>
              <a:ext uri="{FF2B5EF4-FFF2-40B4-BE49-F238E27FC236}">
                <a16:creationId xmlns:a16="http://schemas.microsoft.com/office/drawing/2014/main" id="{4F886AC1-3053-4087-87E0-F84BEEDAB015}"/>
              </a:ext>
            </a:extLst>
          </p:cNvPr>
          <p:cNvSpPr txBox="1"/>
          <p:nvPr/>
        </p:nvSpPr>
        <p:spPr>
          <a:xfrm>
            <a:off x="3518047" y="5145461"/>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85.0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5" name="テキスト ボックス 14">
            <a:extLst>
              <a:ext uri="{FF2B5EF4-FFF2-40B4-BE49-F238E27FC236}">
                <a16:creationId xmlns:a16="http://schemas.microsoft.com/office/drawing/2014/main" id="{AD69A700-6E05-456A-AC07-51414A57FDFB}"/>
              </a:ext>
            </a:extLst>
          </p:cNvPr>
          <p:cNvSpPr txBox="1"/>
          <p:nvPr/>
        </p:nvSpPr>
        <p:spPr>
          <a:xfrm>
            <a:off x="2771800" y="2435025"/>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61.4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6" name="テキスト ボックス 15">
            <a:extLst>
              <a:ext uri="{FF2B5EF4-FFF2-40B4-BE49-F238E27FC236}">
                <a16:creationId xmlns:a16="http://schemas.microsoft.com/office/drawing/2014/main" id="{0FCF0E5A-7004-425C-A737-E1A63C497D07}"/>
              </a:ext>
            </a:extLst>
          </p:cNvPr>
          <p:cNvSpPr txBox="1"/>
          <p:nvPr/>
        </p:nvSpPr>
        <p:spPr>
          <a:xfrm>
            <a:off x="2725959" y="6009557"/>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33.3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7" name="テキスト ボックス 16">
            <a:extLst>
              <a:ext uri="{FF2B5EF4-FFF2-40B4-BE49-F238E27FC236}">
                <a16:creationId xmlns:a16="http://schemas.microsoft.com/office/drawing/2014/main" id="{E0AB86C0-3386-4E21-B79F-ED6814EC2B0F}"/>
              </a:ext>
            </a:extLst>
          </p:cNvPr>
          <p:cNvSpPr txBox="1"/>
          <p:nvPr/>
        </p:nvSpPr>
        <p:spPr>
          <a:xfrm>
            <a:off x="2771800" y="363329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11.2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8" name="テキスト ボックス 17">
            <a:extLst>
              <a:ext uri="{FF2B5EF4-FFF2-40B4-BE49-F238E27FC236}">
                <a16:creationId xmlns:a16="http://schemas.microsoft.com/office/drawing/2014/main" id="{F39D1774-B20B-491A-8C94-D389874C6796}"/>
              </a:ext>
            </a:extLst>
          </p:cNvPr>
          <p:cNvSpPr txBox="1"/>
          <p:nvPr/>
        </p:nvSpPr>
        <p:spPr>
          <a:xfrm>
            <a:off x="2771800" y="5145461"/>
            <a:ext cx="477889"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37.3</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9" name="テキスト ボックス 18">
            <a:extLst>
              <a:ext uri="{FF2B5EF4-FFF2-40B4-BE49-F238E27FC236}">
                <a16:creationId xmlns:a16="http://schemas.microsoft.com/office/drawing/2014/main" id="{C1ACDCB8-E21C-4E41-A9AA-F2C9DD489C20}"/>
              </a:ext>
            </a:extLst>
          </p:cNvPr>
          <p:cNvSpPr txBox="1"/>
          <p:nvPr/>
        </p:nvSpPr>
        <p:spPr>
          <a:xfrm>
            <a:off x="5868144" y="3489277"/>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74.7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0" name="テキスト ボックス 19">
            <a:extLst>
              <a:ext uri="{FF2B5EF4-FFF2-40B4-BE49-F238E27FC236}">
                <a16:creationId xmlns:a16="http://schemas.microsoft.com/office/drawing/2014/main" id="{75969AC4-620B-4E99-A04E-C560DD568799}"/>
              </a:ext>
            </a:extLst>
          </p:cNvPr>
          <p:cNvSpPr txBox="1"/>
          <p:nvPr/>
        </p:nvSpPr>
        <p:spPr>
          <a:xfrm>
            <a:off x="6660232" y="3501008"/>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1" name="テキスト ボックス 20">
            <a:extLst>
              <a:ext uri="{FF2B5EF4-FFF2-40B4-BE49-F238E27FC236}">
                <a16:creationId xmlns:a16="http://schemas.microsoft.com/office/drawing/2014/main" id="{2EF1A7F7-F176-4668-976E-D9A8DD7BCC13}"/>
              </a:ext>
            </a:extLst>
          </p:cNvPr>
          <p:cNvSpPr txBox="1"/>
          <p:nvPr/>
        </p:nvSpPr>
        <p:spPr>
          <a:xfrm>
            <a:off x="6644821" y="256490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43.0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2" name="テキスト ボックス 21">
            <a:extLst>
              <a:ext uri="{FF2B5EF4-FFF2-40B4-BE49-F238E27FC236}">
                <a16:creationId xmlns:a16="http://schemas.microsoft.com/office/drawing/2014/main" id="{C2A0A32B-DB24-458E-A0A6-117518F28A55}"/>
              </a:ext>
            </a:extLst>
          </p:cNvPr>
          <p:cNvSpPr txBox="1"/>
          <p:nvPr/>
        </p:nvSpPr>
        <p:spPr>
          <a:xfrm>
            <a:off x="7380312" y="256490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91.7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3" name="テキスト ボックス 22">
            <a:extLst>
              <a:ext uri="{FF2B5EF4-FFF2-40B4-BE49-F238E27FC236}">
                <a16:creationId xmlns:a16="http://schemas.microsoft.com/office/drawing/2014/main" id="{DF4E585A-4A09-4244-87EE-2D4404D361B0}"/>
              </a:ext>
            </a:extLst>
          </p:cNvPr>
          <p:cNvSpPr txBox="1"/>
          <p:nvPr/>
        </p:nvSpPr>
        <p:spPr>
          <a:xfrm>
            <a:off x="1552579" y="3633293"/>
            <a:ext cx="427133"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6.5</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4" name="テキスト ボックス 23">
            <a:extLst>
              <a:ext uri="{FF2B5EF4-FFF2-40B4-BE49-F238E27FC236}">
                <a16:creationId xmlns:a16="http://schemas.microsoft.com/office/drawing/2014/main" id="{817C7A69-778F-48E0-A2CC-3DA8F83B190B}"/>
              </a:ext>
            </a:extLst>
          </p:cNvPr>
          <p:cNvSpPr txBox="1"/>
          <p:nvPr/>
        </p:nvSpPr>
        <p:spPr>
          <a:xfrm>
            <a:off x="1223351" y="2430413"/>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84.0</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5" name="テキスト ボックス 24">
            <a:extLst>
              <a:ext uri="{FF2B5EF4-FFF2-40B4-BE49-F238E27FC236}">
                <a16:creationId xmlns:a16="http://schemas.microsoft.com/office/drawing/2014/main" id="{893177D0-F15B-457C-8237-C1B9CBB2F939}"/>
              </a:ext>
            </a:extLst>
          </p:cNvPr>
          <p:cNvSpPr txBox="1"/>
          <p:nvPr/>
        </p:nvSpPr>
        <p:spPr>
          <a:xfrm>
            <a:off x="5096372" y="256490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79.1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6" name="テキスト ボックス 25">
            <a:extLst>
              <a:ext uri="{FF2B5EF4-FFF2-40B4-BE49-F238E27FC236}">
                <a16:creationId xmlns:a16="http://schemas.microsoft.com/office/drawing/2014/main" id="{9DC0347A-7DE1-43E9-AB17-AA660DE58EBE}"/>
              </a:ext>
            </a:extLst>
          </p:cNvPr>
          <p:cNvSpPr txBox="1"/>
          <p:nvPr/>
        </p:nvSpPr>
        <p:spPr>
          <a:xfrm>
            <a:off x="1223351" y="5134896"/>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71.4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7" name="テキスト ボックス 26">
            <a:extLst>
              <a:ext uri="{FF2B5EF4-FFF2-40B4-BE49-F238E27FC236}">
                <a16:creationId xmlns:a16="http://schemas.microsoft.com/office/drawing/2014/main" id="{4AF2CB02-D4EC-4333-A3B8-F1032049D695}"/>
              </a:ext>
            </a:extLst>
          </p:cNvPr>
          <p:cNvSpPr txBox="1"/>
          <p:nvPr/>
        </p:nvSpPr>
        <p:spPr>
          <a:xfrm>
            <a:off x="5096372" y="3614885"/>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11.1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8" name="テキスト ボックス 27">
            <a:extLst>
              <a:ext uri="{FF2B5EF4-FFF2-40B4-BE49-F238E27FC236}">
                <a16:creationId xmlns:a16="http://schemas.microsoft.com/office/drawing/2014/main" id="{CC1E1007-F649-4DBE-B209-3AF6C852C75F}"/>
              </a:ext>
            </a:extLst>
          </p:cNvPr>
          <p:cNvSpPr txBox="1"/>
          <p:nvPr/>
        </p:nvSpPr>
        <p:spPr>
          <a:xfrm>
            <a:off x="1223351" y="6081565"/>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19.2</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29" name="正方形/長方形 28"/>
          <p:cNvSpPr/>
          <p:nvPr/>
        </p:nvSpPr>
        <p:spPr>
          <a:xfrm>
            <a:off x="4572001" y="1490576"/>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2010</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30" name="正方形/長方形 29"/>
          <p:cNvSpPr/>
          <p:nvPr/>
        </p:nvSpPr>
        <p:spPr>
          <a:xfrm>
            <a:off x="932800" y="4049540"/>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2016</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31" name="正方形/長方形 30"/>
          <p:cNvSpPr/>
          <p:nvPr/>
        </p:nvSpPr>
        <p:spPr>
          <a:xfrm>
            <a:off x="877541" y="1480666"/>
            <a:ext cx="3432000" cy="461665"/>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
                <a:srgbClr val="FFFFFF">
                  <a:lumMod val="85000"/>
                </a:srgbClr>
              </a:buClr>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2004</a:t>
            </a:r>
            <a:endPar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32" name="Rectangle 9">
            <a:extLst>
              <a:ext uri="{FF2B5EF4-FFF2-40B4-BE49-F238E27FC236}">
                <a16:creationId xmlns:a16="http://schemas.microsoft.com/office/drawing/2014/main" id="{DC202C55-24DC-4F2C-A764-A32DE9768CAC}"/>
              </a:ext>
            </a:extLst>
          </p:cNvPr>
          <p:cNvSpPr txBox="1">
            <a:spLocks noChangeArrowheads="1"/>
          </p:cNvSpPr>
          <p:nvPr/>
        </p:nvSpPr>
        <p:spPr>
          <a:xfrm>
            <a:off x="4172248" y="4341426"/>
            <a:ext cx="4810316" cy="204587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Between 2004 and 2016, there was a shift </a:t>
            </a:r>
            <a:r>
              <a:rPr kumimoji="1" lang="en-US" altLang="ja-JP" sz="18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from charcoal to LPG </a:t>
            </a: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Phnom Penh.</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urban areas, the shift </a:t>
            </a:r>
            <a:r>
              <a:rPr kumimoji="1" lang="en-US" altLang="ja-JP" sz="18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from firewood</a:t>
            </a:r>
            <a:r>
              <a:rPr kumimoji="1" lang="ja-JP" altLang="en-US" sz="18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 </a:t>
            </a:r>
            <a:r>
              <a:rPr kumimoji="1" lang="en-US" altLang="ja-JP" sz="18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to LPG is progressing.</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rural areas, </a:t>
            </a:r>
            <a:r>
              <a:rPr kumimoji="1" lang="en-US" altLang="ja-JP" sz="18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many households still rely on firewood as cooking energy</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spTree>
    <p:extLst>
      <p:ext uri="{BB962C8B-B14F-4D97-AF65-F5344CB8AC3E}">
        <p14:creationId xmlns:p14="http://schemas.microsoft.com/office/powerpoint/2010/main" val="30408001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654" y="52686"/>
            <a:ext cx="9144000" cy="506399"/>
          </a:xfrm>
        </p:spPr>
        <p:txBody>
          <a:bodyPr>
            <a:normAutofit/>
          </a:bodyPr>
          <a:lstStyle/>
          <a:p>
            <a:r>
              <a:rPr lang="en-US" altLang="ja-JP" sz="2800" b="1" dirty="0">
                <a:cs typeface="Calibri" panose="020F0502020204030204" pitchFamily="34" charset="0"/>
              </a:rPr>
              <a:t>Relationship between </a:t>
            </a:r>
            <a:r>
              <a:rPr lang="en-US" altLang="ja-JP" sz="2800" b="1" dirty="0" smtClean="0">
                <a:cs typeface="Calibri" panose="020F0502020204030204" pitchFamily="34" charset="0"/>
              </a:rPr>
              <a:t>NSTACS and </a:t>
            </a:r>
            <a:r>
              <a:rPr lang="en-US" altLang="ja-JP" sz="2800" b="1" dirty="0" err="1" smtClean="0">
                <a:cs typeface="Calibri" panose="020F0502020204030204" pitchFamily="34" charset="0"/>
              </a:rPr>
              <a:t>Hitotsubashi</a:t>
            </a:r>
            <a:r>
              <a:rPr lang="en-US" altLang="ja-JP" sz="2800" b="1" dirty="0" smtClean="0">
                <a:cs typeface="Calibri" panose="020F0502020204030204" pitchFamily="34" charset="0"/>
              </a:rPr>
              <a:t> </a:t>
            </a:r>
            <a:r>
              <a:rPr lang="en-US" altLang="ja-JP" sz="2800" b="1" dirty="0">
                <a:cs typeface="Calibri" panose="020F0502020204030204" pitchFamily="34" charset="0"/>
              </a:rPr>
              <a:t>University</a:t>
            </a:r>
            <a:endParaRPr kumimoji="1" lang="ja-JP" altLang="en-US" sz="2800" b="1" dirty="0">
              <a:cs typeface="Calibri" panose="020F0502020204030204" pitchFamily="34" charset="0"/>
            </a:endParaRPr>
          </a:p>
        </p:txBody>
      </p:sp>
      <p:grpSp>
        <p:nvGrpSpPr>
          <p:cNvPr id="46" name="Group 20"/>
          <p:cNvGrpSpPr>
            <a:grpSpLocks noChangeAspect="1"/>
          </p:cNvGrpSpPr>
          <p:nvPr/>
        </p:nvGrpSpPr>
        <p:grpSpPr bwMode="auto">
          <a:xfrm>
            <a:off x="7843950" y="4934794"/>
            <a:ext cx="808957" cy="894419"/>
            <a:chOff x="856" y="3827"/>
            <a:chExt cx="293" cy="360"/>
          </a:xfrm>
        </p:grpSpPr>
        <p:sp>
          <p:nvSpPr>
            <p:cNvPr id="47" name="AutoShape 19"/>
            <p:cNvSpPr>
              <a:spLocks noChangeAspect="1" noChangeArrowheads="1" noTextEdit="1"/>
            </p:cNvSpPr>
            <p:nvPr/>
          </p:nvSpPr>
          <p:spPr bwMode="auto">
            <a:xfrm>
              <a:off x="856" y="3827"/>
              <a:ext cx="29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48" name="Freeform 21"/>
            <p:cNvSpPr>
              <a:spLocks/>
            </p:cNvSpPr>
            <p:nvPr/>
          </p:nvSpPr>
          <p:spPr bwMode="auto">
            <a:xfrm>
              <a:off x="1017" y="4048"/>
              <a:ext cx="30" cy="38"/>
            </a:xfrm>
            <a:custGeom>
              <a:avLst/>
              <a:gdLst>
                <a:gd name="T0" fmla="*/ 77 w 121"/>
                <a:gd name="T1" fmla="*/ 0 h 113"/>
                <a:gd name="T2" fmla="*/ 0 w 121"/>
                <a:gd name="T3" fmla="*/ 20 h 113"/>
                <a:gd name="T4" fmla="*/ 52 w 121"/>
                <a:gd name="T5" fmla="*/ 100 h 113"/>
                <a:gd name="T6" fmla="*/ 93 w 121"/>
                <a:gd name="T7" fmla="*/ 113 h 113"/>
                <a:gd name="T8" fmla="*/ 121 w 121"/>
                <a:gd name="T9" fmla="*/ 105 h 113"/>
                <a:gd name="T10" fmla="*/ 77 w 121"/>
                <a:gd name="T11" fmla="*/ 0 h 113"/>
              </a:gdLst>
              <a:ahLst/>
              <a:cxnLst>
                <a:cxn ang="0">
                  <a:pos x="T0" y="T1"/>
                </a:cxn>
                <a:cxn ang="0">
                  <a:pos x="T2" y="T3"/>
                </a:cxn>
                <a:cxn ang="0">
                  <a:pos x="T4" y="T5"/>
                </a:cxn>
                <a:cxn ang="0">
                  <a:pos x="T6" y="T7"/>
                </a:cxn>
                <a:cxn ang="0">
                  <a:pos x="T8" y="T9"/>
                </a:cxn>
                <a:cxn ang="0">
                  <a:pos x="T10" y="T11"/>
                </a:cxn>
              </a:cxnLst>
              <a:rect l="0" t="0" r="r" b="b"/>
              <a:pathLst>
                <a:path w="121" h="113">
                  <a:moveTo>
                    <a:pt x="77" y="0"/>
                  </a:moveTo>
                  <a:lnTo>
                    <a:pt x="0" y="20"/>
                  </a:lnTo>
                  <a:lnTo>
                    <a:pt x="52" y="100"/>
                  </a:lnTo>
                  <a:lnTo>
                    <a:pt x="93" y="113"/>
                  </a:lnTo>
                  <a:lnTo>
                    <a:pt x="121" y="105"/>
                  </a:lnTo>
                  <a:lnTo>
                    <a:pt x="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76" name="Freeform 22"/>
            <p:cNvSpPr>
              <a:spLocks/>
            </p:cNvSpPr>
            <p:nvPr/>
          </p:nvSpPr>
          <p:spPr bwMode="auto">
            <a:xfrm>
              <a:off x="1022" y="4078"/>
              <a:ext cx="9" cy="7"/>
            </a:xfrm>
            <a:custGeom>
              <a:avLst/>
              <a:gdLst>
                <a:gd name="T0" fmla="*/ 25 w 34"/>
                <a:gd name="T1" fmla="*/ 0 h 22"/>
                <a:gd name="T2" fmla="*/ 0 w 34"/>
                <a:gd name="T3" fmla="*/ 16 h 22"/>
                <a:gd name="T4" fmla="*/ 34 w 34"/>
                <a:gd name="T5" fmla="*/ 22 h 22"/>
                <a:gd name="T6" fmla="*/ 25 w 34"/>
                <a:gd name="T7" fmla="*/ 0 h 22"/>
              </a:gdLst>
              <a:ahLst/>
              <a:cxnLst>
                <a:cxn ang="0">
                  <a:pos x="T0" y="T1"/>
                </a:cxn>
                <a:cxn ang="0">
                  <a:pos x="T2" y="T3"/>
                </a:cxn>
                <a:cxn ang="0">
                  <a:pos x="T4" y="T5"/>
                </a:cxn>
                <a:cxn ang="0">
                  <a:pos x="T6" y="T7"/>
                </a:cxn>
              </a:cxnLst>
              <a:rect l="0" t="0" r="r" b="b"/>
              <a:pathLst>
                <a:path w="34" h="22">
                  <a:moveTo>
                    <a:pt x="25" y="0"/>
                  </a:moveTo>
                  <a:lnTo>
                    <a:pt x="0" y="16"/>
                  </a:lnTo>
                  <a:lnTo>
                    <a:pt x="34" y="22"/>
                  </a:lnTo>
                  <a:lnTo>
                    <a:pt x="25" y="0"/>
                  </a:lnTo>
                  <a:close/>
                </a:path>
              </a:pathLst>
            </a:custGeom>
            <a:solidFill>
              <a:srgbClr val="444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2" name="Freeform 23"/>
            <p:cNvSpPr>
              <a:spLocks/>
            </p:cNvSpPr>
            <p:nvPr/>
          </p:nvSpPr>
          <p:spPr bwMode="auto">
            <a:xfrm>
              <a:off x="856" y="4063"/>
              <a:ext cx="292" cy="124"/>
            </a:xfrm>
            <a:custGeom>
              <a:avLst/>
              <a:gdLst>
                <a:gd name="T0" fmla="*/ 1168 w 1168"/>
                <a:gd name="T1" fmla="*/ 126 h 371"/>
                <a:gd name="T2" fmla="*/ 282 w 1168"/>
                <a:gd name="T3" fmla="*/ 0 h 371"/>
                <a:gd name="T4" fmla="*/ 0 w 1168"/>
                <a:gd name="T5" fmla="*/ 202 h 371"/>
                <a:gd name="T6" fmla="*/ 1067 w 1168"/>
                <a:gd name="T7" fmla="*/ 371 h 371"/>
                <a:gd name="T8" fmla="*/ 1168 w 1168"/>
                <a:gd name="T9" fmla="*/ 126 h 371"/>
              </a:gdLst>
              <a:ahLst/>
              <a:cxnLst>
                <a:cxn ang="0">
                  <a:pos x="T0" y="T1"/>
                </a:cxn>
                <a:cxn ang="0">
                  <a:pos x="T2" y="T3"/>
                </a:cxn>
                <a:cxn ang="0">
                  <a:pos x="T4" y="T5"/>
                </a:cxn>
                <a:cxn ang="0">
                  <a:pos x="T6" y="T7"/>
                </a:cxn>
                <a:cxn ang="0">
                  <a:pos x="T8" y="T9"/>
                </a:cxn>
              </a:cxnLst>
              <a:rect l="0" t="0" r="r" b="b"/>
              <a:pathLst>
                <a:path w="1168" h="371">
                  <a:moveTo>
                    <a:pt x="1168" y="126"/>
                  </a:moveTo>
                  <a:lnTo>
                    <a:pt x="282" y="0"/>
                  </a:lnTo>
                  <a:lnTo>
                    <a:pt x="0" y="202"/>
                  </a:lnTo>
                  <a:lnTo>
                    <a:pt x="1067" y="371"/>
                  </a:lnTo>
                  <a:lnTo>
                    <a:pt x="1168" y="126"/>
                  </a:lnTo>
                  <a:close/>
                </a:path>
              </a:pathLst>
            </a:custGeom>
            <a:solidFill>
              <a:srgbClr val="D0B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3" name="Freeform 24"/>
            <p:cNvSpPr>
              <a:spLocks/>
            </p:cNvSpPr>
            <p:nvPr/>
          </p:nvSpPr>
          <p:spPr bwMode="auto">
            <a:xfrm>
              <a:off x="1075" y="4032"/>
              <a:ext cx="42" cy="67"/>
            </a:xfrm>
            <a:custGeom>
              <a:avLst/>
              <a:gdLst>
                <a:gd name="T0" fmla="*/ 55 w 167"/>
                <a:gd name="T1" fmla="*/ 0 h 202"/>
                <a:gd name="T2" fmla="*/ 55 w 167"/>
                <a:gd name="T3" fmla="*/ 0 h 202"/>
                <a:gd name="T4" fmla="*/ 67 w 167"/>
                <a:gd name="T5" fmla="*/ 1 h 202"/>
                <a:gd name="T6" fmla="*/ 79 w 167"/>
                <a:gd name="T7" fmla="*/ 2 h 202"/>
                <a:gd name="T8" fmla="*/ 94 w 167"/>
                <a:gd name="T9" fmla="*/ 6 h 202"/>
                <a:gd name="T10" fmla="*/ 109 w 167"/>
                <a:gd name="T11" fmla="*/ 12 h 202"/>
                <a:gd name="T12" fmla="*/ 117 w 167"/>
                <a:gd name="T13" fmla="*/ 15 h 202"/>
                <a:gd name="T14" fmla="*/ 124 w 167"/>
                <a:gd name="T15" fmla="*/ 20 h 202"/>
                <a:gd name="T16" fmla="*/ 131 w 167"/>
                <a:gd name="T17" fmla="*/ 24 h 202"/>
                <a:gd name="T18" fmla="*/ 136 w 167"/>
                <a:gd name="T19" fmla="*/ 30 h 202"/>
                <a:gd name="T20" fmla="*/ 141 w 167"/>
                <a:gd name="T21" fmla="*/ 37 h 202"/>
                <a:gd name="T22" fmla="*/ 143 w 167"/>
                <a:gd name="T23" fmla="*/ 45 h 202"/>
                <a:gd name="T24" fmla="*/ 143 w 167"/>
                <a:gd name="T25" fmla="*/ 45 h 202"/>
                <a:gd name="T26" fmla="*/ 148 w 167"/>
                <a:gd name="T27" fmla="*/ 63 h 202"/>
                <a:gd name="T28" fmla="*/ 153 w 167"/>
                <a:gd name="T29" fmla="*/ 86 h 202"/>
                <a:gd name="T30" fmla="*/ 161 w 167"/>
                <a:gd name="T31" fmla="*/ 139 h 202"/>
                <a:gd name="T32" fmla="*/ 166 w 167"/>
                <a:gd name="T33" fmla="*/ 183 h 202"/>
                <a:gd name="T34" fmla="*/ 167 w 167"/>
                <a:gd name="T35" fmla="*/ 202 h 202"/>
                <a:gd name="T36" fmla="*/ 1 w 167"/>
                <a:gd name="T37" fmla="*/ 180 h 202"/>
                <a:gd name="T38" fmla="*/ 0 w 167"/>
                <a:gd name="T39" fmla="*/ 112 h 202"/>
                <a:gd name="T40" fmla="*/ 55 w 167"/>
                <a:gd name="T4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202">
                  <a:moveTo>
                    <a:pt x="55" y="0"/>
                  </a:moveTo>
                  <a:lnTo>
                    <a:pt x="55" y="0"/>
                  </a:lnTo>
                  <a:lnTo>
                    <a:pt x="67" y="1"/>
                  </a:lnTo>
                  <a:lnTo>
                    <a:pt x="79" y="2"/>
                  </a:lnTo>
                  <a:lnTo>
                    <a:pt x="94" y="6"/>
                  </a:lnTo>
                  <a:lnTo>
                    <a:pt x="109" y="12"/>
                  </a:lnTo>
                  <a:lnTo>
                    <a:pt x="117" y="15"/>
                  </a:lnTo>
                  <a:lnTo>
                    <a:pt x="124" y="20"/>
                  </a:lnTo>
                  <a:lnTo>
                    <a:pt x="131" y="24"/>
                  </a:lnTo>
                  <a:lnTo>
                    <a:pt x="136" y="30"/>
                  </a:lnTo>
                  <a:lnTo>
                    <a:pt x="141" y="37"/>
                  </a:lnTo>
                  <a:lnTo>
                    <a:pt x="143" y="45"/>
                  </a:lnTo>
                  <a:lnTo>
                    <a:pt x="143" y="45"/>
                  </a:lnTo>
                  <a:lnTo>
                    <a:pt x="148" y="63"/>
                  </a:lnTo>
                  <a:lnTo>
                    <a:pt x="153" y="86"/>
                  </a:lnTo>
                  <a:lnTo>
                    <a:pt x="161" y="139"/>
                  </a:lnTo>
                  <a:lnTo>
                    <a:pt x="166" y="183"/>
                  </a:lnTo>
                  <a:lnTo>
                    <a:pt x="167" y="202"/>
                  </a:lnTo>
                  <a:lnTo>
                    <a:pt x="1" y="180"/>
                  </a:lnTo>
                  <a:lnTo>
                    <a:pt x="0" y="112"/>
                  </a:lnTo>
                  <a:lnTo>
                    <a:pt x="55" y="0"/>
                  </a:lnTo>
                  <a:close/>
                </a:path>
              </a:pathLst>
            </a:custGeom>
            <a:solidFill>
              <a:srgbClr val="85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4" name="Freeform 25"/>
            <p:cNvSpPr>
              <a:spLocks/>
            </p:cNvSpPr>
            <p:nvPr/>
          </p:nvSpPr>
          <p:spPr bwMode="auto">
            <a:xfrm>
              <a:off x="1001" y="3922"/>
              <a:ext cx="31" cy="106"/>
            </a:xfrm>
            <a:custGeom>
              <a:avLst/>
              <a:gdLst>
                <a:gd name="T0" fmla="*/ 56 w 126"/>
                <a:gd name="T1" fmla="*/ 318 h 318"/>
                <a:gd name="T2" fmla="*/ 56 w 126"/>
                <a:gd name="T3" fmla="*/ 318 h 318"/>
                <a:gd name="T4" fmla="*/ 58 w 126"/>
                <a:gd name="T5" fmla="*/ 298 h 318"/>
                <a:gd name="T6" fmla="*/ 62 w 126"/>
                <a:gd name="T7" fmla="*/ 279 h 318"/>
                <a:gd name="T8" fmla="*/ 72 w 126"/>
                <a:gd name="T9" fmla="*/ 240 h 318"/>
                <a:gd name="T10" fmla="*/ 82 w 126"/>
                <a:gd name="T11" fmla="*/ 200 h 318"/>
                <a:gd name="T12" fmla="*/ 93 w 126"/>
                <a:gd name="T13" fmla="*/ 161 h 318"/>
                <a:gd name="T14" fmla="*/ 105 w 126"/>
                <a:gd name="T15" fmla="*/ 122 h 318"/>
                <a:gd name="T16" fmla="*/ 115 w 126"/>
                <a:gd name="T17" fmla="*/ 82 h 318"/>
                <a:gd name="T18" fmla="*/ 122 w 126"/>
                <a:gd name="T19" fmla="*/ 43 h 318"/>
                <a:gd name="T20" fmla="*/ 125 w 126"/>
                <a:gd name="T21" fmla="*/ 23 h 318"/>
                <a:gd name="T22" fmla="*/ 126 w 126"/>
                <a:gd name="T23" fmla="*/ 3 h 318"/>
                <a:gd name="T24" fmla="*/ 123 w 126"/>
                <a:gd name="T25" fmla="*/ 0 h 318"/>
                <a:gd name="T26" fmla="*/ 3 w 126"/>
                <a:gd name="T27" fmla="*/ 41 h 318"/>
                <a:gd name="T28" fmla="*/ 3 w 126"/>
                <a:gd name="T29" fmla="*/ 41 h 318"/>
                <a:gd name="T30" fmla="*/ 0 w 126"/>
                <a:gd name="T31" fmla="*/ 77 h 318"/>
                <a:gd name="T32" fmla="*/ 0 w 126"/>
                <a:gd name="T33" fmla="*/ 113 h 318"/>
                <a:gd name="T34" fmla="*/ 2 w 126"/>
                <a:gd name="T35" fmla="*/ 149 h 318"/>
                <a:gd name="T36" fmla="*/ 5 w 126"/>
                <a:gd name="T37" fmla="*/ 185 h 318"/>
                <a:gd name="T38" fmla="*/ 9 w 126"/>
                <a:gd name="T39" fmla="*/ 203 h 318"/>
                <a:gd name="T40" fmla="*/ 13 w 126"/>
                <a:gd name="T41" fmla="*/ 219 h 318"/>
                <a:gd name="T42" fmla="*/ 18 w 126"/>
                <a:gd name="T43" fmla="*/ 236 h 318"/>
                <a:gd name="T44" fmla="*/ 23 w 126"/>
                <a:gd name="T45" fmla="*/ 254 h 318"/>
                <a:gd name="T46" fmla="*/ 29 w 126"/>
                <a:gd name="T47" fmla="*/ 270 h 318"/>
                <a:gd name="T48" fmla="*/ 37 w 126"/>
                <a:gd name="T49" fmla="*/ 287 h 318"/>
                <a:gd name="T50" fmla="*/ 46 w 126"/>
                <a:gd name="T51" fmla="*/ 303 h 318"/>
                <a:gd name="T52" fmla="*/ 56 w 126"/>
                <a:gd name="T53" fmla="*/ 318 h 318"/>
                <a:gd name="T54" fmla="*/ 56 w 126"/>
                <a:gd name="T5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318">
                  <a:moveTo>
                    <a:pt x="56" y="318"/>
                  </a:moveTo>
                  <a:lnTo>
                    <a:pt x="56" y="318"/>
                  </a:lnTo>
                  <a:lnTo>
                    <a:pt x="58" y="298"/>
                  </a:lnTo>
                  <a:lnTo>
                    <a:pt x="62" y="279"/>
                  </a:lnTo>
                  <a:lnTo>
                    <a:pt x="72" y="240"/>
                  </a:lnTo>
                  <a:lnTo>
                    <a:pt x="82" y="200"/>
                  </a:lnTo>
                  <a:lnTo>
                    <a:pt x="93" y="161"/>
                  </a:lnTo>
                  <a:lnTo>
                    <a:pt x="105" y="122"/>
                  </a:lnTo>
                  <a:lnTo>
                    <a:pt x="115" y="82"/>
                  </a:lnTo>
                  <a:lnTo>
                    <a:pt x="122" y="43"/>
                  </a:lnTo>
                  <a:lnTo>
                    <a:pt x="125" y="23"/>
                  </a:lnTo>
                  <a:lnTo>
                    <a:pt x="126" y="3"/>
                  </a:lnTo>
                  <a:lnTo>
                    <a:pt x="123" y="0"/>
                  </a:lnTo>
                  <a:lnTo>
                    <a:pt x="3" y="41"/>
                  </a:lnTo>
                  <a:lnTo>
                    <a:pt x="3" y="41"/>
                  </a:lnTo>
                  <a:lnTo>
                    <a:pt x="0" y="77"/>
                  </a:lnTo>
                  <a:lnTo>
                    <a:pt x="0" y="113"/>
                  </a:lnTo>
                  <a:lnTo>
                    <a:pt x="2" y="149"/>
                  </a:lnTo>
                  <a:lnTo>
                    <a:pt x="5" y="185"/>
                  </a:lnTo>
                  <a:lnTo>
                    <a:pt x="9" y="203"/>
                  </a:lnTo>
                  <a:lnTo>
                    <a:pt x="13" y="219"/>
                  </a:lnTo>
                  <a:lnTo>
                    <a:pt x="18" y="236"/>
                  </a:lnTo>
                  <a:lnTo>
                    <a:pt x="23" y="254"/>
                  </a:lnTo>
                  <a:lnTo>
                    <a:pt x="29" y="270"/>
                  </a:lnTo>
                  <a:lnTo>
                    <a:pt x="37" y="287"/>
                  </a:lnTo>
                  <a:lnTo>
                    <a:pt x="46" y="303"/>
                  </a:lnTo>
                  <a:lnTo>
                    <a:pt x="56" y="318"/>
                  </a:lnTo>
                  <a:lnTo>
                    <a:pt x="56" y="3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5" name="Freeform 26"/>
            <p:cNvSpPr>
              <a:spLocks/>
            </p:cNvSpPr>
            <p:nvPr/>
          </p:nvSpPr>
          <p:spPr bwMode="auto">
            <a:xfrm>
              <a:off x="960" y="3923"/>
              <a:ext cx="133" cy="171"/>
            </a:xfrm>
            <a:custGeom>
              <a:avLst/>
              <a:gdLst>
                <a:gd name="T0" fmla="*/ 487 w 529"/>
                <a:gd name="T1" fmla="*/ 94 h 513"/>
                <a:gd name="T2" fmla="*/ 470 w 529"/>
                <a:gd name="T3" fmla="*/ 75 h 513"/>
                <a:gd name="T4" fmla="*/ 455 w 529"/>
                <a:gd name="T5" fmla="*/ 61 h 513"/>
                <a:gd name="T6" fmla="*/ 440 w 529"/>
                <a:gd name="T7" fmla="*/ 54 h 513"/>
                <a:gd name="T8" fmla="*/ 416 w 529"/>
                <a:gd name="T9" fmla="*/ 47 h 513"/>
                <a:gd name="T10" fmla="*/ 400 w 529"/>
                <a:gd name="T11" fmla="*/ 47 h 513"/>
                <a:gd name="T12" fmla="*/ 286 w 529"/>
                <a:gd name="T13" fmla="*/ 0 h 513"/>
                <a:gd name="T14" fmla="*/ 285 w 529"/>
                <a:gd name="T15" fmla="*/ 20 h 513"/>
                <a:gd name="T16" fmla="*/ 275 w 529"/>
                <a:gd name="T17" fmla="*/ 79 h 513"/>
                <a:gd name="T18" fmla="*/ 253 w 529"/>
                <a:gd name="T19" fmla="*/ 158 h 513"/>
                <a:gd name="T20" fmla="*/ 232 w 529"/>
                <a:gd name="T21" fmla="*/ 237 h 513"/>
                <a:gd name="T22" fmla="*/ 218 w 529"/>
                <a:gd name="T23" fmla="*/ 295 h 513"/>
                <a:gd name="T24" fmla="*/ 216 w 529"/>
                <a:gd name="T25" fmla="*/ 315 h 513"/>
                <a:gd name="T26" fmla="*/ 197 w 529"/>
                <a:gd name="T27" fmla="*/ 284 h 513"/>
                <a:gd name="T28" fmla="*/ 183 w 529"/>
                <a:gd name="T29" fmla="*/ 251 h 513"/>
                <a:gd name="T30" fmla="*/ 173 w 529"/>
                <a:gd name="T31" fmla="*/ 216 h 513"/>
                <a:gd name="T32" fmla="*/ 165 w 529"/>
                <a:gd name="T33" fmla="*/ 182 h 513"/>
                <a:gd name="T34" fmla="*/ 160 w 529"/>
                <a:gd name="T35" fmla="*/ 110 h 513"/>
                <a:gd name="T36" fmla="*/ 163 w 529"/>
                <a:gd name="T37" fmla="*/ 38 h 513"/>
                <a:gd name="T38" fmla="*/ 135 w 529"/>
                <a:gd name="T39" fmla="*/ 69 h 513"/>
                <a:gd name="T40" fmla="*/ 69 w 529"/>
                <a:gd name="T41" fmla="*/ 116 h 513"/>
                <a:gd name="T42" fmla="*/ 35 w 529"/>
                <a:gd name="T43" fmla="*/ 218 h 513"/>
                <a:gd name="T44" fmla="*/ 20 w 529"/>
                <a:gd name="T45" fmla="*/ 265 h 513"/>
                <a:gd name="T46" fmla="*/ 0 w 529"/>
                <a:gd name="T47" fmla="*/ 338 h 513"/>
                <a:gd name="T48" fmla="*/ 122 w 529"/>
                <a:gd name="T49" fmla="*/ 328 h 513"/>
                <a:gd name="T50" fmla="*/ 169 w 529"/>
                <a:gd name="T51" fmla="*/ 423 h 513"/>
                <a:gd name="T52" fmla="*/ 241 w 529"/>
                <a:gd name="T53" fmla="*/ 413 h 513"/>
                <a:gd name="T54" fmla="*/ 271 w 529"/>
                <a:gd name="T55" fmla="*/ 396 h 513"/>
                <a:gd name="T56" fmla="*/ 276 w 529"/>
                <a:gd name="T57" fmla="*/ 403 h 513"/>
                <a:gd name="T58" fmla="*/ 295 w 529"/>
                <a:gd name="T59" fmla="*/ 431 h 513"/>
                <a:gd name="T60" fmla="*/ 305 w 529"/>
                <a:gd name="T61" fmla="*/ 457 h 513"/>
                <a:gd name="T62" fmla="*/ 307 w 529"/>
                <a:gd name="T63" fmla="*/ 469 h 513"/>
                <a:gd name="T64" fmla="*/ 311 w 529"/>
                <a:gd name="T65" fmla="*/ 495 h 513"/>
                <a:gd name="T66" fmla="*/ 312 w 529"/>
                <a:gd name="T67" fmla="*/ 496 h 513"/>
                <a:gd name="T68" fmla="*/ 341 w 529"/>
                <a:gd name="T69" fmla="*/ 486 h 513"/>
                <a:gd name="T70" fmla="*/ 488 w 529"/>
                <a:gd name="T71" fmla="*/ 429 h 513"/>
                <a:gd name="T72" fmla="*/ 494 w 529"/>
                <a:gd name="T73" fmla="*/ 427 h 513"/>
                <a:gd name="T74" fmla="*/ 508 w 529"/>
                <a:gd name="T75" fmla="*/ 417 h 513"/>
                <a:gd name="T76" fmla="*/ 522 w 529"/>
                <a:gd name="T77" fmla="*/ 396 h 513"/>
                <a:gd name="T78" fmla="*/ 527 w 529"/>
                <a:gd name="T79" fmla="*/ 382 h 513"/>
                <a:gd name="T80" fmla="*/ 528 w 529"/>
                <a:gd name="T81" fmla="*/ 365 h 513"/>
                <a:gd name="T82" fmla="*/ 529 w 529"/>
                <a:gd name="T83" fmla="*/ 341 h 513"/>
                <a:gd name="T84" fmla="*/ 527 w 529"/>
                <a:gd name="T85" fmla="*/ 272 h 513"/>
                <a:gd name="T86" fmla="*/ 519 w 529"/>
                <a:gd name="T87" fmla="*/ 192 h 513"/>
                <a:gd name="T88" fmla="*/ 511 w 529"/>
                <a:gd name="T89" fmla="*/ 154 h 513"/>
                <a:gd name="T90" fmla="*/ 501 w 529"/>
                <a:gd name="T91" fmla="*/ 120 h 513"/>
                <a:gd name="T92" fmla="*/ 487 w 529"/>
                <a:gd name="T93" fmla="*/ 9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13">
                  <a:moveTo>
                    <a:pt x="487" y="94"/>
                  </a:moveTo>
                  <a:lnTo>
                    <a:pt x="487" y="94"/>
                  </a:lnTo>
                  <a:lnTo>
                    <a:pt x="479" y="84"/>
                  </a:lnTo>
                  <a:lnTo>
                    <a:pt x="470" y="75"/>
                  </a:lnTo>
                  <a:lnTo>
                    <a:pt x="463" y="68"/>
                  </a:lnTo>
                  <a:lnTo>
                    <a:pt x="455" y="61"/>
                  </a:lnTo>
                  <a:lnTo>
                    <a:pt x="448" y="57"/>
                  </a:lnTo>
                  <a:lnTo>
                    <a:pt x="440" y="54"/>
                  </a:lnTo>
                  <a:lnTo>
                    <a:pt x="428" y="48"/>
                  </a:lnTo>
                  <a:lnTo>
                    <a:pt x="416" y="47"/>
                  </a:lnTo>
                  <a:lnTo>
                    <a:pt x="408" y="46"/>
                  </a:lnTo>
                  <a:lnTo>
                    <a:pt x="400" y="47"/>
                  </a:lnTo>
                  <a:lnTo>
                    <a:pt x="315" y="22"/>
                  </a:lnTo>
                  <a:lnTo>
                    <a:pt x="286" y="0"/>
                  </a:lnTo>
                  <a:lnTo>
                    <a:pt x="286" y="0"/>
                  </a:lnTo>
                  <a:lnTo>
                    <a:pt x="285" y="20"/>
                  </a:lnTo>
                  <a:lnTo>
                    <a:pt x="282" y="40"/>
                  </a:lnTo>
                  <a:lnTo>
                    <a:pt x="275" y="79"/>
                  </a:lnTo>
                  <a:lnTo>
                    <a:pt x="265" y="119"/>
                  </a:lnTo>
                  <a:lnTo>
                    <a:pt x="253" y="158"/>
                  </a:lnTo>
                  <a:lnTo>
                    <a:pt x="242" y="197"/>
                  </a:lnTo>
                  <a:lnTo>
                    <a:pt x="232" y="237"/>
                  </a:lnTo>
                  <a:lnTo>
                    <a:pt x="222" y="276"/>
                  </a:lnTo>
                  <a:lnTo>
                    <a:pt x="218" y="295"/>
                  </a:lnTo>
                  <a:lnTo>
                    <a:pt x="216" y="315"/>
                  </a:lnTo>
                  <a:lnTo>
                    <a:pt x="216" y="315"/>
                  </a:lnTo>
                  <a:lnTo>
                    <a:pt x="206" y="300"/>
                  </a:lnTo>
                  <a:lnTo>
                    <a:pt x="197" y="284"/>
                  </a:lnTo>
                  <a:lnTo>
                    <a:pt x="189" y="267"/>
                  </a:lnTo>
                  <a:lnTo>
                    <a:pt x="183" y="251"/>
                  </a:lnTo>
                  <a:lnTo>
                    <a:pt x="178" y="233"/>
                  </a:lnTo>
                  <a:lnTo>
                    <a:pt x="173" y="216"/>
                  </a:lnTo>
                  <a:lnTo>
                    <a:pt x="169" y="200"/>
                  </a:lnTo>
                  <a:lnTo>
                    <a:pt x="165" y="182"/>
                  </a:lnTo>
                  <a:lnTo>
                    <a:pt x="162" y="146"/>
                  </a:lnTo>
                  <a:lnTo>
                    <a:pt x="160" y="110"/>
                  </a:lnTo>
                  <a:lnTo>
                    <a:pt x="160" y="74"/>
                  </a:lnTo>
                  <a:lnTo>
                    <a:pt x="163" y="38"/>
                  </a:lnTo>
                  <a:lnTo>
                    <a:pt x="160" y="38"/>
                  </a:lnTo>
                  <a:lnTo>
                    <a:pt x="135" y="69"/>
                  </a:lnTo>
                  <a:lnTo>
                    <a:pt x="69" y="116"/>
                  </a:lnTo>
                  <a:lnTo>
                    <a:pt x="69" y="116"/>
                  </a:lnTo>
                  <a:lnTo>
                    <a:pt x="50" y="169"/>
                  </a:lnTo>
                  <a:lnTo>
                    <a:pt x="35" y="218"/>
                  </a:lnTo>
                  <a:lnTo>
                    <a:pt x="20" y="265"/>
                  </a:lnTo>
                  <a:lnTo>
                    <a:pt x="20" y="265"/>
                  </a:lnTo>
                  <a:lnTo>
                    <a:pt x="4" y="322"/>
                  </a:lnTo>
                  <a:lnTo>
                    <a:pt x="0" y="338"/>
                  </a:lnTo>
                  <a:lnTo>
                    <a:pt x="78" y="451"/>
                  </a:lnTo>
                  <a:lnTo>
                    <a:pt x="122" y="328"/>
                  </a:lnTo>
                  <a:lnTo>
                    <a:pt x="155" y="420"/>
                  </a:lnTo>
                  <a:lnTo>
                    <a:pt x="169" y="423"/>
                  </a:lnTo>
                  <a:lnTo>
                    <a:pt x="232" y="424"/>
                  </a:lnTo>
                  <a:lnTo>
                    <a:pt x="241" y="413"/>
                  </a:lnTo>
                  <a:lnTo>
                    <a:pt x="241" y="405"/>
                  </a:lnTo>
                  <a:lnTo>
                    <a:pt x="271" y="396"/>
                  </a:lnTo>
                  <a:lnTo>
                    <a:pt x="271" y="396"/>
                  </a:lnTo>
                  <a:lnTo>
                    <a:pt x="276" y="403"/>
                  </a:lnTo>
                  <a:lnTo>
                    <a:pt x="288" y="420"/>
                  </a:lnTo>
                  <a:lnTo>
                    <a:pt x="295" y="431"/>
                  </a:lnTo>
                  <a:lnTo>
                    <a:pt x="301" y="443"/>
                  </a:lnTo>
                  <a:lnTo>
                    <a:pt x="305" y="457"/>
                  </a:lnTo>
                  <a:lnTo>
                    <a:pt x="307" y="469"/>
                  </a:lnTo>
                  <a:lnTo>
                    <a:pt x="307" y="469"/>
                  </a:lnTo>
                  <a:lnTo>
                    <a:pt x="310" y="488"/>
                  </a:lnTo>
                  <a:lnTo>
                    <a:pt x="311" y="495"/>
                  </a:lnTo>
                  <a:lnTo>
                    <a:pt x="312" y="496"/>
                  </a:lnTo>
                  <a:lnTo>
                    <a:pt x="312" y="496"/>
                  </a:lnTo>
                  <a:lnTo>
                    <a:pt x="312" y="495"/>
                  </a:lnTo>
                  <a:lnTo>
                    <a:pt x="341" y="486"/>
                  </a:lnTo>
                  <a:lnTo>
                    <a:pt x="502" y="513"/>
                  </a:lnTo>
                  <a:lnTo>
                    <a:pt x="488" y="429"/>
                  </a:lnTo>
                  <a:lnTo>
                    <a:pt x="488" y="429"/>
                  </a:lnTo>
                  <a:lnTo>
                    <a:pt x="494" y="427"/>
                  </a:lnTo>
                  <a:lnTo>
                    <a:pt x="501" y="422"/>
                  </a:lnTo>
                  <a:lnTo>
                    <a:pt x="508" y="417"/>
                  </a:lnTo>
                  <a:lnTo>
                    <a:pt x="516" y="408"/>
                  </a:lnTo>
                  <a:lnTo>
                    <a:pt x="522" y="396"/>
                  </a:lnTo>
                  <a:lnTo>
                    <a:pt x="524" y="390"/>
                  </a:lnTo>
                  <a:lnTo>
                    <a:pt x="527" y="382"/>
                  </a:lnTo>
                  <a:lnTo>
                    <a:pt x="528" y="374"/>
                  </a:lnTo>
                  <a:lnTo>
                    <a:pt x="528" y="365"/>
                  </a:lnTo>
                  <a:lnTo>
                    <a:pt x="528" y="365"/>
                  </a:lnTo>
                  <a:lnTo>
                    <a:pt x="529" y="341"/>
                  </a:lnTo>
                  <a:lnTo>
                    <a:pt x="528" y="309"/>
                  </a:lnTo>
                  <a:lnTo>
                    <a:pt x="527" y="272"/>
                  </a:lnTo>
                  <a:lnTo>
                    <a:pt x="524" y="232"/>
                  </a:lnTo>
                  <a:lnTo>
                    <a:pt x="519" y="192"/>
                  </a:lnTo>
                  <a:lnTo>
                    <a:pt x="516" y="173"/>
                  </a:lnTo>
                  <a:lnTo>
                    <a:pt x="511" y="154"/>
                  </a:lnTo>
                  <a:lnTo>
                    <a:pt x="507" y="136"/>
                  </a:lnTo>
                  <a:lnTo>
                    <a:pt x="501" y="120"/>
                  </a:lnTo>
                  <a:lnTo>
                    <a:pt x="494" y="105"/>
                  </a:lnTo>
                  <a:lnTo>
                    <a:pt x="487" y="94"/>
                  </a:lnTo>
                  <a:lnTo>
                    <a:pt x="487" y="94"/>
                  </a:lnTo>
                  <a:close/>
                </a:path>
              </a:pathLst>
            </a:custGeom>
            <a:solidFill>
              <a:srgbClr val="444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6" name="Freeform 27"/>
            <p:cNvSpPr>
              <a:spLocks/>
            </p:cNvSpPr>
            <p:nvPr/>
          </p:nvSpPr>
          <p:spPr bwMode="auto">
            <a:xfrm>
              <a:off x="969" y="3848"/>
              <a:ext cx="78" cy="96"/>
            </a:xfrm>
            <a:custGeom>
              <a:avLst/>
              <a:gdLst>
                <a:gd name="T0" fmla="*/ 36 w 311"/>
                <a:gd name="T1" fmla="*/ 205 h 286"/>
                <a:gd name="T2" fmla="*/ 31 w 311"/>
                <a:gd name="T3" fmla="*/ 212 h 286"/>
                <a:gd name="T4" fmla="*/ 30 w 311"/>
                <a:gd name="T5" fmla="*/ 225 h 286"/>
                <a:gd name="T6" fmla="*/ 35 w 311"/>
                <a:gd name="T7" fmla="*/ 235 h 286"/>
                <a:gd name="T8" fmla="*/ 43 w 311"/>
                <a:gd name="T9" fmla="*/ 241 h 286"/>
                <a:gd name="T10" fmla="*/ 49 w 311"/>
                <a:gd name="T11" fmla="*/ 243 h 286"/>
                <a:gd name="T12" fmla="*/ 103 w 311"/>
                <a:gd name="T13" fmla="*/ 260 h 286"/>
                <a:gd name="T14" fmla="*/ 128 w 311"/>
                <a:gd name="T15" fmla="*/ 264 h 286"/>
                <a:gd name="T16" fmla="*/ 146 w 311"/>
                <a:gd name="T17" fmla="*/ 264 h 286"/>
                <a:gd name="T18" fmla="*/ 149 w 311"/>
                <a:gd name="T19" fmla="*/ 269 h 286"/>
                <a:gd name="T20" fmla="*/ 157 w 311"/>
                <a:gd name="T21" fmla="*/ 279 h 286"/>
                <a:gd name="T22" fmla="*/ 171 w 311"/>
                <a:gd name="T23" fmla="*/ 286 h 286"/>
                <a:gd name="T24" fmla="*/ 178 w 311"/>
                <a:gd name="T25" fmla="*/ 286 h 286"/>
                <a:gd name="T26" fmla="*/ 186 w 311"/>
                <a:gd name="T27" fmla="*/ 282 h 286"/>
                <a:gd name="T28" fmla="*/ 194 w 311"/>
                <a:gd name="T29" fmla="*/ 275 h 286"/>
                <a:gd name="T30" fmla="*/ 212 w 311"/>
                <a:gd name="T31" fmla="*/ 256 h 286"/>
                <a:gd name="T32" fmla="*/ 221 w 311"/>
                <a:gd name="T33" fmla="*/ 243 h 286"/>
                <a:gd name="T34" fmla="*/ 228 w 311"/>
                <a:gd name="T35" fmla="*/ 237 h 286"/>
                <a:gd name="T36" fmla="*/ 257 w 311"/>
                <a:gd name="T37" fmla="*/ 215 h 286"/>
                <a:gd name="T38" fmla="*/ 271 w 311"/>
                <a:gd name="T39" fmla="*/ 197 h 286"/>
                <a:gd name="T40" fmla="*/ 275 w 311"/>
                <a:gd name="T41" fmla="*/ 189 h 286"/>
                <a:gd name="T42" fmla="*/ 280 w 311"/>
                <a:gd name="T43" fmla="*/ 188 h 286"/>
                <a:gd name="T44" fmla="*/ 292 w 311"/>
                <a:gd name="T45" fmla="*/ 183 h 286"/>
                <a:gd name="T46" fmla="*/ 305 w 311"/>
                <a:gd name="T47" fmla="*/ 173 h 286"/>
                <a:gd name="T48" fmla="*/ 310 w 311"/>
                <a:gd name="T49" fmla="*/ 165 h 286"/>
                <a:gd name="T50" fmla="*/ 311 w 311"/>
                <a:gd name="T51" fmla="*/ 155 h 286"/>
                <a:gd name="T52" fmla="*/ 311 w 311"/>
                <a:gd name="T53" fmla="*/ 144 h 286"/>
                <a:gd name="T54" fmla="*/ 305 w 311"/>
                <a:gd name="T55" fmla="*/ 116 h 286"/>
                <a:gd name="T56" fmla="*/ 297 w 311"/>
                <a:gd name="T57" fmla="*/ 99 h 286"/>
                <a:gd name="T58" fmla="*/ 296 w 311"/>
                <a:gd name="T59" fmla="*/ 94 h 286"/>
                <a:gd name="T60" fmla="*/ 281 w 311"/>
                <a:gd name="T61" fmla="*/ 66 h 286"/>
                <a:gd name="T62" fmla="*/ 267 w 311"/>
                <a:gd name="T63" fmla="*/ 48 h 286"/>
                <a:gd name="T64" fmla="*/ 250 w 311"/>
                <a:gd name="T65" fmla="*/ 29 h 286"/>
                <a:gd name="T66" fmla="*/ 227 w 311"/>
                <a:gd name="T67" fmla="*/ 14 h 286"/>
                <a:gd name="T68" fmla="*/ 201 w 311"/>
                <a:gd name="T69" fmla="*/ 3 h 286"/>
                <a:gd name="T70" fmla="*/ 169 w 311"/>
                <a:gd name="T71" fmla="*/ 0 h 286"/>
                <a:gd name="T72" fmla="*/ 153 w 311"/>
                <a:gd name="T73" fmla="*/ 1 h 286"/>
                <a:gd name="T74" fmla="*/ 123 w 311"/>
                <a:gd name="T75" fmla="*/ 7 h 286"/>
                <a:gd name="T76" fmla="*/ 93 w 311"/>
                <a:gd name="T77" fmla="*/ 15 h 286"/>
                <a:gd name="T78" fmla="*/ 65 w 311"/>
                <a:gd name="T79" fmla="*/ 26 h 286"/>
                <a:gd name="T80" fmla="*/ 51 w 311"/>
                <a:gd name="T81" fmla="*/ 33 h 286"/>
                <a:gd name="T82" fmla="*/ 26 w 311"/>
                <a:gd name="T83" fmla="*/ 48 h 286"/>
                <a:gd name="T84" fmla="*/ 6 w 311"/>
                <a:gd name="T85" fmla="*/ 67 h 286"/>
                <a:gd name="T86" fmla="*/ 1 w 311"/>
                <a:gd name="T87" fmla="*/ 74 h 286"/>
                <a:gd name="T88" fmla="*/ 0 w 311"/>
                <a:gd name="T89" fmla="*/ 85 h 286"/>
                <a:gd name="T90" fmla="*/ 5 w 311"/>
                <a:gd name="T91" fmla="*/ 102 h 286"/>
                <a:gd name="T92" fmla="*/ 10 w 311"/>
                <a:gd name="T93" fmla="*/ 116 h 286"/>
                <a:gd name="T94" fmla="*/ 36 w 311"/>
                <a:gd name="T95" fmla="*/ 20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1" h="286">
                  <a:moveTo>
                    <a:pt x="36" y="205"/>
                  </a:moveTo>
                  <a:lnTo>
                    <a:pt x="36" y="205"/>
                  </a:lnTo>
                  <a:lnTo>
                    <a:pt x="34" y="208"/>
                  </a:lnTo>
                  <a:lnTo>
                    <a:pt x="31" y="212"/>
                  </a:lnTo>
                  <a:lnTo>
                    <a:pt x="30" y="218"/>
                  </a:lnTo>
                  <a:lnTo>
                    <a:pt x="30" y="225"/>
                  </a:lnTo>
                  <a:lnTo>
                    <a:pt x="33" y="232"/>
                  </a:lnTo>
                  <a:lnTo>
                    <a:pt x="35" y="235"/>
                  </a:lnTo>
                  <a:lnTo>
                    <a:pt x="39" y="237"/>
                  </a:lnTo>
                  <a:lnTo>
                    <a:pt x="43" y="241"/>
                  </a:lnTo>
                  <a:lnTo>
                    <a:pt x="49" y="243"/>
                  </a:lnTo>
                  <a:lnTo>
                    <a:pt x="49" y="243"/>
                  </a:lnTo>
                  <a:lnTo>
                    <a:pt x="75" y="253"/>
                  </a:lnTo>
                  <a:lnTo>
                    <a:pt x="103" y="260"/>
                  </a:lnTo>
                  <a:lnTo>
                    <a:pt x="117" y="262"/>
                  </a:lnTo>
                  <a:lnTo>
                    <a:pt x="128" y="264"/>
                  </a:lnTo>
                  <a:lnTo>
                    <a:pt x="138" y="264"/>
                  </a:lnTo>
                  <a:lnTo>
                    <a:pt x="146" y="264"/>
                  </a:lnTo>
                  <a:lnTo>
                    <a:pt x="146" y="264"/>
                  </a:lnTo>
                  <a:lnTo>
                    <a:pt x="149" y="269"/>
                  </a:lnTo>
                  <a:lnTo>
                    <a:pt x="152" y="274"/>
                  </a:lnTo>
                  <a:lnTo>
                    <a:pt x="157" y="279"/>
                  </a:lnTo>
                  <a:lnTo>
                    <a:pt x="163" y="283"/>
                  </a:lnTo>
                  <a:lnTo>
                    <a:pt x="171" y="286"/>
                  </a:lnTo>
                  <a:lnTo>
                    <a:pt x="174" y="286"/>
                  </a:lnTo>
                  <a:lnTo>
                    <a:pt x="178" y="286"/>
                  </a:lnTo>
                  <a:lnTo>
                    <a:pt x="182" y="284"/>
                  </a:lnTo>
                  <a:lnTo>
                    <a:pt x="186" y="282"/>
                  </a:lnTo>
                  <a:lnTo>
                    <a:pt x="186" y="282"/>
                  </a:lnTo>
                  <a:lnTo>
                    <a:pt x="194" y="275"/>
                  </a:lnTo>
                  <a:lnTo>
                    <a:pt x="201" y="269"/>
                  </a:lnTo>
                  <a:lnTo>
                    <a:pt x="212" y="256"/>
                  </a:lnTo>
                  <a:lnTo>
                    <a:pt x="218" y="247"/>
                  </a:lnTo>
                  <a:lnTo>
                    <a:pt x="221" y="243"/>
                  </a:lnTo>
                  <a:lnTo>
                    <a:pt x="221" y="243"/>
                  </a:lnTo>
                  <a:lnTo>
                    <a:pt x="228" y="237"/>
                  </a:lnTo>
                  <a:lnTo>
                    <a:pt x="247" y="224"/>
                  </a:lnTo>
                  <a:lnTo>
                    <a:pt x="257" y="215"/>
                  </a:lnTo>
                  <a:lnTo>
                    <a:pt x="265" y="206"/>
                  </a:lnTo>
                  <a:lnTo>
                    <a:pt x="271" y="197"/>
                  </a:lnTo>
                  <a:lnTo>
                    <a:pt x="274" y="193"/>
                  </a:lnTo>
                  <a:lnTo>
                    <a:pt x="275" y="189"/>
                  </a:lnTo>
                  <a:lnTo>
                    <a:pt x="275" y="189"/>
                  </a:lnTo>
                  <a:lnTo>
                    <a:pt x="280" y="188"/>
                  </a:lnTo>
                  <a:lnTo>
                    <a:pt x="286" y="187"/>
                  </a:lnTo>
                  <a:lnTo>
                    <a:pt x="292" y="183"/>
                  </a:lnTo>
                  <a:lnTo>
                    <a:pt x="300" y="179"/>
                  </a:lnTo>
                  <a:lnTo>
                    <a:pt x="305" y="173"/>
                  </a:lnTo>
                  <a:lnTo>
                    <a:pt x="307" y="169"/>
                  </a:lnTo>
                  <a:lnTo>
                    <a:pt x="310" y="165"/>
                  </a:lnTo>
                  <a:lnTo>
                    <a:pt x="311" y="160"/>
                  </a:lnTo>
                  <a:lnTo>
                    <a:pt x="311" y="155"/>
                  </a:lnTo>
                  <a:lnTo>
                    <a:pt x="311" y="155"/>
                  </a:lnTo>
                  <a:lnTo>
                    <a:pt x="311" y="144"/>
                  </a:lnTo>
                  <a:lnTo>
                    <a:pt x="309" y="134"/>
                  </a:lnTo>
                  <a:lnTo>
                    <a:pt x="305" y="116"/>
                  </a:lnTo>
                  <a:lnTo>
                    <a:pt x="300" y="103"/>
                  </a:lnTo>
                  <a:lnTo>
                    <a:pt x="297" y="99"/>
                  </a:lnTo>
                  <a:lnTo>
                    <a:pt x="297" y="99"/>
                  </a:lnTo>
                  <a:lnTo>
                    <a:pt x="296" y="94"/>
                  </a:lnTo>
                  <a:lnTo>
                    <a:pt x="290" y="83"/>
                  </a:lnTo>
                  <a:lnTo>
                    <a:pt x="281" y="66"/>
                  </a:lnTo>
                  <a:lnTo>
                    <a:pt x="275" y="57"/>
                  </a:lnTo>
                  <a:lnTo>
                    <a:pt x="267" y="48"/>
                  </a:lnTo>
                  <a:lnTo>
                    <a:pt x="258" y="38"/>
                  </a:lnTo>
                  <a:lnTo>
                    <a:pt x="250" y="29"/>
                  </a:lnTo>
                  <a:lnTo>
                    <a:pt x="238" y="21"/>
                  </a:lnTo>
                  <a:lnTo>
                    <a:pt x="227" y="14"/>
                  </a:lnTo>
                  <a:lnTo>
                    <a:pt x="215" y="8"/>
                  </a:lnTo>
                  <a:lnTo>
                    <a:pt x="201" y="3"/>
                  </a:lnTo>
                  <a:lnTo>
                    <a:pt x="186" y="1"/>
                  </a:lnTo>
                  <a:lnTo>
                    <a:pt x="169" y="0"/>
                  </a:lnTo>
                  <a:lnTo>
                    <a:pt x="169" y="0"/>
                  </a:lnTo>
                  <a:lnTo>
                    <a:pt x="153" y="1"/>
                  </a:lnTo>
                  <a:lnTo>
                    <a:pt x="138" y="3"/>
                  </a:lnTo>
                  <a:lnTo>
                    <a:pt x="123" y="7"/>
                  </a:lnTo>
                  <a:lnTo>
                    <a:pt x="108" y="10"/>
                  </a:lnTo>
                  <a:lnTo>
                    <a:pt x="93" y="15"/>
                  </a:lnTo>
                  <a:lnTo>
                    <a:pt x="79" y="20"/>
                  </a:lnTo>
                  <a:lnTo>
                    <a:pt x="65" y="26"/>
                  </a:lnTo>
                  <a:lnTo>
                    <a:pt x="51" y="33"/>
                  </a:lnTo>
                  <a:lnTo>
                    <a:pt x="51" y="33"/>
                  </a:lnTo>
                  <a:lnTo>
                    <a:pt x="39" y="39"/>
                  </a:lnTo>
                  <a:lnTo>
                    <a:pt x="26" y="48"/>
                  </a:lnTo>
                  <a:lnTo>
                    <a:pt x="15" y="57"/>
                  </a:lnTo>
                  <a:lnTo>
                    <a:pt x="6" y="67"/>
                  </a:lnTo>
                  <a:lnTo>
                    <a:pt x="6" y="67"/>
                  </a:lnTo>
                  <a:lnTo>
                    <a:pt x="1" y="74"/>
                  </a:lnTo>
                  <a:lnTo>
                    <a:pt x="0" y="80"/>
                  </a:lnTo>
                  <a:lnTo>
                    <a:pt x="0" y="85"/>
                  </a:lnTo>
                  <a:lnTo>
                    <a:pt x="1" y="91"/>
                  </a:lnTo>
                  <a:lnTo>
                    <a:pt x="5" y="102"/>
                  </a:lnTo>
                  <a:lnTo>
                    <a:pt x="10" y="116"/>
                  </a:lnTo>
                  <a:lnTo>
                    <a:pt x="10" y="116"/>
                  </a:lnTo>
                  <a:lnTo>
                    <a:pt x="36" y="205"/>
                  </a:lnTo>
                  <a:lnTo>
                    <a:pt x="36" y="205"/>
                  </a:lnTo>
                  <a:close/>
                </a:path>
              </a:pathLst>
            </a:custGeom>
            <a:solidFill>
              <a:srgbClr val="FCC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7" name="Freeform 28"/>
            <p:cNvSpPr>
              <a:spLocks/>
            </p:cNvSpPr>
            <p:nvPr/>
          </p:nvSpPr>
          <p:spPr bwMode="auto">
            <a:xfrm>
              <a:off x="996" y="4095"/>
              <a:ext cx="108" cy="59"/>
            </a:xfrm>
            <a:custGeom>
              <a:avLst/>
              <a:gdLst>
                <a:gd name="T0" fmla="*/ 212 w 432"/>
                <a:gd name="T1" fmla="*/ 0 h 177"/>
                <a:gd name="T2" fmla="*/ 0 w 432"/>
                <a:gd name="T3" fmla="*/ 103 h 177"/>
                <a:gd name="T4" fmla="*/ 5 w 432"/>
                <a:gd name="T5" fmla="*/ 110 h 177"/>
                <a:gd name="T6" fmla="*/ 24 w 432"/>
                <a:gd name="T7" fmla="*/ 111 h 177"/>
                <a:gd name="T8" fmla="*/ 0 w 432"/>
                <a:gd name="T9" fmla="*/ 123 h 177"/>
                <a:gd name="T10" fmla="*/ 226 w 432"/>
                <a:gd name="T11" fmla="*/ 177 h 177"/>
                <a:gd name="T12" fmla="*/ 432 w 432"/>
                <a:gd name="T13" fmla="*/ 51 h 177"/>
                <a:gd name="T14" fmla="*/ 404 w 432"/>
                <a:gd name="T15" fmla="*/ 40 h 177"/>
                <a:gd name="T16" fmla="*/ 420 w 432"/>
                <a:gd name="T17" fmla="*/ 29 h 177"/>
                <a:gd name="T18" fmla="*/ 212 w 432"/>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177">
                  <a:moveTo>
                    <a:pt x="212" y="0"/>
                  </a:moveTo>
                  <a:lnTo>
                    <a:pt x="0" y="103"/>
                  </a:lnTo>
                  <a:lnTo>
                    <a:pt x="5" y="110"/>
                  </a:lnTo>
                  <a:lnTo>
                    <a:pt x="24" y="111"/>
                  </a:lnTo>
                  <a:lnTo>
                    <a:pt x="0" y="123"/>
                  </a:lnTo>
                  <a:lnTo>
                    <a:pt x="226" y="177"/>
                  </a:lnTo>
                  <a:lnTo>
                    <a:pt x="432" y="51"/>
                  </a:lnTo>
                  <a:lnTo>
                    <a:pt x="404" y="40"/>
                  </a:lnTo>
                  <a:lnTo>
                    <a:pt x="420" y="29"/>
                  </a:lnTo>
                  <a:lnTo>
                    <a:pt x="2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8" name="Freeform 29"/>
            <p:cNvSpPr>
              <a:spLocks/>
            </p:cNvSpPr>
            <p:nvPr/>
          </p:nvSpPr>
          <p:spPr bwMode="auto">
            <a:xfrm>
              <a:off x="909" y="4069"/>
              <a:ext cx="125" cy="45"/>
            </a:xfrm>
            <a:custGeom>
              <a:avLst/>
              <a:gdLst>
                <a:gd name="T0" fmla="*/ 0 w 500"/>
                <a:gd name="T1" fmla="*/ 102 h 135"/>
                <a:gd name="T2" fmla="*/ 160 w 500"/>
                <a:gd name="T3" fmla="*/ 0 h 135"/>
                <a:gd name="T4" fmla="*/ 500 w 500"/>
                <a:gd name="T5" fmla="*/ 45 h 135"/>
                <a:gd name="T6" fmla="*/ 325 w 500"/>
                <a:gd name="T7" fmla="*/ 135 h 135"/>
                <a:gd name="T8" fmla="*/ 0 w 500"/>
                <a:gd name="T9" fmla="*/ 102 h 135"/>
              </a:gdLst>
              <a:ahLst/>
              <a:cxnLst>
                <a:cxn ang="0">
                  <a:pos x="T0" y="T1"/>
                </a:cxn>
                <a:cxn ang="0">
                  <a:pos x="T2" y="T3"/>
                </a:cxn>
                <a:cxn ang="0">
                  <a:pos x="T4" y="T5"/>
                </a:cxn>
                <a:cxn ang="0">
                  <a:pos x="T6" y="T7"/>
                </a:cxn>
                <a:cxn ang="0">
                  <a:pos x="T8" y="T9"/>
                </a:cxn>
              </a:cxnLst>
              <a:rect l="0" t="0" r="r" b="b"/>
              <a:pathLst>
                <a:path w="500" h="135">
                  <a:moveTo>
                    <a:pt x="0" y="102"/>
                  </a:moveTo>
                  <a:lnTo>
                    <a:pt x="160" y="0"/>
                  </a:lnTo>
                  <a:lnTo>
                    <a:pt x="500" y="45"/>
                  </a:lnTo>
                  <a:lnTo>
                    <a:pt x="325" y="135"/>
                  </a:lnTo>
                  <a:lnTo>
                    <a:pt x="0" y="102"/>
                  </a:lnTo>
                  <a:close/>
                </a:path>
              </a:pathLst>
            </a:custGeom>
            <a:solidFill>
              <a:srgbClr val="85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99" name="Freeform 30"/>
            <p:cNvSpPr>
              <a:spLocks/>
            </p:cNvSpPr>
            <p:nvPr/>
          </p:nvSpPr>
          <p:spPr bwMode="auto">
            <a:xfrm>
              <a:off x="983" y="4062"/>
              <a:ext cx="46" cy="37"/>
            </a:xfrm>
            <a:custGeom>
              <a:avLst/>
              <a:gdLst>
                <a:gd name="T0" fmla="*/ 41 w 184"/>
                <a:gd name="T1" fmla="*/ 10 h 112"/>
                <a:gd name="T2" fmla="*/ 31 w 184"/>
                <a:gd name="T3" fmla="*/ 16 h 112"/>
                <a:gd name="T4" fmla="*/ 7 w 184"/>
                <a:gd name="T5" fmla="*/ 49 h 112"/>
                <a:gd name="T6" fmla="*/ 3 w 184"/>
                <a:gd name="T7" fmla="*/ 55 h 112"/>
                <a:gd name="T8" fmla="*/ 2 w 184"/>
                <a:gd name="T9" fmla="*/ 63 h 112"/>
                <a:gd name="T10" fmla="*/ 3 w 184"/>
                <a:gd name="T11" fmla="*/ 68 h 112"/>
                <a:gd name="T12" fmla="*/ 14 w 184"/>
                <a:gd name="T13" fmla="*/ 95 h 112"/>
                <a:gd name="T14" fmla="*/ 18 w 184"/>
                <a:gd name="T15" fmla="*/ 93 h 112"/>
                <a:gd name="T16" fmla="*/ 24 w 184"/>
                <a:gd name="T17" fmla="*/ 85 h 112"/>
                <a:gd name="T18" fmla="*/ 32 w 184"/>
                <a:gd name="T19" fmla="*/ 77 h 112"/>
                <a:gd name="T20" fmla="*/ 36 w 184"/>
                <a:gd name="T21" fmla="*/ 76 h 112"/>
                <a:gd name="T22" fmla="*/ 34 w 184"/>
                <a:gd name="T23" fmla="*/ 94 h 112"/>
                <a:gd name="T24" fmla="*/ 37 w 184"/>
                <a:gd name="T25" fmla="*/ 102 h 112"/>
                <a:gd name="T26" fmla="*/ 42 w 184"/>
                <a:gd name="T27" fmla="*/ 109 h 112"/>
                <a:gd name="T28" fmla="*/ 47 w 184"/>
                <a:gd name="T29" fmla="*/ 112 h 112"/>
                <a:gd name="T30" fmla="*/ 54 w 184"/>
                <a:gd name="T31" fmla="*/ 112 h 112"/>
                <a:gd name="T32" fmla="*/ 61 w 184"/>
                <a:gd name="T33" fmla="*/ 106 h 112"/>
                <a:gd name="T34" fmla="*/ 64 w 184"/>
                <a:gd name="T35" fmla="*/ 99 h 112"/>
                <a:gd name="T36" fmla="*/ 64 w 184"/>
                <a:gd name="T37" fmla="*/ 94 h 112"/>
                <a:gd name="T38" fmla="*/ 74 w 184"/>
                <a:gd name="T39" fmla="*/ 103 h 112"/>
                <a:gd name="T40" fmla="*/ 78 w 184"/>
                <a:gd name="T41" fmla="*/ 105 h 112"/>
                <a:gd name="T42" fmla="*/ 85 w 184"/>
                <a:gd name="T43" fmla="*/ 87 h 112"/>
                <a:gd name="T44" fmla="*/ 88 w 184"/>
                <a:gd name="T45" fmla="*/ 79 h 112"/>
                <a:gd name="T46" fmla="*/ 98 w 184"/>
                <a:gd name="T47" fmla="*/ 72 h 112"/>
                <a:gd name="T48" fmla="*/ 105 w 184"/>
                <a:gd name="T49" fmla="*/ 68 h 112"/>
                <a:gd name="T50" fmla="*/ 125 w 184"/>
                <a:gd name="T51" fmla="*/ 65 h 112"/>
                <a:gd name="T52" fmla="*/ 144 w 184"/>
                <a:gd name="T53" fmla="*/ 61 h 112"/>
                <a:gd name="T54" fmla="*/ 150 w 184"/>
                <a:gd name="T55" fmla="*/ 58 h 112"/>
                <a:gd name="T56" fmla="*/ 164 w 184"/>
                <a:gd name="T57" fmla="*/ 48 h 112"/>
                <a:gd name="T58" fmla="*/ 169 w 184"/>
                <a:gd name="T59" fmla="*/ 46 h 112"/>
                <a:gd name="T60" fmla="*/ 181 w 184"/>
                <a:gd name="T61" fmla="*/ 43 h 112"/>
                <a:gd name="T62" fmla="*/ 184 w 184"/>
                <a:gd name="T63" fmla="*/ 41 h 112"/>
                <a:gd name="T64" fmla="*/ 184 w 184"/>
                <a:gd name="T65" fmla="*/ 33 h 112"/>
                <a:gd name="T66" fmla="*/ 176 w 184"/>
                <a:gd name="T67" fmla="*/ 15 h 112"/>
                <a:gd name="T68" fmla="*/ 166 w 184"/>
                <a:gd name="T69" fmla="*/ 3 h 112"/>
                <a:gd name="T70" fmla="*/ 162 w 184"/>
                <a:gd name="T71" fmla="*/ 1 h 112"/>
                <a:gd name="T72" fmla="*/ 155 w 184"/>
                <a:gd name="T73" fmla="*/ 0 h 112"/>
                <a:gd name="T74" fmla="*/ 136 w 184"/>
                <a:gd name="T75" fmla="*/ 3 h 112"/>
                <a:gd name="T76" fmla="*/ 127 w 184"/>
                <a:gd name="T77" fmla="*/ 4 h 112"/>
                <a:gd name="T78" fmla="*/ 106 w 184"/>
                <a:gd name="T79" fmla="*/ 4 h 112"/>
                <a:gd name="T80" fmla="*/ 72 w 184"/>
                <a:gd name="T81" fmla="*/ 3 h 112"/>
                <a:gd name="T82" fmla="*/ 51 w 184"/>
                <a:gd name="T83" fmla="*/ 5 h 112"/>
                <a:gd name="T84" fmla="*/ 41 w 184"/>
                <a:gd name="T85" fmla="*/ 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4" h="112">
                  <a:moveTo>
                    <a:pt x="41" y="10"/>
                  </a:moveTo>
                  <a:lnTo>
                    <a:pt x="41" y="10"/>
                  </a:lnTo>
                  <a:lnTo>
                    <a:pt x="36" y="12"/>
                  </a:lnTo>
                  <a:lnTo>
                    <a:pt x="31" y="16"/>
                  </a:lnTo>
                  <a:lnTo>
                    <a:pt x="22" y="28"/>
                  </a:lnTo>
                  <a:lnTo>
                    <a:pt x="7" y="49"/>
                  </a:lnTo>
                  <a:lnTo>
                    <a:pt x="7" y="49"/>
                  </a:lnTo>
                  <a:lnTo>
                    <a:pt x="3" y="55"/>
                  </a:lnTo>
                  <a:lnTo>
                    <a:pt x="0" y="58"/>
                  </a:lnTo>
                  <a:lnTo>
                    <a:pt x="2" y="63"/>
                  </a:lnTo>
                  <a:lnTo>
                    <a:pt x="3" y="68"/>
                  </a:lnTo>
                  <a:lnTo>
                    <a:pt x="3" y="68"/>
                  </a:lnTo>
                  <a:lnTo>
                    <a:pt x="8" y="82"/>
                  </a:lnTo>
                  <a:lnTo>
                    <a:pt x="14" y="95"/>
                  </a:lnTo>
                  <a:lnTo>
                    <a:pt x="14" y="95"/>
                  </a:lnTo>
                  <a:lnTo>
                    <a:pt x="18" y="93"/>
                  </a:lnTo>
                  <a:lnTo>
                    <a:pt x="21" y="91"/>
                  </a:lnTo>
                  <a:lnTo>
                    <a:pt x="24" y="85"/>
                  </a:lnTo>
                  <a:lnTo>
                    <a:pt x="29" y="79"/>
                  </a:lnTo>
                  <a:lnTo>
                    <a:pt x="32" y="77"/>
                  </a:lnTo>
                  <a:lnTo>
                    <a:pt x="36" y="76"/>
                  </a:lnTo>
                  <a:lnTo>
                    <a:pt x="36" y="76"/>
                  </a:lnTo>
                  <a:lnTo>
                    <a:pt x="34" y="84"/>
                  </a:lnTo>
                  <a:lnTo>
                    <a:pt x="34" y="94"/>
                  </a:lnTo>
                  <a:lnTo>
                    <a:pt x="36" y="99"/>
                  </a:lnTo>
                  <a:lnTo>
                    <a:pt x="37" y="102"/>
                  </a:lnTo>
                  <a:lnTo>
                    <a:pt x="39" y="106"/>
                  </a:lnTo>
                  <a:lnTo>
                    <a:pt x="42" y="109"/>
                  </a:lnTo>
                  <a:lnTo>
                    <a:pt x="42" y="109"/>
                  </a:lnTo>
                  <a:lnTo>
                    <a:pt x="47" y="112"/>
                  </a:lnTo>
                  <a:lnTo>
                    <a:pt x="51" y="112"/>
                  </a:lnTo>
                  <a:lnTo>
                    <a:pt x="54" y="112"/>
                  </a:lnTo>
                  <a:lnTo>
                    <a:pt x="58" y="110"/>
                  </a:lnTo>
                  <a:lnTo>
                    <a:pt x="61" y="106"/>
                  </a:lnTo>
                  <a:lnTo>
                    <a:pt x="63" y="103"/>
                  </a:lnTo>
                  <a:lnTo>
                    <a:pt x="64" y="99"/>
                  </a:lnTo>
                  <a:lnTo>
                    <a:pt x="64" y="94"/>
                  </a:lnTo>
                  <a:lnTo>
                    <a:pt x="64" y="94"/>
                  </a:lnTo>
                  <a:lnTo>
                    <a:pt x="71" y="101"/>
                  </a:lnTo>
                  <a:lnTo>
                    <a:pt x="74" y="103"/>
                  </a:lnTo>
                  <a:lnTo>
                    <a:pt x="78" y="105"/>
                  </a:lnTo>
                  <a:lnTo>
                    <a:pt x="78" y="105"/>
                  </a:lnTo>
                  <a:lnTo>
                    <a:pt x="82" y="95"/>
                  </a:lnTo>
                  <a:lnTo>
                    <a:pt x="85" y="87"/>
                  </a:lnTo>
                  <a:lnTo>
                    <a:pt x="86" y="83"/>
                  </a:lnTo>
                  <a:lnTo>
                    <a:pt x="88" y="79"/>
                  </a:lnTo>
                  <a:lnTo>
                    <a:pt x="93" y="75"/>
                  </a:lnTo>
                  <a:lnTo>
                    <a:pt x="98" y="72"/>
                  </a:lnTo>
                  <a:lnTo>
                    <a:pt x="98" y="72"/>
                  </a:lnTo>
                  <a:lnTo>
                    <a:pt x="105" y="68"/>
                  </a:lnTo>
                  <a:lnTo>
                    <a:pt x="111" y="67"/>
                  </a:lnTo>
                  <a:lnTo>
                    <a:pt x="125" y="65"/>
                  </a:lnTo>
                  <a:lnTo>
                    <a:pt x="137" y="63"/>
                  </a:lnTo>
                  <a:lnTo>
                    <a:pt x="144" y="61"/>
                  </a:lnTo>
                  <a:lnTo>
                    <a:pt x="150" y="58"/>
                  </a:lnTo>
                  <a:lnTo>
                    <a:pt x="150" y="58"/>
                  </a:lnTo>
                  <a:lnTo>
                    <a:pt x="159" y="51"/>
                  </a:lnTo>
                  <a:lnTo>
                    <a:pt x="164" y="48"/>
                  </a:lnTo>
                  <a:lnTo>
                    <a:pt x="169" y="46"/>
                  </a:lnTo>
                  <a:lnTo>
                    <a:pt x="169" y="46"/>
                  </a:lnTo>
                  <a:lnTo>
                    <a:pt x="176" y="45"/>
                  </a:lnTo>
                  <a:lnTo>
                    <a:pt x="181" y="43"/>
                  </a:lnTo>
                  <a:lnTo>
                    <a:pt x="182" y="43"/>
                  </a:lnTo>
                  <a:lnTo>
                    <a:pt x="184" y="41"/>
                  </a:lnTo>
                  <a:lnTo>
                    <a:pt x="184" y="33"/>
                  </a:lnTo>
                  <a:lnTo>
                    <a:pt x="184" y="33"/>
                  </a:lnTo>
                  <a:lnTo>
                    <a:pt x="181" y="25"/>
                  </a:lnTo>
                  <a:lnTo>
                    <a:pt x="176" y="15"/>
                  </a:lnTo>
                  <a:lnTo>
                    <a:pt x="170" y="6"/>
                  </a:lnTo>
                  <a:lnTo>
                    <a:pt x="166" y="3"/>
                  </a:lnTo>
                  <a:lnTo>
                    <a:pt x="162" y="1"/>
                  </a:lnTo>
                  <a:lnTo>
                    <a:pt x="162" y="1"/>
                  </a:lnTo>
                  <a:lnTo>
                    <a:pt x="159" y="0"/>
                  </a:lnTo>
                  <a:lnTo>
                    <a:pt x="155" y="0"/>
                  </a:lnTo>
                  <a:lnTo>
                    <a:pt x="145" y="1"/>
                  </a:lnTo>
                  <a:lnTo>
                    <a:pt x="136" y="3"/>
                  </a:lnTo>
                  <a:lnTo>
                    <a:pt x="127" y="4"/>
                  </a:lnTo>
                  <a:lnTo>
                    <a:pt x="127" y="4"/>
                  </a:lnTo>
                  <a:lnTo>
                    <a:pt x="117" y="5"/>
                  </a:lnTo>
                  <a:lnTo>
                    <a:pt x="106" y="4"/>
                  </a:lnTo>
                  <a:lnTo>
                    <a:pt x="83" y="3"/>
                  </a:lnTo>
                  <a:lnTo>
                    <a:pt x="72" y="3"/>
                  </a:lnTo>
                  <a:lnTo>
                    <a:pt x="62" y="4"/>
                  </a:lnTo>
                  <a:lnTo>
                    <a:pt x="51" y="5"/>
                  </a:lnTo>
                  <a:lnTo>
                    <a:pt x="41" y="10"/>
                  </a:lnTo>
                  <a:lnTo>
                    <a:pt x="41" y="10"/>
                  </a:lnTo>
                  <a:close/>
                </a:path>
              </a:pathLst>
            </a:custGeom>
            <a:solidFill>
              <a:srgbClr val="FCC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0" name="Freeform 31"/>
            <p:cNvSpPr>
              <a:spLocks/>
            </p:cNvSpPr>
            <p:nvPr/>
          </p:nvSpPr>
          <p:spPr bwMode="auto">
            <a:xfrm>
              <a:off x="989" y="4084"/>
              <a:ext cx="44" cy="39"/>
            </a:xfrm>
            <a:custGeom>
              <a:avLst/>
              <a:gdLst>
                <a:gd name="T0" fmla="*/ 175 w 176"/>
                <a:gd name="T1" fmla="*/ 0 h 119"/>
                <a:gd name="T2" fmla="*/ 0 w 176"/>
                <a:gd name="T3" fmla="*/ 94 h 119"/>
                <a:gd name="T4" fmla="*/ 2 w 176"/>
                <a:gd name="T5" fmla="*/ 119 h 119"/>
                <a:gd name="T6" fmla="*/ 176 w 176"/>
                <a:gd name="T7" fmla="*/ 26 h 119"/>
                <a:gd name="T8" fmla="*/ 175 w 176"/>
                <a:gd name="T9" fmla="*/ 0 h 119"/>
              </a:gdLst>
              <a:ahLst/>
              <a:cxnLst>
                <a:cxn ang="0">
                  <a:pos x="T0" y="T1"/>
                </a:cxn>
                <a:cxn ang="0">
                  <a:pos x="T2" y="T3"/>
                </a:cxn>
                <a:cxn ang="0">
                  <a:pos x="T4" y="T5"/>
                </a:cxn>
                <a:cxn ang="0">
                  <a:pos x="T6" y="T7"/>
                </a:cxn>
                <a:cxn ang="0">
                  <a:pos x="T8" y="T9"/>
                </a:cxn>
              </a:cxnLst>
              <a:rect l="0" t="0" r="r" b="b"/>
              <a:pathLst>
                <a:path w="176" h="119">
                  <a:moveTo>
                    <a:pt x="175" y="0"/>
                  </a:moveTo>
                  <a:lnTo>
                    <a:pt x="0" y="94"/>
                  </a:lnTo>
                  <a:lnTo>
                    <a:pt x="2" y="119"/>
                  </a:lnTo>
                  <a:lnTo>
                    <a:pt x="176" y="26"/>
                  </a:lnTo>
                  <a:lnTo>
                    <a:pt x="17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1" name="Freeform 32"/>
            <p:cNvSpPr>
              <a:spLocks/>
            </p:cNvSpPr>
            <p:nvPr/>
          </p:nvSpPr>
          <p:spPr bwMode="auto">
            <a:xfrm>
              <a:off x="908" y="4103"/>
              <a:ext cx="82" cy="21"/>
            </a:xfrm>
            <a:custGeom>
              <a:avLst/>
              <a:gdLst>
                <a:gd name="T0" fmla="*/ 326 w 328"/>
                <a:gd name="T1" fmla="*/ 36 h 62"/>
                <a:gd name="T2" fmla="*/ 0 w 328"/>
                <a:gd name="T3" fmla="*/ 0 h 62"/>
                <a:gd name="T4" fmla="*/ 0 w 328"/>
                <a:gd name="T5" fmla="*/ 26 h 62"/>
                <a:gd name="T6" fmla="*/ 326 w 328"/>
                <a:gd name="T7" fmla="*/ 62 h 62"/>
                <a:gd name="T8" fmla="*/ 328 w 328"/>
                <a:gd name="T9" fmla="*/ 61 h 62"/>
                <a:gd name="T10" fmla="*/ 326 w 328"/>
                <a:gd name="T11" fmla="*/ 36 h 62"/>
                <a:gd name="T12" fmla="*/ 326 w 328"/>
                <a:gd name="T13" fmla="*/ 36 h 62"/>
              </a:gdLst>
              <a:ahLst/>
              <a:cxnLst>
                <a:cxn ang="0">
                  <a:pos x="T0" y="T1"/>
                </a:cxn>
                <a:cxn ang="0">
                  <a:pos x="T2" y="T3"/>
                </a:cxn>
                <a:cxn ang="0">
                  <a:pos x="T4" y="T5"/>
                </a:cxn>
                <a:cxn ang="0">
                  <a:pos x="T6" y="T7"/>
                </a:cxn>
                <a:cxn ang="0">
                  <a:pos x="T8" y="T9"/>
                </a:cxn>
                <a:cxn ang="0">
                  <a:pos x="T10" y="T11"/>
                </a:cxn>
                <a:cxn ang="0">
                  <a:pos x="T12" y="T13"/>
                </a:cxn>
              </a:cxnLst>
              <a:rect l="0" t="0" r="r" b="b"/>
              <a:pathLst>
                <a:path w="328" h="62">
                  <a:moveTo>
                    <a:pt x="326" y="36"/>
                  </a:moveTo>
                  <a:lnTo>
                    <a:pt x="0" y="0"/>
                  </a:lnTo>
                  <a:lnTo>
                    <a:pt x="0" y="26"/>
                  </a:lnTo>
                  <a:lnTo>
                    <a:pt x="326" y="62"/>
                  </a:lnTo>
                  <a:lnTo>
                    <a:pt x="328" y="61"/>
                  </a:lnTo>
                  <a:lnTo>
                    <a:pt x="326" y="36"/>
                  </a:lnTo>
                  <a:lnTo>
                    <a:pt x="326" y="3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2" name="Freeform 33"/>
            <p:cNvSpPr>
              <a:spLocks/>
            </p:cNvSpPr>
            <p:nvPr/>
          </p:nvSpPr>
          <p:spPr bwMode="auto">
            <a:xfrm>
              <a:off x="881" y="4020"/>
              <a:ext cx="110" cy="89"/>
            </a:xfrm>
            <a:custGeom>
              <a:avLst/>
              <a:gdLst>
                <a:gd name="T0" fmla="*/ 0 w 441"/>
                <a:gd name="T1" fmla="*/ 17 h 269"/>
                <a:gd name="T2" fmla="*/ 106 w 441"/>
                <a:gd name="T3" fmla="*/ 233 h 269"/>
                <a:gd name="T4" fmla="*/ 432 w 441"/>
                <a:gd name="T5" fmla="*/ 269 h 269"/>
                <a:gd name="T6" fmla="*/ 432 w 441"/>
                <a:gd name="T7" fmla="*/ 269 h 269"/>
                <a:gd name="T8" fmla="*/ 433 w 441"/>
                <a:gd name="T9" fmla="*/ 268 h 269"/>
                <a:gd name="T10" fmla="*/ 438 w 441"/>
                <a:gd name="T11" fmla="*/ 264 h 269"/>
                <a:gd name="T12" fmla="*/ 439 w 441"/>
                <a:gd name="T13" fmla="*/ 260 h 269"/>
                <a:gd name="T14" fmla="*/ 441 w 441"/>
                <a:gd name="T15" fmla="*/ 257 h 269"/>
                <a:gd name="T16" fmla="*/ 441 w 441"/>
                <a:gd name="T17" fmla="*/ 251 h 269"/>
                <a:gd name="T18" fmla="*/ 438 w 441"/>
                <a:gd name="T19" fmla="*/ 246 h 269"/>
                <a:gd name="T20" fmla="*/ 438 w 441"/>
                <a:gd name="T21" fmla="*/ 246 h 269"/>
                <a:gd name="T22" fmla="*/ 422 w 441"/>
                <a:gd name="T23" fmla="*/ 205 h 269"/>
                <a:gd name="T24" fmla="*/ 393 w 441"/>
                <a:gd name="T25" fmla="*/ 133 h 269"/>
                <a:gd name="T26" fmla="*/ 354 w 441"/>
                <a:gd name="T27" fmla="*/ 33 h 269"/>
                <a:gd name="T28" fmla="*/ 354 w 441"/>
                <a:gd name="T29" fmla="*/ 33 h 269"/>
                <a:gd name="T30" fmla="*/ 351 w 441"/>
                <a:gd name="T31" fmla="*/ 31 h 269"/>
                <a:gd name="T32" fmla="*/ 344 w 441"/>
                <a:gd name="T33" fmla="*/ 28 h 269"/>
                <a:gd name="T34" fmla="*/ 330 w 441"/>
                <a:gd name="T35" fmla="*/ 23 h 269"/>
                <a:gd name="T36" fmla="*/ 321 w 441"/>
                <a:gd name="T37" fmla="*/ 21 h 269"/>
                <a:gd name="T38" fmla="*/ 311 w 441"/>
                <a:gd name="T39" fmla="*/ 20 h 269"/>
                <a:gd name="T40" fmla="*/ 311 w 441"/>
                <a:gd name="T41" fmla="*/ 20 h 269"/>
                <a:gd name="T42" fmla="*/ 252 w 441"/>
                <a:gd name="T43" fmla="*/ 15 h 269"/>
                <a:gd name="T44" fmla="*/ 154 w 441"/>
                <a:gd name="T45" fmla="*/ 9 h 269"/>
                <a:gd name="T46" fmla="*/ 20 w 441"/>
                <a:gd name="T47" fmla="*/ 0 h 269"/>
                <a:gd name="T48" fmla="*/ 20 w 441"/>
                <a:gd name="T49" fmla="*/ 0 h 269"/>
                <a:gd name="T50" fmla="*/ 16 w 441"/>
                <a:gd name="T51" fmla="*/ 0 h 269"/>
                <a:gd name="T52" fmla="*/ 9 w 441"/>
                <a:gd name="T53" fmla="*/ 1 h 269"/>
                <a:gd name="T54" fmla="*/ 5 w 441"/>
                <a:gd name="T55" fmla="*/ 3 h 269"/>
                <a:gd name="T56" fmla="*/ 3 w 441"/>
                <a:gd name="T57" fmla="*/ 5 h 269"/>
                <a:gd name="T58" fmla="*/ 0 w 441"/>
                <a:gd name="T59" fmla="*/ 10 h 269"/>
                <a:gd name="T60" fmla="*/ 0 w 441"/>
                <a:gd name="T61" fmla="*/ 17 h 269"/>
                <a:gd name="T62" fmla="*/ 0 w 441"/>
                <a:gd name="T63" fmla="*/ 1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1" h="269">
                  <a:moveTo>
                    <a:pt x="0" y="17"/>
                  </a:moveTo>
                  <a:lnTo>
                    <a:pt x="106" y="233"/>
                  </a:lnTo>
                  <a:lnTo>
                    <a:pt x="432" y="269"/>
                  </a:lnTo>
                  <a:lnTo>
                    <a:pt x="432" y="269"/>
                  </a:lnTo>
                  <a:lnTo>
                    <a:pt x="433" y="268"/>
                  </a:lnTo>
                  <a:lnTo>
                    <a:pt x="438" y="264"/>
                  </a:lnTo>
                  <a:lnTo>
                    <a:pt x="439" y="260"/>
                  </a:lnTo>
                  <a:lnTo>
                    <a:pt x="441" y="257"/>
                  </a:lnTo>
                  <a:lnTo>
                    <a:pt x="441" y="251"/>
                  </a:lnTo>
                  <a:lnTo>
                    <a:pt x="438" y="246"/>
                  </a:lnTo>
                  <a:lnTo>
                    <a:pt x="438" y="246"/>
                  </a:lnTo>
                  <a:lnTo>
                    <a:pt x="422" y="205"/>
                  </a:lnTo>
                  <a:lnTo>
                    <a:pt x="393" y="133"/>
                  </a:lnTo>
                  <a:lnTo>
                    <a:pt x="354" y="33"/>
                  </a:lnTo>
                  <a:lnTo>
                    <a:pt x="354" y="33"/>
                  </a:lnTo>
                  <a:lnTo>
                    <a:pt x="351" y="31"/>
                  </a:lnTo>
                  <a:lnTo>
                    <a:pt x="344" y="28"/>
                  </a:lnTo>
                  <a:lnTo>
                    <a:pt x="330" y="23"/>
                  </a:lnTo>
                  <a:lnTo>
                    <a:pt x="321" y="21"/>
                  </a:lnTo>
                  <a:lnTo>
                    <a:pt x="311" y="20"/>
                  </a:lnTo>
                  <a:lnTo>
                    <a:pt x="311" y="20"/>
                  </a:lnTo>
                  <a:lnTo>
                    <a:pt x="252" y="15"/>
                  </a:lnTo>
                  <a:lnTo>
                    <a:pt x="154" y="9"/>
                  </a:lnTo>
                  <a:lnTo>
                    <a:pt x="20" y="0"/>
                  </a:lnTo>
                  <a:lnTo>
                    <a:pt x="20" y="0"/>
                  </a:lnTo>
                  <a:lnTo>
                    <a:pt x="16" y="0"/>
                  </a:lnTo>
                  <a:lnTo>
                    <a:pt x="9" y="1"/>
                  </a:lnTo>
                  <a:lnTo>
                    <a:pt x="5" y="3"/>
                  </a:lnTo>
                  <a:lnTo>
                    <a:pt x="3" y="5"/>
                  </a:lnTo>
                  <a:lnTo>
                    <a:pt x="0" y="10"/>
                  </a:lnTo>
                  <a:lnTo>
                    <a:pt x="0" y="17"/>
                  </a:lnTo>
                  <a:lnTo>
                    <a:pt x="0" y="1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3" name="Freeform 34"/>
            <p:cNvSpPr>
              <a:spLocks/>
            </p:cNvSpPr>
            <p:nvPr/>
          </p:nvSpPr>
          <p:spPr bwMode="auto">
            <a:xfrm>
              <a:off x="916" y="4094"/>
              <a:ext cx="12" cy="11"/>
            </a:xfrm>
            <a:custGeom>
              <a:avLst/>
              <a:gdLst>
                <a:gd name="T0" fmla="*/ 0 w 45"/>
                <a:gd name="T1" fmla="*/ 0 h 31"/>
                <a:gd name="T2" fmla="*/ 4 w 45"/>
                <a:gd name="T3" fmla="*/ 23 h 31"/>
                <a:gd name="T4" fmla="*/ 45 w 45"/>
                <a:gd name="T5" fmla="*/ 31 h 31"/>
                <a:gd name="T6" fmla="*/ 39 w 45"/>
                <a:gd name="T7" fmla="*/ 4 h 31"/>
                <a:gd name="T8" fmla="*/ 0 w 45"/>
                <a:gd name="T9" fmla="*/ 0 h 31"/>
              </a:gdLst>
              <a:ahLst/>
              <a:cxnLst>
                <a:cxn ang="0">
                  <a:pos x="T0" y="T1"/>
                </a:cxn>
                <a:cxn ang="0">
                  <a:pos x="T2" y="T3"/>
                </a:cxn>
                <a:cxn ang="0">
                  <a:pos x="T4" y="T5"/>
                </a:cxn>
                <a:cxn ang="0">
                  <a:pos x="T6" y="T7"/>
                </a:cxn>
                <a:cxn ang="0">
                  <a:pos x="T8" y="T9"/>
                </a:cxn>
              </a:cxnLst>
              <a:rect l="0" t="0" r="r" b="b"/>
              <a:pathLst>
                <a:path w="45" h="31">
                  <a:moveTo>
                    <a:pt x="0" y="0"/>
                  </a:moveTo>
                  <a:lnTo>
                    <a:pt x="4" y="23"/>
                  </a:lnTo>
                  <a:lnTo>
                    <a:pt x="45" y="31"/>
                  </a:lnTo>
                  <a:lnTo>
                    <a:pt x="39" y="4"/>
                  </a:lnTo>
                  <a:lnTo>
                    <a:pt x="0" y="0"/>
                  </a:lnTo>
                  <a:close/>
                </a:path>
              </a:pathLst>
            </a:custGeom>
            <a:solidFill>
              <a:srgbClr val="4F4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4" name="Freeform 35"/>
            <p:cNvSpPr>
              <a:spLocks/>
            </p:cNvSpPr>
            <p:nvPr/>
          </p:nvSpPr>
          <p:spPr bwMode="auto">
            <a:xfrm>
              <a:off x="964" y="4102"/>
              <a:ext cx="12" cy="10"/>
            </a:xfrm>
            <a:custGeom>
              <a:avLst/>
              <a:gdLst>
                <a:gd name="T0" fmla="*/ 0 w 45"/>
                <a:gd name="T1" fmla="*/ 0 h 30"/>
                <a:gd name="T2" fmla="*/ 4 w 45"/>
                <a:gd name="T3" fmla="*/ 22 h 30"/>
                <a:gd name="T4" fmla="*/ 45 w 45"/>
                <a:gd name="T5" fmla="*/ 30 h 30"/>
                <a:gd name="T6" fmla="*/ 39 w 45"/>
                <a:gd name="T7" fmla="*/ 3 h 30"/>
                <a:gd name="T8" fmla="*/ 0 w 45"/>
                <a:gd name="T9" fmla="*/ 0 h 30"/>
              </a:gdLst>
              <a:ahLst/>
              <a:cxnLst>
                <a:cxn ang="0">
                  <a:pos x="T0" y="T1"/>
                </a:cxn>
                <a:cxn ang="0">
                  <a:pos x="T2" y="T3"/>
                </a:cxn>
                <a:cxn ang="0">
                  <a:pos x="T4" y="T5"/>
                </a:cxn>
                <a:cxn ang="0">
                  <a:pos x="T6" y="T7"/>
                </a:cxn>
                <a:cxn ang="0">
                  <a:pos x="T8" y="T9"/>
                </a:cxn>
              </a:cxnLst>
              <a:rect l="0" t="0" r="r" b="b"/>
              <a:pathLst>
                <a:path w="45" h="30">
                  <a:moveTo>
                    <a:pt x="0" y="0"/>
                  </a:moveTo>
                  <a:lnTo>
                    <a:pt x="4" y="22"/>
                  </a:lnTo>
                  <a:lnTo>
                    <a:pt x="45" y="30"/>
                  </a:lnTo>
                  <a:lnTo>
                    <a:pt x="39" y="3"/>
                  </a:lnTo>
                  <a:lnTo>
                    <a:pt x="0" y="0"/>
                  </a:lnTo>
                  <a:close/>
                </a:path>
              </a:pathLst>
            </a:custGeom>
            <a:solidFill>
              <a:srgbClr val="4F4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5" name="Freeform 36"/>
            <p:cNvSpPr>
              <a:spLocks/>
            </p:cNvSpPr>
            <p:nvPr/>
          </p:nvSpPr>
          <p:spPr bwMode="auto">
            <a:xfrm>
              <a:off x="880" y="4020"/>
              <a:ext cx="111" cy="89"/>
            </a:xfrm>
            <a:custGeom>
              <a:avLst/>
              <a:gdLst>
                <a:gd name="T0" fmla="*/ 0 w 441"/>
                <a:gd name="T1" fmla="*/ 12 h 269"/>
                <a:gd name="T2" fmla="*/ 331 w 441"/>
                <a:gd name="T3" fmla="*/ 42 h 269"/>
                <a:gd name="T4" fmla="*/ 331 w 441"/>
                <a:gd name="T5" fmla="*/ 42 h 269"/>
                <a:gd name="T6" fmla="*/ 335 w 441"/>
                <a:gd name="T7" fmla="*/ 45 h 269"/>
                <a:gd name="T8" fmla="*/ 342 w 441"/>
                <a:gd name="T9" fmla="*/ 51 h 269"/>
                <a:gd name="T10" fmla="*/ 346 w 441"/>
                <a:gd name="T11" fmla="*/ 57 h 269"/>
                <a:gd name="T12" fmla="*/ 350 w 441"/>
                <a:gd name="T13" fmla="*/ 63 h 269"/>
                <a:gd name="T14" fmla="*/ 352 w 441"/>
                <a:gd name="T15" fmla="*/ 68 h 269"/>
                <a:gd name="T16" fmla="*/ 355 w 441"/>
                <a:gd name="T17" fmla="*/ 75 h 269"/>
                <a:gd name="T18" fmla="*/ 355 w 441"/>
                <a:gd name="T19" fmla="*/ 75 h 269"/>
                <a:gd name="T20" fmla="*/ 358 w 441"/>
                <a:gd name="T21" fmla="*/ 88 h 269"/>
                <a:gd name="T22" fmla="*/ 369 w 441"/>
                <a:gd name="T23" fmla="*/ 113 h 269"/>
                <a:gd name="T24" fmla="*/ 395 w 441"/>
                <a:gd name="T25" fmla="*/ 179 h 269"/>
                <a:gd name="T26" fmla="*/ 434 w 441"/>
                <a:gd name="T27" fmla="*/ 269 h 269"/>
                <a:gd name="T28" fmla="*/ 434 w 441"/>
                <a:gd name="T29" fmla="*/ 269 h 269"/>
                <a:gd name="T30" fmla="*/ 435 w 441"/>
                <a:gd name="T31" fmla="*/ 268 h 269"/>
                <a:gd name="T32" fmla="*/ 438 w 441"/>
                <a:gd name="T33" fmla="*/ 266 h 269"/>
                <a:gd name="T34" fmla="*/ 440 w 441"/>
                <a:gd name="T35" fmla="*/ 260 h 269"/>
                <a:gd name="T36" fmla="*/ 441 w 441"/>
                <a:gd name="T37" fmla="*/ 257 h 269"/>
                <a:gd name="T38" fmla="*/ 440 w 441"/>
                <a:gd name="T39" fmla="*/ 254 h 269"/>
                <a:gd name="T40" fmla="*/ 440 w 441"/>
                <a:gd name="T41" fmla="*/ 254 h 269"/>
                <a:gd name="T42" fmla="*/ 399 w 441"/>
                <a:gd name="T43" fmla="*/ 142 h 269"/>
                <a:gd name="T44" fmla="*/ 360 w 441"/>
                <a:gd name="T45" fmla="*/ 40 h 269"/>
                <a:gd name="T46" fmla="*/ 360 w 441"/>
                <a:gd name="T47" fmla="*/ 40 h 269"/>
                <a:gd name="T48" fmla="*/ 358 w 441"/>
                <a:gd name="T49" fmla="*/ 38 h 269"/>
                <a:gd name="T50" fmla="*/ 352 w 441"/>
                <a:gd name="T51" fmla="*/ 33 h 269"/>
                <a:gd name="T52" fmla="*/ 348 w 441"/>
                <a:gd name="T53" fmla="*/ 30 h 269"/>
                <a:gd name="T54" fmla="*/ 342 w 441"/>
                <a:gd name="T55" fmla="*/ 28 h 269"/>
                <a:gd name="T56" fmla="*/ 335 w 441"/>
                <a:gd name="T57" fmla="*/ 25 h 269"/>
                <a:gd name="T58" fmla="*/ 326 w 441"/>
                <a:gd name="T59" fmla="*/ 24 h 269"/>
                <a:gd name="T60" fmla="*/ 326 w 441"/>
                <a:gd name="T61" fmla="*/ 24 h 269"/>
                <a:gd name="T62" fmla="*/ 268 w 441"/>
                <a:gd name="T63" fmla="*/ 19 h 269"/>
                <a:gd name="T64" fmla="*/ 164 w 441"/>
                <a:gd name="T65" fmla="*/ 11 h 269"/>
                <a:gd name="T66" fmla="*/ 22 w 441"/>
                <a:gd name="T67" fmla="*/ 0 h 269"/>
                <a:gd name="T68" fmla="*/ 22 w 441"/>
                <a:gd name="T69" fmla="*/ 0 h 269"/>
                <a:gd name="T70" fmla="*/ 12 w 441"/>
                <a:gd name="T71" fmla="*/ 3 h 269"/>
                <a:gd name="T72" fmla="*/ 6 w 441"/>
                <a:gd name="T73" fmla="*/ 6 h 269"/>
                <a:gd name="T74" fmla="*/ 2 w 441"/>
                <a:gd name="T75" fmla="*/ 9 h 269"/>
                <a:gd name="T76" fmla="*/ 0 w 441"/>
                <a:gd name="T77" fmla="*/ 12 h 269"/>
                <a:gd name="T78" fmla="*/ 0 w 441"/>
                <a:gd name="T79" fmla="*/ 1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1" h="269">
                  <a:moveTo>
                    <a:pt x="0" y="12"/>
                  </a:moveTo>
                  <a:lnTo>
                    <a:pt x="331" y="42"/>
                  </a:lnTo>
                  <a:lnTo>
                    <a:pt x="331" y="42"/>
                  </a:lnTo>
                  <a:lnTo>
                    <a:pt x="335" y="45"/>
                  </a:lnTo>
                  <a:lnTo>
                    <a:pt x="342" y="51"/>
                  </a:lnTo>
                  <a:lnTo>
                    <a:pt x="346" y="57"/>
                  </a:lnTo>
                  <a:lnTo>
                    <a:pt x="350" y="63"/>
                  </a:lnTo>
                  <a:lnTo>
                    <a:pt x="352" y="68"/>
                  </a:lnTo>
                  <a:lnTo>
                    <a:pt x="355" y="75"/>
                  </a:lnTo>
                  <a:lnTo>
                    <a:pt x="355" y="75"/>
                  </a:lnTo>
                  <a:lnTo>
                    <a:pt x="358" y="88"/>
                  </a:lnTo>
                  <a:lnTo>
                    <a:pt x="369" y="113"/>
                  </a:lnTo>
                  <a:lnTo>
                    <a:pt x="395" y="179"/>
                  </a:lnTo>
                  <a:lnTo>
                    <a:pt x="434" y="269"/>
                  </a:lnTo>
                  <a:lnTo>
                    <a:pt x="434" y="269"/>
                  </a:lnTo>
                  <a:lnTo>
                    <a:pt x="435" y="268"/>
                  </a:lnTo>
                  <a:lnTo>
                    <a:pt x="438" y="266"/>
                  </a:lnTo>
                  <a:lnTo>
                    <a:pt x="440" y="260"/>
                  </a:lnTo>
                  <a:lnTo>
                    <a:pt x="441" y="257"/>
                  </a:lnTo>
                  <a:lnTo>
                    <a:pt x="440" y="254"/>
                  </a:lnTo>
                  <a:lnTo>
                    <a:pt x="440" y="254"/>
                  </a:lnTo>
                  <a:lnTo>
                    <a:pt x="399" y="142"/>
                  </a:lnTo>
                  <a:lnTo>
                    <a:pt x="360" y="40"/>
                  </a:lnTo>
                  <a:lnTo>
                    <a:pt x="360" y="40"/>
                  </a:lnTo>
                  <a:lnTo>
                    <a:pt x="358" y="38"/>
                  </a:lnTo>
                  <a:lnTo>
                    <a:pt x="352" y="33"/>
                  </a:lnTo>
                  <a:lnTo>
                    <a:pt x="348" y="30"/>
                  </a:lnTo>
                  <a:lnTo>
                    <a:pt x="342" y="28"/>
                  </a:lnTo>
                  <a:lnTo>
                    <a:pt x="335" y="25"/>
                  </a:lnTo>
                  <a:lnTo>
                    <a:pt x="326" y="24"/>
                  </a:lnTo>
                  <a:lnTo>
                    <a:pt x="326" y="24"/>
                  </a:lnTo>
                  <a:lnTo>
                    <a:pt x="268" y="19"/>
                  </a:lnTo>
                  <a:lnTo>
                    <a:pt x="164" y="11"/>
                  </a:lnTo>
                  <a:lnTo>
                    <a:pt x="22" y="0"/>
                  </a:lnTo>
                  <a:lnTo>
                    <a:pt x="22" y="0"/>
                  </a:lnTo>
                  <a:lnTo>
                    <a:pt x="12" y="3"/>
                  </a:lnTo>
                  <a:lnTo>
                    <a:pt x="6" y="6"/>
                  </a:lnTo>
                  <a:lnTo>
                    <a:pt x="2" y="9"/>
                  </a:lnTo>
                  <a:lnTo>
                    <a:pt x="0" y="12"/>
                  </a:lnTo>
                  <a:lnTo>
                    <a:pt x="0" y="1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6" name="Freeform 37"/>
            <p:cNvSpPr>
              <a:spLocks/>
            </p:cNvSpPr>
            <p:nvPr/>
          </p:nvSpPr>
          <p:spPr bwMode="auto">
            <a:xfrm>
              <a:off x="1098" y="4041"/>
              <a:ext cx="12" cy="52"/>
            </a:xfrm>
            <a:custGeom>
              <a:avLst/>
              <a:gdLst>
                <a:gd name="T0" fmla="*/ 2 w 46"/>
                <a:gd name="T1" fmla="*/ 7 h 157"/>
                <a:gd name="T2" fmla="*/ 2 w 46"/>
                <a:gd name="T3" fmla="*/ 7 h 157"/>
                <a:gd name="T4" fmla="*/ 6 w 46"/>
                <a:gd name="T5" fmla="*/ 11 h 157"/>
                <a:gd name="T6" fmla="*/ 11 w 46"/>
                <a:gd name="T7" fmla="*/ 15 h 157"/>
                <a:gd name="T8" fmla="*/ 16 w 46"/>
                <a:gd name="T9" fmla="*/ 22 h 157"/>
                <a:gd name="T10" fmla="*/ 21 w 46"/>
                <a:gd name="T11" fmla="*/ 31 h 157"/>
                <a:gd name="T12" fmla="*/ 25 w 46"/>
                <a:gd name="T13" fmla="*/ 43 h 157"/>
                <a:gd name="T14" fmla="*/ 30 w 46"/>
                <a:gd name="T15" fmla="*/ 58 h 157"/>
                <a:gd name="T16" fmla="*/ 32 w 46"/>
                <a:gd name="T17" fmla="*/ 76 h 157"/>
                <a:gd name="T18" fmla="*/ 32 w 46"/>
                <a:gd name="T19" fmla="*/ 76 h 157"/>
                <a:gd name="T20" fmla="*/ 35 w 46"/>
                <a:gd name="T21" fmla="*/ 112 h 157"/>
                <a:gd name="T22" fmla="*/ 35 w 46"/>
                <a:gd name="T23" fmla="*/ 136 h 157"/>
                <a:gd name="T24" fmla="*/ 35 w 46"/>
                <a:gd name="T25" fmla="*/ 152 h 157"/>
                <a:gd name="T26" fmla="*/ 35 w 46"/>
                <a:gd name="T27" fmla="*/ 152 h 157"/>
                <a:gd name="T28" fmla="*/ 36 w 46"/>
                <a:gd name="T29" fmla="*/ 154 h 157"/>
                <a:gd name="T30" fmla="*/ 36 w 46"/>
                <a:gd name="T31" fmla="*/ 156 h 157"/>
                <a:gd name="T32" fmla="*/ 39 w 46"/>
                <a:gd name="T33" fmla="*/ 157 h 157"/>
                <a:gd name="T34" fmla="*/ 40 w 46"/>
                <a:gd name="T35" fmla="*/ 157 h 157"/>
                <a:gd name="T36" fmla="*/ 40 w 46"/>
                <a:gd name="T37" fmla="*/ 157 h 157"/>
                <a:gd name="T38" fmla="*/ 42 w 46"/>
                <a:gd name="T39" fmla="*/ 157 h 157"/>
                <a:gd name="T40" fmla="*/ 44 w 46"/>
                <a:gd name="T41" fmla="*/ 156 h 157"/>
                <a:gd name="T42" fmla="*/ 45 w 46"/>
                <a:gd name="T43" fmla="*/ 155 h 157"/>
                <a:gd name="T44" fmla="*/ 45 w 46"/>
                <a:gd name="T45" fmla="*/ 152 h 157"/>
                <a:gd name="T46" fmla="*/ 45 w 46"/>
                <a:gd name="T47" fmla="*/ 152 h 157"/>
                <a:gd name="T48" fmla="*/ 46 w 46"/>
                <a:gd name="T49" fmla="*/ 136 h 157"/>
                <a:gd name="T50" fmla="*/ 45 w 46"/>
                <a:gd name="T51" fmla="*/ 112 h 157"/>
                <a:gd name="T52" fmla="*/ 42 w 46"/>
                <a:gd name="T53" fmla="*/ 76 h 157"/>
                <a:gd name="T54" fmla="*/ 42 w 46"/>
                <a:gd name="T55" fmla="*/ 76 h 157"/>
                <a:gd name="T56" fmla="*/ 39 w 46"/>
                <a:gd name="T57" fmla="*/ 56 h 157"/>
                <a:gd name="T58" fmla="*/ 35 w 46"/>
                <a:gd name="T59" fmla="*/ 39 h 157"/>
                <a:gd name="T60" fmla="*/ 29 w 46"/>
                <a:gd name="T61" fmla="*/ 27 h 157"/>
                <a:gd name="T62" fmla="*/ 24 w 46"/>
                <a:gd name="T63" fmla="*/ 16 h 157"/>
                <a:gd name="T64" fmla="*/ 17 w 46"/>
                <a:gd name="T65" fmla="*/ 9 h 157"/>
                <a:gd name="T66" fmla="*/ 14 w 46"/>
                <a:gd name="T67" fmla="*/ 4 h 157"/>
                <a:gd name="T68" fmla="*/ 7 w 46"/>
                <a:gd name="T69" fmla="*/ 1 h 157"/>
                <a:gd name="T70" fmla="*/ 7 w 46"/>
                <a:gd name="T71" fmla="*/ 1 h 157"/>
                <a:gd name="T72" fmla="*/ 6 w 46"/>
                <a:gd name="T73" fmla="*/ 0 h 157"/>
                <a:gd name="T74" fmla="*/ 3 w 46"/>
                <a:gd name="T75" fmla="*/ 0 h 157"/>
                <a:gd name="T76" fmla="*/ 2 w 46"/>
                <a:gd name="T77" fmla="*/ 1 h 157"/>
                <a:gd name="T78" fmla="*/ 1 w 46"/>
                <a:gd name="T79" fmla="*/ 2 h 157"/>
                <a:gd name="T80" fmla="*/ 1 w 46"/>
                <a:gd name="T81" fmla="*/ 2 h 157"/>
                <a:gd name="T82" fmla="*/ 0 w 46"/>
                <a:gd name="T83" fmla="*/ 3 h 157"/>
                <a:gd name="T84" fmla="*/ 0 w 46"/>
                <a:gd name="T85" fmla="*/ 5 h 157"/>
                <a:gd name="T86" fmla="*/ 1 w 46"/>
                <a:gd name="T87" fmla="*/ 6 h 157"/>
                <a:gd name="T88" fmla="*/ 2 w 46"/>
                <a:gd name="T89" fmla="*/ 7 h 157"/>
                <a:gd name="T90" fmla="*/ 2 w 46"/>
                <a:gd name="T91"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 h="157">
                  <a:moveTo>
                    <a:pt x="2" y="7"/>
                  </a:moveTo>
                  <a:lnTo>
                    <a:pt x="2" y="7"/>
                  </a:lnTo>
                  <a:lnTo>
                    <a:pt x="6" y="11"/>
                  </a:lnTo>
                  <a:lnTo>
                    <a:pt x="11" y="15"/>
                  </a:lnTo>
                  <a:lnTo>
                    <a:pt x="16" y="22"/>
                  </a:lnTo>
                  <a:lnTo>
                    <a:pt x="21" y="31"/>
                  </a:lnTo>
                  <a:lnTo>
                    <a:pt x="25" y="43"/>
                  </a:lnTo>
                  <a:lnTo>
                    <a:pt x="30" y="58"/>
                  </a:lnTo>
                  <a:lnTo>
                    <a:pt x="32" y="76"/>
                  </a:lnTo>
                  <a:lnTo>
                    <a:pt x="32" y="76"/>
                  </a:lnTo>
                  <a:lnTo>
                    <a:pt x="35" y="112"/>
                  </a:lnTo>
                  <a:lnTo>
                    <a:pt x="35" y="136"/>
                  </a:lnTo>
                  <a:lnTo>
                    <a:pt x="35" y="152"/>
                  </a:lnTo>
                  <a:lnTo>
                    <a:pt x="35" y="152"/>
                  </a:lnTo>
                  <a:lnTo>
                    <a:pt x="36" y="154"/>
                  </a:lnTo>
                  <a:lnTo>
                    <a:pt x="36" y="156"/>
                  </a:lnTo>
                  <a:lnTo>
                    <a:pt x="39" y="157"/>
                  </a:lnTo>
                  <a:lnTo>
                    <a:pt x="40" y="157"/>
                  </a:lnTo>
                  <a:lnTo>
                    <a:pt x="40" y="157"/>
                  </a:lnTo>
                  <a:lnTo>
                    <a:pt x="42" y="157"/>
                  </a:lnTo>
                  <a:lnTo>
                    <a:pt x="44" y="156"/>
                  </a:lnTo>
                  <a:lnTo>
                    <a:pt x="45" y="155"/>
                  </a:lnTo>
                  <a:lnTo>
                    <a:pt x="45" y="152"/>
                  </a:lnTo>
                  <a:lnTo>
                    <a:pt x="45" y="152"/>
                  </a:lnTo>
                  <a:lnTo>
                    <a:pt x="46" y="136"/>
                  </a:lnTo>
                  <a:lnTo>
                    <a:pt x="45" y="112"/>
                  </a:lnTo>
                  <a:lnTo>
                    <a:pt x="42" y="76"/>
                  </a:lnTo>
                  <a:lnTo>
                    <a:pt x="42" y="76"/>
                  </a:lnTo>
                  <a:lnTo>
                    <a:pt x="39" y="56"/>
                  </a:lnTo>
                  <a:lnTo>
                    <a:pt x="35" y="39"/>
                  </a:lnTo>
                  <a:lnTo>
                    <a:pt x="29" y="27"/>
                  </a:lnTo>
                  <a:lnTo>
                    <a:pt x="24" y="16"/>
                  </a:lnTo>
                  <a:lnTo>
                    <a:pt x="17" y="9"/>
                  </a:lnTo>
                  <a:lnTo>
                    <a:pt x="14" y="4"/>
                  </a:lnTo>
                  <a:lnTo>
                    <a:pt x="7" y="1"/>
                  </a:lnTo>
                  <a:lnTo>
                    <a:pt x="7" y="1"/>
                  </a:lnTo>
                  <a:lnTo>
                    <a:pt x="6" y="0"/>
                  </a:lnTo>
                  <a:lnTo>
                    <a:pt x="3" y="0"/>
                  </a:lnTo>
                  <a:lnTo>
                    <a:pt x="2" y="1"/>
                  </a:lnTo>
                  <a:lnTo>
                    <a:pt x="1" y="2"/>
                  </a:lnTo>
                  <a:lnTo>
                    <a:pt x="1" y="2"/>
                  </a:lnTo>
                  <a:lnTo>
                    <a:pt x="0" y="3"/>
                  </a:lnTo>
                  <a:lnTo>
                    <a:pt x="0" y="5"/>
                  </a:lnTo>
                  <a:lnTo>
                    <a:pt x="1" y="6"/>
                  </a:lnTo>
                  <a:lnTo>
                    <a:pt x="2" y="7"/>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7" name="Freeform 38"/>
            <p:cNvSpPr>
              <a:spLocks noEditPoints="1"/>
            </p:cNvSpPr>
            <p:nvPr/>
          </p:nvSpPr>
          <p:spPr bwMode="auto">
            <a:xfrm>
              <a:off x="993" y="4094"/>
              <a:ext cx="113" cy="60"/>
            </a:xfrm>
            <a:custGeom>
              <a:avLst/>
              <a:gdLst>
                <a:gd name="T0" fmla="*/ 425 w 450"/>
                <a:gd name="T1" fmla="*/ 44 h 181"/>
                <a:gd name="T2" fmla="*/ 439 w 450"/>
                <a:gd name="T3" fmla="*/ 37 h 181"/>
                <a:gd name="T4" fmla="*/ 438 w 450"/>
                <a:gd name="T5" fmla="*/ 32 h 181"/>
                <a:gd name="T6" fmla="*/ 341 w 450"/>
                <a:gd name="T7" fmla="*/ 18 h 181"/>
                <a:gd name="T8" fmla="*/ 227 w 450"/>
                <a:gd name="T9" fmla="*/ 0 h 181"/>
                <a:gd name="T10" fmla="*/ 223 w 450"/>
                <a:gd name="T11" fmla="*/ 0 h 181"/>
                <a:gd name="T12" fmla="*/ 44 w 450"/>
                <a:gd name="T13" fmla="*/ 85 h 181"/>
                <a:gd name="T14" fmla="*/ 12 w 450"/>
                <a:gd name="T15" fmla="*/ 101 h 181"/>
                <a:gd name="T16" fmla="*/ 3 w 450"/>
                <a:gd name="T17" fmla="*/ 108 h 181"/>
                <a:gd name="T18" fmla="*/ 2 w 450"/>
                <a:gd name="T19" fmla="*/ 113 h 181"/>
                <a:gd name="T20" fmla="*/ 6 w 450"/>
                <a:gd name="T21" fmla="*/ 115 h 181"/>
                <a:gd name="T22" fmla="*/ 2 w 450"/>
                <a:gd name="T23" fmla="*/ 126 h 181"/>
                <a:gd name="T24" fmla="*/ 0 w 450"/>
                <a:gd name="T25" fmla="*/ 131 h 181"/>
                <a:gd name="T26" fmla="*/ 3 w 450"/>
                <a:gd name="T27" fmla="*/ 135 h 181"/>
                <a:gd name="T28" fmla="*/ 121 w 450"/>
                <a:gd name="T29" fmla="*/ 158 h 181"/>
                <a:gd name="T30" fmla="*/ 198 w 450"/>
                <a:gd name="T31" fmla="*/ 174 h 181"/>
                <a:gd name="T32" fmla="*/ 239 w 450"/>
                <a:gd name="T33" fmla="*/ 181 h 181"/>
                <a:gd name="T34" fmla="*/ 316 w 450"/>
                <a:gd name="T35" fmla="*/ 134 h 181"/>
                <a:gd name="T36" fmla="*/ 411 w 450"/>
                <a:gd name="T37" fmla="*/ 78 h 181"/>
                <a:gd name="T38" fmla="*/ 448 w 450"/>
                <a:gd name="T39" fmla="*/ 56 h 181"/>
                <a:gd name="T40" fmla="*/ 450 w 450"/>
                <a:gd name="T41" fmla="*/ 52 h 181"/>
                <a:gd name="T42" fmla="*/ 446 w 450"/>
                <a:gd name="T43" fmla="*/ 49 h 181"/>
                <a:gd name="T44" fmla="*/ 141 w 450"/>
                <a:gd name="T45" fmla="*/ 49 h 181"/>
                <a:gd name="T46" fmla="*/ 241 w 450"/>
                <a:gd name="T47" fmla="*/ 13 h 181"/>
                <a:gd name="T48" fmla="*/ 417 w 450"/>
                <a:gd name="T49" fmla="*/ 37 h 181"/>
                <a:gd name="T50" fmla="*/ 376 w 450"/>
                <a:gd name="T51" fmla="*/ 59 h 181"/>
                <a:gd name="T52" fmla="*/ 332 w 450"/>
                <a:gd name="T53" fmla="*/ 87 h 181"/>
                <a:gd name="T54" fmla="*/ 305 w 450"/>
                <a:gd name="T55" fmla="*/ 106 h 181"/>
                <a:gd name="T56" fmla="*/ 223 w 450"/>
                <a:gd name="T57" fmla="*/ 148 h 181"/>
                <a:gd name="T58" fmla="*/ 82 w 450"/>
                <a:gd name="T59" fmla="*/ 121 h 181"/>
                <a:gd name="T60" fmla="*/ 30 w 450"/>
                <a:gd name="T61" fmla="*/ 101 h 181"/>
                <a:gd name="T62" fmla="*/ 406 w 450"/>
                <a:gd name="T63" fmla="*/ 70 h 181"/>
                <a:gd name="T64" fmla="*/ 317 w 450"/>
                <a:gd name="T65" fmla="*/ 123 h 181"/>
                <a:gd name="T66" fmla="*/ 193 w 450"/>
                <a:gd name="T67" fmla="*/ 164 h 181"/>
                <a:gd name="T68" fmla="*/ 125 w 450"/>
                <a:gd name="T69" fmla="*/ 150 h 181"/>
                <a:gd name="T70" fmla="*/ 21 w 450"/>
                <a:gd name="T71" fmla="*/ 128 h 181"/>
                <a:gd name="T72" fmla="*/ 35 w 450"/>
                <a:gd name="T73" fmla="*/ 123 h 181"/>
                <a:gd name="T74" fmla="*/ 80 w 450"/>
                <a:gd name="T75" fmla="*/ 130 h 181"/>
                <a:gd name="T76" fmla="*/ 223 w 450"/>
                <a:gd name="T77" fmla="*/ 157 h 181"/>
                <a:gd name="T78" fmla="*/ 225 w 450"/>
                <a:gd name="T79" fmla="*/ 157 h 181"/>
                <a:gd name="T80" fmla="*/ 291 w 450"/>
                <a:gd name="T81" fmla="*/ 125 h 181"/>
                <a:gd name="T82" fmla="*/ 338 w 450"/>
                <a:gd name="T83" fmla="*/ 94 h 181"/>
                <a:gd name="T84" fmla="*/ 375 w 450"/>
                <a:gd name="T85" fmla="*/ 70 h 181"/>
                <a:gd name="T86" fmla="*/ 412 w 450"/>
                <a:gd name="T87" fmla="*/ 50 h 181"/>
                <a:gd name="T88" fmla="*/ 433 w 450"/>
                <a:gd name="T89" fmla="*/ 55 h 181"/>
                <a:gd name="T90" fmla="*/ 406 w 450"/>
                <a:gd name="T91" fmla="*/ 7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0" h="181">
                  <a:moveTo>
                    <a:pt x="446" y="49"/>
                  </a:moveTo>
                  <a:lnTo>
                    <a:pt x="425" y="44"/>
                  </a:lnTo>
                  <a:lnTo>
                    <a:pt x="425" y="44"/>
                  </a:lnTo>
                  <a:lnTo>
                    <a:pt x="436" y="39"/>
                  </a:lnTo>
                  <a:lnTo>
                    <a:pt x="436" y="39"/>
                  </a:lnTo>
                  <a:lnTo>
                    <a:pt x="439" y="37"/>
                  </a:lnTo>
                  <a:lnTo>
                    <a:pt x="439" y="34"/>
                  </a:lnTo>
                  <a:lnTo>
                    <a:pt x="439" y="34"/>
                  </a:lnTo>
                  <a:lnTo>
                    <a:pt x="438" y="32"/>
                  </a:lnTo>
                  <a:lnTo>
                    <a:pt x="435" y="31"/>
                  </a:lnTo>
                  <a:lnTo>
                    <a:pt x="435" y="31"/>
                  </a:lnTo>
                  <a:lnTo>
                    <a:pt x="341" y="18"/>
                  </a:lnTo>
                  <a:lnTo>
                    <a:pt x="271" y="8"/>
                  </a:lnTo>
                  <a:lnTo>
                    <a:pt x="243" y="4"/>
                  </a:lnTo>
                  <a:lnTo>
                    <a:pt x="227" y="0"/>
                  </a:lnTo>
                  <a:lnTo>
                    <a:pt x="227" y="0"/>
                  </a:lnTo>
                  <a:lnTo>
                    <a:pt x="224" y="0"/>
                  </a:lnTo>
                  <a:lnTo>
                    <a:pt x="223" y="0"/>
                  </a:lnTo>
                  <a:lnTo>
                    <a:pt x="223" y="0"/>
                  </a:lnTo>
                  <a:lnTo>
                    <a:pt x="145" y="37"/>
                  </a:lnTo>
                  <a:lnTo>
                    <a:pt x="44" y="85"/>
                  </a:lnTo>
                  <a:lnTo>
                    <a:pt x="44" y="85"/>
                  </a:lnTo>
                  <a:lnTo>
                    <a:pt x="25" y="95"/>
                  </a:lnTo>
                  <a:lnTo>
                    <a:pt x="12" y="101"/>
                  </a:lnTo>
                  <a:lnTo>
                    <a:pt x="5" y="106"/>
                  </a:lnTo>
                  <a:lnTo>
                    <a:pt x="3" y="108"/>
                  </a:lnTo>
                  <a:lnTo>
                    <a:pt x="3" y="108"/>
                  </a:lnTo>
                  <a:lnTo>
                    <a:pt x="2" y="110"/>
                  </a:lnTo>
                  <a:lnTo>
                    <a:pt x="2" y="113"/>
                  </a:lnTo>
                  <a:lnTo>
                    <a:pt x="2" y="113"/>
                  </a:lnTo>
                  <a:lnTo>
                    <a:pt x="3" y="114"/>
                  </a:lnTo>
                  <a:lnTo>
                    <a:pt x="6" y="115"/>
                  </a:lnTo>
                  <a:lnTo>
                    <a:pt x="6" y="115"/>
                  </a:lnTo>
                  <a:lnTo>
                    <a:pt x="22" y="118"/>
                  </a:lnTo>
                  <a:lnTo>
                    <a:pt x="2" y="126"/>
                  </a:lnTo>
                  <a:lnTo>
                    <a:pt x="2" y="126"/>
                  </a:lnTo>
                  <a:lnTo>
                    <a:pt x="0" y="128"/>
                  </a:lnTo>
                  <a:lnTo>
                    <a:pt x="0" y="131"/>
                  </a:lnTo>
                  <a:lnTo>
                    <a:pt x="0" y="131"/>
                  </a:lnTo>
                  <a:lnTo>
                    <a:pt x="1" y="134"/>
                  </a:lnTo>
                  <a:lnTo>
                    <a:pt x="3" y="135"/>
                  </a:lnTo>
                  <a:lnTo>
                    <a:pt x="3" y="135"/>
                  </a:lnTo>
                  <a:lnTo>
                    <a:pt x="45" y="142"/>
                  </a:lnTo>
                  <a:lnTo>
                    <a:pt x="82" y="150"/>
                  </a:lnTo>
                  <a:lnTo>
                    <a:pt x="121" y="158"/>
                  </a:lnTo>
                  <a:lnTo>
                    <a:pt x="121" y="158"/>
                  </a:lnTo>
                  <a:lnTo>
                    <a:pt x="160" y="167"/>
                  </a:lnTo>
                  <a:lnTo>
                    <a:pt x="198" y="174"/>
                  </a:lnTo>
                  <a:lnTo>
                    <a:pt x="238" y="181"/>
                  </a:lnTo>
                  <a:lnTo>
                    <a:pt x="238" y="181"/>
                  </a:lnTo>
                  <a:lnTo>
                    <a:pt x="239" y="181"/>
                  </a:lnTo>
                  <a:lnTo>
                    <a:pt x="242" y="181"/>
                  </a:lnTo>
                  <a:lnTo>
                    <a:pt x="242" y="181"/>
                  </a:lnTo>
                  <a:lnTo>
                    <a:pt x="316" y="134"/>
                  </a:lnTo>
                  <a:lnTo>
                    <a:pt x="372" y="99"/>
                  </a:lnTo>
                  <a:lnTo>
                    <a:pt x="395" y="86"/>
                  </a:lnTo>
                  <a:lnTo>
                    <a:pt x="411" y="78"/>
                  </a:lnTo>
                  <a:lnTo>
                    <a:pt x="411" y="78"/>
                  </a:lnTo>
                  <a:lnTo>
                    <a:pt x="448" y="56"/>
                  </a:lnTo>
                  <a:lnTo>
                    <a:pt x="448" y="56"/>
                  </a:lnTo>
                  <a:lnTo>
                    <a:pt x="449" y="54"/>
                  </a:lnTo>
                  <a:lnTo>
                    <a:pt x="450" y="52"/>
                  </a:lnTo>
                  <a:lnTo>
                    <a:pt x="450" y="52"/>
                  </a:lnTo>
                  <a:lnTo>
                    <a:pt x="449" y="50"/>
                  </a:lnTo>
                  <a:lnTo>
                    <a:pt x="446" y="49"/>
                  </a:lnTo>
                  <a:lnTo>
                    <a:pt x="446" y="49"/>
                  </a:lnTo>
                  <a:close/>
                  <a:moveTo>
                    <a:pt x="49" y="92"/>
                  </a:moveTo>
                  <a:lnTo>
                    <a:pt x="49" y="92"/>
                  </a:lnTo>
                  <a:lnTo>
                    <a:pt x="141" y="49"/>
                  </a:lnTo>
                  <a:lnTo>
                    <a:pt x="225" y="9"/>
                  </a:lnTo>
                  <a:lnTo>
                    <a:pt x="225" y="9"/>
                  </a:lnTo>
                  <a:lnTo>
                    <a:pt x="241" y="13"/>
                  </a:lnTo>
                  <a:lnTo>
                    <a:pt x="262" y="16"/>
                  </a:lnTo>
                  <a:lnTo>
                    <a:pt x="316" y="24"/>
                  </a:lnTo>
                  <a:lnTo>
                    <a:pt x="417" y="37"/>
                  </a:lnTo>
                  <a:lnTo>
                    <a:pt x="417" y="37"/>
                  </a:lnTo>
                  <a:lnTo>
                    <a:pt x="399" y="46"/>
                  </a:lnTo>
                  <a:lnTo>
                    <a:pt x="376" y="59"/>
                  </a:lnTo>
                  <a:lnTo>
                    <a:pt x="352" y="73"/>
                  </a:lnTo>
                  <a:lnTo>
                    <a:pt x="342" y="80"/>
                  </a:lnTo>
                  <a:lnTo>
                    <a:pt x="332" y="87"/>
                  </a:lnTo>
                  <a:lnTo>
                    <a:pt x="332" y="87"/>
                  </a:lnTo>
                  <a:lnTo>
                    <a:pt x="320" y="96"/>
                  </a:lnTo>
                  <a:lnTo>
                    <a:pt x="305" y="106"/>
                  </a:lnTo>
                  <a:lnTo>
                    <a:pt x="271" y="124"/>
                  </a:lnTo>
                  <a:lnTo>
                    <a:pt x="241" y="140"/>
                  </a:lnTo>
                  <a:lnTo>
                    <a:pt x="223" y="148"/>
                  </a:lnTo>
                  <a:lnTo>
                    <a:pt x="223" y="148"/>
                  </a:lnTo>
                  <a:lnTo>
                    <a:pt x="82" y="121"/>
                  </a:lnTo>
                  <a:lnTo>
                    <a:pt x="82" y="121"/>
                  </a:lnTo>
                  <a:lnTo>
                    <a:pt x="17" y="108"/>
                  </a:lnTo>
                  <a:lnTo>
                    <a:pt x="17" y="108"/>
                  </a:lnTo>
                  <a:lnTo>
                    <a:pt x="30" y="101"/>
                  </a:lnTo>
                  <a:lnTo>
                    <a:pt x="49" y="92"/>
                  </a:lnTo>
                  <a:lnTo>
                    <a:pt x="49" y="92"/>
                  </a:lnTo>
                  <a:close/>
                  <a:moveTo>
                    <a:pt x="406" y="70"/>
                  </a:moveTo>
                  <a:lnTo>
                    <a:pt x="406" y="70"/>
                  </a:lnTo>
                  <a:lnTo>
                    <a:pt x="370" y="90"/>
                  </a:lnTo>
                  <a:lnTo>
                    <a:pt x="317" y="123"/>
                  </a:lnTo>
                  <a:lnTo>
                    <a:pt x="238" y="172"/>
                  </a:lnTo>
                  <a:lnTo>
                    <a:pt x="238" y="172"/>
                  </a:lnTo>
                  <a:lnTo>
                    <a:pt x="193" y="164"/>
                  </a:lnTo>
                  <a:lnTo>
                    <a:pt x="159" y="158"/>
                  </a:lnTo>
                  <a:lnTo>
                    <a:pt x="125" y="150"/>
                  </a:lnTo>
                  <a:lnTo>
                    <a:pt x="125" y="150"/>
                  </a:lnTo>
                  <a:lnTo>
                    <a:pt x="97" y="143"/>
                  </a:lnTo>
                  <a:lnTo>
                    <a:pt x="69" y="137"/>
                  </a:lnTo>
                  <a:lnTo>
                    <a:pt x="21" y="128"/>
                  </a:lnTo>
                  <a:lnTo>
                    <a:pt x="21" y="128"/>
                  </a:lnTo>
                  <a:lnTo>
                    <a:pt x="35" y="123"/>
                  </a:lnTo>
                  <a:lnTo>
                    <a:pt x="35" y="123"/>
                  </a:lnTo>
                  <a:lnTo>
                    <a:pt x="37" y="122"/>
                  </a:lnTo>
                  <a:lnTo>
                    <a:pt x="37" y="122"/>
                  </a:lnTo>
                  <a:lnTo>
                    <a:pt x="80" y="130"/>
                  </a:lnTo>
                  <a:lnTo>
                    <a:pt x="80" y="130"/>
                  </a:lnTo>
                  <a:lnTo>
                    <a:pt x="167" y="146"/>
                  </a:lnTo>
                  <a:lnTo>
                    <a:pt x="223" y="157"/>
                  </a:lnTo>
                  <a:lnTo>
                    <a:pt x="223" y="157"/>
                  </a:lnTo>
                  <a:lnTo>
                    <a:pt x="225" y="157"/>
                  </a:lnTo>
                  <a:lnTo>
                    <a:pt x="225" y="157"/>
                  </a:lnTo>
                  <a:lnTo>
                    <a:pt x="241" y="150"/>
                  </a:lnTo>
                  <a:lnTo>
                    <a:pt x="272" y="134"/>
                  </a:lnTo>
                  <a:lnTo>
                    <a:pt x="291" y="125"/>
                  </a:lnTo>
                  <a:lnTo>
                    <a:pt x="308" y="114"/>
                  </a:lnTo>
                  <a:lnTo>
                    <a:pt x="326" y="104"/>
                  </a:lnTo>
                  <a:lnTo>
                    <a:pt x="338" y="94"/>
                  </a:lnTo>
                  <a:lnTo>
                    <a:pt x="338" y="94"/>
                  </a:lnTo>
                  <a:lnTo>
                    <a:pt x="356" y="82"/>
                  </a:lnTo>
                  <a:lnTo>
                    <a:pt x="375" y="70"/>
                  </a:lnTo>
                  <a:lnTo>
                    <a:pt x="395" y="59"/>
                  </a:lnTo>
                  <a:lnTo>
                    <a:pt x="412" y="50"/>
                  </a:lnTo>
                  <a:lnTo>
                    <a:pt x="412" y="50"/>
                  </a:lnTo>
                  <a:lnTo>
                    <a:pt x="416" y="52"/>
                  </a:lnTo>
                  <a:lnTo>
                    <a:pt x="416" y="52"/>
                  </a:lnTo>
                  <a:lnTo>
                    <a:pt x="433" y="55"/>
                  </a:lnTo>
                  <a:lnTo>
                    <a:pt x="433" y="55"/>
                  </a:lnTo>
                  <a:lnTo>
                    <a:pt x="406" y="70"/>
                  </a:lnTo>
                  <a:lnTo>
                    <a:pt x="406"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8" name="Freeform 39"/>
            <p:cNvSpPr>
              <a:spLocks/>
            </p:cNvSpPr>
            <p:nvPr/>
          </p:nvSpPr>
          <p:spPr bwMode="auto">
            <a:xfrm>
              <a:off x="990" y="3901"/>
              <a:ext cx="10" cy="16"/>
            </a:xfrm>
            <a:custGeom>
              <a:avLst/>
              <a:gdLst>
                <a:gd name="T0" fmla="*/ 39 w 40"/>
                <a:gd name="T1" fmla="*/ 35 h 46"/>
                <a:gd name="T2" fmla="*/ 39 w 40"/>
                <a:gd name="T3" fmla="*/ 35 h 46"/>
                <a:gd name="T4" fmla="*/ 37 w 40"/>
                <a:gd name="T5" fmla="*/ 34 h 46"/>
                <a:gd name="T6" fmla="*/ 36 w 40"/>
                <a:gd name="T7" fmla="*/ 33 h 46"/>
                <a:gd name="T8" fmla="*/ 34 w 40"/>
                <a:gd name="T9" fmla="*/ 33 h 46"/>
                <a:gd name="T10" fmla="*/ 32 w 40"/>
                <a:gd name="T11" fmla="*/ 34 h 46"/>
                <a:gd name="T12" fmla="*/ 32 w 40"/>
                <a:gd name="T13" fmla="*/ 34 h 46"/>
                <a:gd name="T14" fmla="*/ 30 w 40"/>
                <a:gd name="T15" fmla="*/ 35 h 46"/>
                <a:gd name="T16" fmla="*/ 25 w 40"/>
                <a:gd name="T17" fmla="*/ 37 h 46"/>
                <a:gd name="T18" fmla="*/ 21 w 40"/>
                <a:gd name="T19" fmla="*/ 37 h 46"/>
                <a:gd name="T20" fmla="*/ 17 w 40"/>
                <a:gd name="T21" fmla="*/ 37 h 46"/>
                <a:gd name="T22" fmla="*/ 15 w 40"/>
                <a:gd name="T23" fmla="*/ 34 h 46"/>
                <a:gd name="T24" fmla="*/ 11 w 40"/>
                <a:gd name="T25" fmla="*/ 32 h 46"/>
                <a:gd name="T26" fmla="*/ 11 w 40"/>
                <a:gd name="T27" fmla="*/ 32 h 46"/>
                <a:gd name="T28" fmla="*/ 10 w 40"/>
                <a:gd name="T29" fmla="*/ 31 h 46"/>
                <a:gd name="T30" fmla="*/ 10 w 40"/>
                <a:gd name="T31" fmla="*/ 29 h 46"/>
                <a:gd name="T32" fmla="*/ 10 w 40"/>
                <a:gd name="T33" fmla="*/ 29 h 46"/>
                <a:gd name="T34" fmla="*/ 11 w 40"/>
                <a:gd name="T35" fmla="*/ 23 h 46"/>
                <a:gd name="T36" fmla="*/ 16 w 40"/>
                <a:gd name="T37" fmla="*/ 17 h 46"/>
                <a:gd name="T38" fmla="*/ 22 w 40"/>
                <a:gd name="T39" fmla="*/ 12 h 46"/>
                <a:gd name="T40" fmla="*/ 27 w 40"/>
                <a:gd name="T41" fmla="*/ 7 h 46"/>
                <a:gd name="T42" fmla="*/ 27 w 40"/>
                <a:gd name="T43" fmla="*/ 7 h 46"/>
                <a:gd name="T44" fmla="*/ 29 w 40"/>
                <a:gd name="T45" fmla="*/ 6 h 46"/>
                <a:gd name="T46" fmla="*/ 30 w 40"/>
                <a:gd name="T47" fmla="*/ 5 h 46"/>
                <a:gd name="T48" fmla="*/ 30 w 40"/>
                <a:gd name="T49" fmla="*/ 3 h 46"/>
                <a:gd name="T50" fmla="*/ 29 w 40"/>
                <a:gd name="T51" fmla="*/ 2 h 46"/>
                <a:gd name="T52" fmla="*/ 29 w 40"/>
                <a:gd name="T53" fmla="*/ 2 h 46"/>
                <a:gd name="T54" fmla="*/ 27 w 40"/>
                <a:gd name="T55" fmla="*/ 1 h 46"/>
                <a:gd name="T56" fmla="*/ 26 w 40"/>
                <a:gd name="T57" fmla="*/ 0 h 46"/>
                <a:gd name="T58" fmla="*/ 24 w 40"/>
                <a:gd name="T59" fmla="*/ 0 h 46"/>
                <a:gd name="T60" fmla="*/ 22 w 40"/>
                <a:gd name="T61" fmla="*/ 1 h 46"/>
                <a:gd name="T62" fmla="*/ 22 w 40"/>
                <a:gd name="T63" fmla="*/ 1 h 46"/>
                <a:gd name="T64" fmla="*/ 17 w 40"/>
                <a:gd name="T65" fmla="*/ 4 h 46"/>
                <a:gd name="T66" fmla="*/ 10 w 40"/>
                <a:gd name="T67" fmla="*/ 10 h 46"/>
                <a:gd name="T68" fmla="*/ 4 w 40"/>
                <a:gd name="T69" fmla="*/ 19 h 46"/>
                <a:gd name="T70" fmla="*/ 1 w 40"/>
                <a:gd name="T71" fmla="*/ 23 h 46"/>
                <a:gd name="T72" fmla="*/ 0 w 40"/>
                <a:gd name="T73" fmla="*/ 28 h 46"/>
                <a:gd name="T74" fmla="*/ 0 w 40"/>
                <a:gd name="T75" fmla="*/ 28 h 46"/>
                <a:gd name="T76" fmla="*/ 0 w 40"/>
                <a:gd name="T77" fmla="*/ 33 h 46"/>
                <a:gd name="T78" fmla="*/ 4 w 40"/>
                <a:gd name="T79" fmla="*/ 39 h 46"/>
                <a:gd name="T80" fmla="*/ 4 w 40"/>
                <a:gd name="T81" fmla="*/ 39 h 46"/>
                <a:gd name="T82" fmla="*/ 9 w 40"/>
                <a:gd name="T83" fmla="*/ 42 h 46"/>
                <a:gd name="T84" fmla="*/ 14 w 40"/>
                <a:gd name="T85" fmla="*/ 44 h 46"/>
                <a:gd name="T86" fmla="*/ 19 w 40"/>
                <a:gd name="T87" fmla="*/ 46 h 46"/>
                <a:gd name="T88" fmla="*/ 22 w 40"/>
                <a:gd name="T89" fmla="*/ 46 h 46"/>
                <a:gd name="T90" fmla="*/ 31 w 40"/>
                <a:gd name="T91" fmla="*/ 44 h 46"/>
                <a:gd name="T92" fmla="*/ 37 w 40"/>
                <a:gd name="T93" fmla="*/ 41 h 46"/>
                <a:gd name="T94" fmla="*/ 37 w 40"/>
                <a:gd name="T95" fmla="*/ 41 h 46"/>
                <a:gd name="T96" fmla="*/ 39 w 40"/>
                <a:gd name="T97" fmla="*/ 40 h 46"/>
                <a:gd name="T98" fmla="*/ 40 w 40"/>
                <a:gd name="T99" fmla="*/ 39 h 46"/>
                <a:gd name="T100" fmla="*/ 40 w 40"/>
                <a:gd name="T101" fmla="*/ 37 h 46"/>
                <a:gd name="T102" fmla="*/ 39 w 40"/>
                <a:gd name="T103" fmla="*/ 35 h 46"/>
                <a:gd name="T104" fmla="*/ 39 w 40"/>
                <a:gd name="T10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6">
                  <a:moveTo>
                    <a:pt x="39" y="35"/>
                  </a:moveTo>
                  <a:lnTo>
                    <a:pt x="39" y="35"/>
                  </a:lnTo>
                  <a:lnTo>
                    <a:pt x="37" y="34"/>
                  </a:lnTo>
                  <a:lnTo>
                    <a:pt x="36" y="33"/>
                  </a:lnTo>
                  <a:lnTo>
                    <a:pt x="34" y="33"/>
                  </a:lnTo>
                  <a:lnTo>
                    <a:pt x="32" y="34"/>
                  </a:lnTo>
                  <a:lnTo>
                    <a:pt x="32" y="34"/>
                  </a:lnTo>
                  <a:lnTo>
                    <a:pt x="30" y="35"/>
                  </a:lnTo>
                  <a:lnTo>
                    <a:pt x="25" y="37"/>
                  </a:lnTo>
                  <a:lnTo>
                    <a:pt x="21" y="37"/>
                  </a:lnTo>
                  <a:lnTo>
                    <a:pt x="17" y="37"/>
                  </a:lnTo>
                  <a:lnTo>
                    <a:pt x="15" y="34"/>
                  </a:lnTo>
                  <a:lnTo>
                    <a:pt x="11" y="32"/>
                  </a:lnTo>
                  <a:lnTo>
                    <a:pt x="11" y="32"/>
                  </a:lnTo>
                  <a:lnTo>
                    <a:pt x="10" y="31"/>
                  </a:lnTo>
                  <a:lnTo>
                    <a:pt x="10" y="29"/>
                  </a:lnTo>
                  <a:lnTo>
                    <a:pt x="10" y="29"/>
                  </a:lnTo>
                  <a:lnTo>
                    <a:pt x="11" y="23"/>
                  </a:lnTo>
                  <a:lnTo>
                    <a:pt x="16" y="17"/>
                  </a:lnTo>
                  <a:lnTo>
                    <a:pt x="22" y="12"/>
                  </a:lnTo>
                  <a:lnTo>
                    <a:pt x="27" y="7"/>
                  </a:lnTo>
                  <a:lnTo>
                    <a:pt x="27" y="7"/>
                  </a:lnTo>
                  <a:lnTo>
                    <a:pt x="29" y="6"/>
                  </a:lnTo>
                  <a:lnTo>
                    <a:pt x="30" y="5"/>
                  </a:lnTo>
                  <a:lnTo>
                    <a:pt x="30" y="3"/>
                  </a:lnTo>
                  <a:lnTo>
                    <a:pt x="29" y="2"/>
                  </a:lnTo>
                  <a:lnTo>
                    <a:pt x="29" y="2"/>
                  </a:lnTo>
                  <a:lnTo>
                    <a:pt x="27" y="1"/>
                  </a:lnTo>
                  <a:lnTo>
                    <a:pt x="26" y="0"/>
                  </a:lnTo>
                  <a:lnTo>
                    <a:pt x="24" y="0"/>
                  </a:lnTo>
                  <a:lnTo>
                    <a:pt x="22" y="1"/>
                  </a:lnTo>
                  <a:lnTo>
                    <a:pt x="22" y="1"/>
                  </a:lnTo>
                  <a:lnTo>
                    <a:pt x="17" y="4"/>
                  </a:lnTo>
                  <a:lnTo>
                    <a:pt x="10" y="10"/>
                  </a:lnTo>
                  <a:lnTo>
                    <a:pt x="4" y="19"/>
                  </a:lnTo>
                  <a:lnTo>
                    <a:pt x="1" y="23"/>
                  </a:lnTo>
                  <a:lnTo>
                    <a:pt x="0" y="28"/>
                  </a:lnTo>
                  <a:lnTo>
                    <a:pt x="0" y="28"/>
                  </a:lnTo>
                  <a:lnTo>
                    <a:pt x="0" y="33"/>
                  </a:lnTo>
                  <a:lnTo>
                    <a:pt x="4" y="39"/>
                  </a:lnTo>
                  <a:lnTo>
                    <a:pt x="4" y="39"/>
                  </a:lnTo>
                  <a:lnTo>
                    <a:pt x="9" y="42"/>
                  </a:lnTo>
                  <a:lnTo>
                    <a:pt x="14" y="44"/>
                  </a:lnTo>
                  <a:lnTo>
                    <a:pt x="19" y="46"/>
                  </a:lnTo>
                  <a:lnTo>
                    <a:pt x="22" y="46"/>
                  </a:lnTo>
                  <a:lnTo>
                    <a:pt x="31" y="44"/>
                  </a:lnTo>
                  <a:lnTo>
                    <a:pt x="37" y="41"/>
                  </a:lnTo>
                  <a:lnTo>
                    <a:pt x="37" y="41"/>
                  </a:lnTo>
                  <a:lnTo>
                    <a:pt x="39" y="40"/>
                  </a:lnTo>
                  <a:lnTo>
                    <a:pt x="40" y="39"/>
                  </a:lnTo>
                  <a:lnTo>
                    <a:pt x="40" y="37"/>
                  </a:lnTo>
                  <a:lnTo>
                    <a:pt x="39" y="35"/>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09" name="Freeform 40"/>
            <p:cNvSpPr>
              <a:spLocks/>
            </p:cNvSpPr>
            <p:nvPr/>
          </p:nvSpPr>
          <p:spPr bwMode="auto">
            <a:xfrm>
              <a:off x="997" y="3917"/>
              <a:ext cx="12" cy="7"/>
            </a:xfrm>
            <a:custGeom>
              <a:avLst/>
              <a:gdLst>
                <a:gd name="T0" fmla="*/ 49 w 51"/>
                <a:gd name="T1" fmla="*/ 2 h 21"/>
                <a:gd name="T2" fmla="*/ 49 w 51"/>
                <a:gd name="T3" fmla="*/ 2 h 21"/>
                <a:gd name="T4" fmla="*/ 48 w 51"/>
                <a:gd name="T5" fmla="*/ 0 h 21"/>
                <a:gd name="T6" fmla="*/ 46 w 51"/>
                <a:gd name="T7" fmla="*/ 0 h 21"/>
                <a:gd name="T8" fmla="*/ 44 w 51"/>
                <a:gd name="T9" fmla="*/ 0 h 21"/>
                <a:gd name="T10" fmla="*/ 43 w 51"/>
                <a:gd name="T11" fmla="*/ 1 h 21"/>
                <a:gd name="T12" fmla="*/ 43 w 51"/>
                <a:gd name="T13" fmla="*/ 1 h 21"/>
                <a:gd name="T14" fmla="*/ 34 w 51"/>
                <a:gd name="T15" fmla="*/ 5 h 21"/>
                <a:gd name="T16" fmla="*/ 28 w 51"/>
                <a:gd name="T17" fmla="*/ 9 h 21"/>
                <a:gd name="T18" fmla="*/ 22 w 51"/>
                <a:gd name="T19" fmla="*/ 11 h 21"/>
                <a:gd name="T20" fmla="*/ 17 w 51"/>
                <a:gd name="T21" fmla="*/ 12 h 21"/>
                <a:gd name="T22" fmla="*/ 10 w 51"/>
                <a:gd name="T23" fmla="*/ 12 h 21"/>
                <a:gd name="T24" fmla="*/ 8 w 51"/>
                <a:gd name="T25" fmla="*/ 11 h 21"/>
                <a:gd name="T26" fmla="*/ 8 w 51"/>
                <a:gd name="T27" fmla="*/ 11 h 21"/>
                <a:gd name="T28" fmla="*/ 5 w 51"/>
                <a:gd name="T29" fmla="*/ 11 h 21"/>
                <a:gd name="T30" fmla="*/ 4 w 51"/>
                <a:gd name="T31" fmla="*/ 11 h 21"/>
                <a:gd name="T32" fmla="*/ 2 w 51"/>
                <a:gd name="T33" fmla="*/ 12 h 21"/>
                <a:gd name="T34" fmla="*/ 0 w 51"/>
                <a:gd name="T35" fmla="*/ 13 h 21"/>
                <a:gd name="T36" fmla="*/ 0 w 51"/>
                <a:gd name="T37" fmla="*/ 13 h 21"/>
                <a:gd name="T38" fmla="*/ 0 w 51"/>
                <a:gd name="T39" fmla="*/ 15 h 21"/>
                <a:gd name="T40" fmla="*/ 0 w 51"/>
                <a:gd name="T41" fmla="*/ 17 h 21"/>
                <a:gd name="T42" fmla="*/ 2 w 51"/>
                <a:gd name="T43" fmla="*/ 19 h 21"/>
                <a:gd name="T44" fmla="*/ 3 w 51"/>
                <a:gd name="T45" fmla="*/ 20 h 21"/>
                <a:gd name="T46" fmla="*/ 3 w 51"/>
                <a:gd name="T47" fmla="*/ 20 h 21"/>
                <a:gd name="T48" fmla="*/ 7 w 51"/>
                <a:gd name="T49" fmla="*/ 21 h 21"/>
                <a:gd name="T50" fmla="*/ 10 w 51"/>
                <a:gd name="T51" fmla="*/ 21 h 21"/>
                <a:gd name="T52" fmla="*/ 15 w 51"/>
                <a:gd name="T53" fmla="*/ 21 h 21"/>
                <a:gd name="T54" fmla="*/ 23 w 51"/>
                <a:gd name="T55" fmla="*/ 20 h 21"/>
                <a:gd name="T56" fmla="*/ 31 w 51"/>
                <a:gd name="T57" fmla="*/ 18 h 21"/>
                <a:gd name="T58" fmla="*/ 39 w 51"/>
                <a:gd name="T59" fmla="*/ 14 h 21"/>
                <a:gd name="T60" fmla="*/ 49 w 51"/>
                <a:gd name="T61" fmla="*/ 8 h 21"/>
                <a:gd name="T62" fmla="*/ 49 w 51"/>
                <a:gd name="T63" fmla="*/ 8 h 21"/>
                <a:gd name="T64" fmla="*/ 51 w 51"/>
                <a:gd name="T65" fmla="*/ 6 h 21"/>
                <a:gd name="T66" fmla="*/ 51 w 51"/>
                <a:gd name="T67" fmla="*/ 4 h 21"/>
                <a:gd name="T68" fmla="*/ 51 w 51"/>
                <a:gd name="T69" fmla="*/ 3 h 21"/>
                <a:gd name="T70" fmla="*/ 49 w 51"/>
                <a:gd name="T71" fmla="*/ 2 h 21"/>
                <a:gd name="T72" fmla="*/ 49 w 51"/>
                <a:gd name="T7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21">
                  <a:moveTo>
                    <a:pt x="49" y="2"/>
                  </a:moveTo>
                  <a:lnTo>
                    <a:pt x="49" y="2"/>
                  </a:lnTo>
                  <a:lnTo>
                    <a:pt x="48" y="0"/>
                  </a:lnTo>
                  <a:lnTo>
                    <a:pt x="46" y="0"/>
                  </a:lnTo>
                  <a:lnTo>
                    <a:pt x="44" y="0"/>
                  </a:lnTo>
                  <a:lnTo>
                    <a:pt x="43" y="1"/>
                  </a:lnTo>
                  <a:lnTo>
                    <a:pt x="43" y="1"/>
                  </a:lnTo>
                  <a:lnTo>
                    <a:pt x="34" y="5"/>
                  </a:lnTo>
                  <a:lnTo>
                    <a:pt x="28" y="9"/>
                  </a:lnTo>
                  <a:lnTo>
                    <a:pt x="22" y="11"/>
                  </a:lnTo>
                  <a:lnTo>
                    <a:pt x="17" y="12"/>
                  </a:lnTo>
                  <a:lnTo>
                    <a:pt x="10" y="12"/>
                  </a:lnTo>
                  <a:lnTo>
                    <a:pt x="8" y="11"/>
                  </a:lnTo>
                  <a:lnTo>
                    <a:pt x="8" y="11"/>
                  </a:lnTo>
                  <a:lnTo>
                    <a:pt x="5" y="11"/>
                  </a:lnTo>
                  <a:lnTo>
                    <a:pt x="4" y="11"/>
                  </a:lnTo>
                  <a:lnTo>
                    <a:pt x="2" y="12"/>
                  </a:lnTo>
                  <a:lnTo>
                    <a:pt x="0" y="13"/>
                  </a:lnTo>
                  <a:lnTo>
                    <a:pt x="0" y="13"/>
                  </a:lnTo>
                  <a:lnTo>
                    <a:pt x="0" y="15"/>
                  </a:lnTo>
                  <a:lnTo>
                    <a:pt x="0" y="17"/>
                  </a:lnTo>
                  <a:lnTo>
                    <a:pt x="2" y="19"/>
                  </a:lnTo>
                  <a:lnTo>
                    <a:pt x="3" y="20"/>
                  </a:lnTo>
                  <a:lnTo>
                    <a:pt x="3" y="20"/>
                  </a:lnTo>
                  <a:lnTo>
                    <a:pt x="7" y="21"/>
                  </a:lnTo>
                  <a:lnTo>
                    <a:pt x="10" y="21"/>
                  </a:lnTo>
                  <a:lnTo>
                    <a:pt x="15" y="21"/>
                  </a:lnTo>
                  <a:lnTo>
                    <a:pt x="23" y="20"/>
                  </a:lnTo>
                  <a:lnTo>
                    <a:pt x="31" y="18"/>
                  </a:lnTo>
                  <a:lnTo>
                    <a:pt x="39" y="14"/>
                  </a:lnTo>
                  <a:lnTo>
                    <a:pt x="49" y="8"/>
                  </a:lnTo>
                  <a:lnTo>
                    <a:pt x="49" y="8"/>
                  </a:lnTo>
                  <a:lnTo>
                    <a:pt x="51" y="6"/>
                  </a:lnTo>
                  <a:lnTo>
                    <a:pt x="51" y="4"/>
                  </a:lnTo>
                  <a:lnTo>
                    <a:pt x="51" y="3"/>
                  </a:lnTo>
                  <a:lnTo>
                    <a:pt x="49" y="2"/>
                  </a:lnTo>
                  <a:lnTo>
                    <a:pt x="4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0" name="Freeform 41"/>
            <p:cNvSpPr>
              <a:spLocks/>
            </p:cNvSpPr>
            <p:nvPr/>
          </p:nvSpPr>
          <p:spPr bwMode="auto">
            <a:xfrm>
              <a:off x="1008" y="3875"/>
              <a:ext cx="17" cy="7"/>
            </a:xfrm>
            <a:custGeom>
              <a:avLst/>
              <a:gdLst>
                <a:gd name="T0" fmla="*/ 8 w 67"/>
                <a:gd name="T1" fmla="*/ 16 h 19"/>
                <a:gd name="T2" fmla="*/ 8 w 67"/>
                <a:gd name="T3" fmla="*/ 16 h 19"/>
                <a:gd name="T4" fmla="*/ 12 w 67"/>
                <a:gd name="T5" fmla="*/ 13 h 19"/>
                <a:gd name="T6" fmla="*/ 17 w 67"/>
                <a:gd name="T7" fmla="*/ 11 h 19"/>
                <a:gd name="T8" fmla="*/ 23 w 67"/>
                <a:gd name="T9" fmla="*/ 9 h 19"/>
                <a:gd name="T10" fmla="*/ 31 w 67"/>
                <a:gd name="T11" fmla="*/ 9 h 19"/>
                <a:gd name="T12" fmla="*/ 40 w 67"/>
                <a:gd name="T13" fmla="*/ 9 h 19"/>
                <a:gd name="T14" fmla="*/ 50 w 67"/>
                <a:gd name="T15" fmla="*/ 12 h 19"/>
                <a:gd name="T16" fmla="*/ 59 w 67"/>
                <a:gd name="T17" fmla="*/ 18 h 19"/>
                <a:gd name="T18" fmla="*/ 59 w 67"/>
                <a:gd name="T19" fmla="*/ 18 h 19"/>
                <a:gd name="T20" fmla="*/ 61 w 67"/>
                <a:gd name="T21" fmla="*/ 19 h 19"/>
                <a:gd name="T22" fmla="*/ 62 w 67"/>
                <a:gd name="T23" fmla="*/ 19 h 19"/>
                <a:gd name="T24" fmla="*/ 65 w 67"/>
                <a:gd name="T25" fmla="*/ 19 h 19"/>
                <a:gd name="T26" fmla="*/ 66 w 67"/>
                <a:gd name="T27" fmla="*/ 18 h 19"/>
                <a:gd name="T28" fmla="*/ 66 w 67"/>
                <a:gd name="T29" fmla="*/ 18 h 19"/>
                <a:gd name="T30" fmla="*/ 67 w 67"/>
                <a:gd name="T31" fmla="*/ 16 h 19"/>
                <a:gd name="T32" fmla="*/ 67 w 67"/>
                <a:gd name="T33" fmla="*/ 15 h 19"/>
                <a:gd name="T34" fmla="*/ 67 w 67"/>
                <a:gd name="T35" fmla="*/ 12 h 19"/>
                <a:gd name="T36" fmla="*/ 66 w 67"/>
                <a:gd name="T37" fmla="*/ 11 h 19"/>
                <a:gd name="T38" fmla="*/ 66 w 67"/>
                <a:gd name="T39" fmla="*/ 11 h 19"/>
                <a:gd name="T40" fmla="*/ 60 w 67"/>
                <a:gd name="T41" fmla="*/ 7 h 19"/>
                <a:gd name="T42" fmla="*/ 54 w 67"/>
                <a:gd name="T43" fmla="*/ 4 h 19"/>
                <a:gd name="T44" fmla="*/ 47 w 67"/>
                <a:gd name="T45" fmla="*/ 2 h 19"/>
                <a:gd name="T46" fmla="*/ 42 w 67"/>
                <a:gd name="T47" fmla="*/ 0 h 19"/>
                <a:gd name="T48" fmla="*/ 31 w 67"/>
                <a:gd name="T49" fmla="*/ 0 h 19"/>
                <a:gd name="T50" fmla="*/ 21 w 67"/>
                <a:gd name="T51" fmla="*/ 1 h 19"/>
                <a:gd name="T52" fmla="*/ 13 w 67"/>
                <a:gd name="T53" fmla="*/ 3 h 19"/>
                <a:gd name="T54" fmla="*/ 7 w 67"/>
                <a:gd name="T55" fmla="*/ 6 h 19"/>
                <a:gd name="T56" fmla="*/ 1 w 67"/>
                <a:gd name="T57" fmla="*/ 9 h 19"/>
                <a:gd name="T58" fmla="*/ 1 w 67"/>
                <a:gd name="T59" fmla="*/ 9 h 19"/>
                <a:gd name="T60" fmla="*/ 0 w 67"/>
                <a:gd name="T61" fmla="*/ 10 h 19"/>
                <a:gd name="T62" fmla="*/ 0 w 67"/>
                <a:gd name="T63" fmla="*/ 12 h 19"/>
                <a:gd name="T64" fmla="*/ 0 w 67"/>
                <a:gd name="T65" fmla="*/ 13 h 19"/>
                <a:gd name="T66" fmla="*/ 1 w 67"/>
                <a:gd name="T67" fmla="*/ 16 h 19"/>
                <a:gd name="T68" fmla="*/ 1 w 67"/>
                <a:gd name="T69" fmla="*/ 16 h 19"/>
                <a:gd name="T70" fmla="*/ 2 w 67"/>
                <a:gd name="T71" fmla="*/ 17 h 19"/>
                <a:gd name="T72" fmla="*/ 5 w 67"/>
                <a:gd name="T73" fmla="*/ 17 h 19"/>
                <a:gd name="T74" fmla="*/ 6 w 67"/>
                <a:gd name="T75" fmla="*/ 17 h 19"/>
                <a:gd name="T76" fmla="*/ 8 w 67"/>
                <a:gd name="T77" fmla="*/ 16 h 19"/>
                <a:gd name="T78" fmla="*/ 8 w 67"/>
                <a:gd name="T7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19">
                  <a:moveTo>
                    <a:pt x="8" y="16"/>
                  </a:moveTo>
                  <a:lnTo>
                    <a:pt x="8" y="16"/>
                  </a:lnTo>
                  <a:lnTo>
                    <a:pt x="12" y="13"/>
                  </a:lnTo>
                  <a:lnTo>
                    <a:pt x="17" y="11"/>
                  </a:lnTo>
                  <a:lnTo>
                    <a:pt x="23" y="9"/>
                  </a:lnTo>
                  <a:lnTo>
                    <a:pt x="31" y="9"/>
                  </a:lnTo>
                  <a:lnTo>
                    <a:pt x="40" y="9"/>
                  </a:lnTo>
                  <a:lnTo>
                    <a:pt x="50" y="12"/>
                  </a:lnTo>
                  <a:lnTo>
                    <a:pt x="59" y="18"/>
                  </a:lnTo>
                  <a:lnTo>
                    <a:pt x="59" y="18"/>
                  </a:lnTo>
                  <a:lnTo>
                    <a:pt x="61" y="19"/>
                  </a:lnTo>
                  <a:lnTo>
                    <a:pt x="62" y="19"/>
                  </a:lnTo>
                  <a:lnTo>
                    <a:pt x="65" y="19"/>
                  </a:lnTo>
                  <a:lnTo>
                    <a:pt x="66" y="18"/>
                  </a:lnTo>
                  <a:lnTo>
                    <a:pt x="66" y="18"/>
                  </a:lnTo>
                  <a:lnTo>
                    <a:pt x="67" y="16"/>
                  </a:lnTo>
                  <a:lnTo>
                    <a:pt x="67" y="15"/>
                  </a:lnTo>
                  <a:lnTo>
                    <a:pt x="67" y="12"/>
                  </a:lnTo>
                  <a:lnTo>
                    <a:pt x="66" y="11"/>
                  </a:lnTo>
                  <a:lnTo>
                    <a:pt x="66" y="11"/>
                  </a:lnTo>
                  <a:lnTo>
                    <a:pt x="60" y="7"/>
                  </a:lnTo>
                  <a:lnTo>
                    <a:pt x="54" y="4"/>
                  </a:lnTo>
                  <a:lnTo>
                    <a:pt x="47" y="2"/>
                  </a:lnTo>
                  <a:lnTo>
                    <a:pt x="42" y="0"/>
                  </a:lnTo>
                  <a:lnTo>
                    <a:pt x="31" y="0"/>
                  </a:lnTo>
                  <a:lnTo>
                    <a:pt x="21" y="1"/>
                  </a:lnTo>
                  <a:lnTo>
                    <a:pt x="13" y="3"/>
                  </a:lnTo>
                  <a:lnTo>
                    <a:pt x="7" y="6"/>
                  </a:lnTo>
                  <a:lnTo>
                    <a:pt x="1" y="9"/>
                  </a:lnTo>
                  <a:lnTo>
                    <a:pt x="1" y="9"/>
                  </a:lnTo>
                  <a:lnTo>
                    <a:pt x="0" y="10"/>
                  </a:lnTo>
                  <a:lnTo>
                    <a:pt x="0" y="12"/>
                  </a:lnTo>
                  <a:lnTo>
                    <a:pt x="0" y="13"/>
                  </a:lnTo>
                  <a:lnTo>
                    <a:pt x="1" y="16"/>
                  </a:lnTo>
                  <a:lnTo>
                    <a:pt x="1" y="16"/>
                  </a:lnTo>
                  <a:lnTo>
                    <a:pt x="2" y="17"/>
                  </a:lnTo>
                  <a:lnTo>
                    <a:pt x="5" y="17"/>
                  </a:lnTo>
                  <a:lnTo>
                    <a:pt x="6" y="17"/>
                  </a:lnTo>
                  <a:lnTo>
                    <a:pt x="8" y="16"/>
                  </a:lnTo>
                  <a:lnTo>
                    <a:pt x="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1" name="Freeform 42"/>
            <p:cNvSpPr>
              <a:spLocks/>
            </p:cNvSpPr>
            <p:nvPr/>
          </p:nvSpPr>
          <p:spPr bwMode="auto">
            <a:xfrm>
              <a:off x="977" y="3877"/>
              <a:ext cx="15" cy="6"/>
            </a:xfrm>
            <a:custGeom>
              <a:avLst/>
              <a:gdLst>
                <a:gd name="T0" fmla="*/ 59 w 60"/>
                <a:gd name="T1" fmla="*/ 15 h 20"/>
                <a:gd name="T2" fmla="*/ 59 w 60"/>
                <a:gd name="T3" fmla="*/ 15 h 20"/>
                <a:gd name="T4" fmla="*/ 60 w 60"/>
                <a:gd name="T5" fmla="*/ 14 h 20"/>
                <a:gd name="T6" fmla="*/ 60 w 60"/>
                <a:gd name="T7" fmla="*/ 12 h 20"/>
                <a:gd name="T8" fmla="*/ 59 w 60"/>
                <a:gd name="T9" fmla="*/ 11 h 20"/>
                <a:gd name="T10" fmla="*/ 58 w 60"/>
                <a:gd name="T11" fmla="*/ 9 h 20"/>
                <a:gd name="T12" fmla="*/ 58 w 60"/>
                <a:gd name="T13" fmla="*/ 9 h 20"/>
                <a:gd name="T14" fmla="*/ 49 w 60"/>
                <a:gd name="T15" fmla="*/ 4 h 20"/>
                <a:gd name="T16" fmla="*/ 40 w 60"/>
                <a:gd name="T17" fmla="*/ 2 h 20"/>
                <a:gd name="T18" fmla="*/ 31 w 60"/>
                <a:gd name="T19" fmla="*/ 0 h 20"/>
                <a:gd name="T20" fmla="*/ 24 w 60"/>
                <a:gd name="T21" fmla="*/ 2 h 20"/>
                <a:gd name="T22" fmla="*/ 16 w 60"/>
                <a:gd name="T23" fmla="*/ 4 h 20"/>
                <a:gd name="T24" fmla="*/ 10 w 60"/>
                <a:gd name="T25" fmla="*/ 6 h 20"/>
                <a:gd name="T26" fmla="*/ 5 w 60"/>
                <a:gd name="T27" fmla="*/ 8 h 20"/>
                <a:gd name="T28" fmla="*/ 1 w 60"/>
                <a:gd name="T29" fmla="*/ 12 h 20"/>
                <a:gd name="T30" fmla="*/ 1 w 60"/>
                <a:gd name="T31" fmla="*/ 12 h 20"/>
                <a:gd name="T32" fmla="*/ 0 w 60"/>
                <a:gd name="T33" fmla="*/ 13 h 20"/>
                <a:gd name="T34" fmla="*/ 0 w 60"/>
                <a:gd name="T35" fmla="*/ 15 h 20"/>
                <a:gd name="T36" fmla="*/ 0 w 60"/>
                <a:gd name="T37" fmla="*/ 16 h 20"/>
                <a:gd name="T38" fmla="*/ 1 w 60"/>
                <a:gd name="T39" fmla="*/ 18 h 20"/>
                <a:gd name="T40" fmla="*/ 1 w 60"/>
                <a:gd name="T41" fmla="*/ 18 h 20"/>
                <a:gd name="T42" fmla="*/ 3 w 60"/>
                <a:gd name="T43" fmla="*/ 20 h 20"/>
                <a:gd name="T44" fmla="*/ 5 w 60"/>
                <a:gd name="T45" fmla="*/ 20 h 20"/>
                <a:gd name="T46" fmla="*/ 6 w 60"/>
                <a:gd name="T47" fmla="*/ 20 h 20"/>
                <a:gd name="T48" fmla="*/ 9 w 60"/>
                <a:gd name="T49" fmla="*/ 18 h 20"/>
                <a:gd name="T50" fmla="*/ 9 w 60"/>
                <a:gd name="T51" fmla="*/ 18 h 20"/>
                <a:gd name="T52" fmla="*/ 13 w 60"/>
                <a:gd name="T53" fmla="*/ 15 h 20"/>
                <a:gd name="T54" fmla="*/ 16 w 60"/>
                <a:gd name="T55" fmla="*/ 13 h 20"/>
                <a:gd name="T56" fmla="*/ 21 w 60"/>
                <a:gd name="T57" fmla="*/ 12 h 20"/>
                <a:gd name="T58" fmla="*/ 29 w 60"/>
                <a:gd name="T59" fmla="*/ 11 h 20"/>
                <a:gd name="T60" fmla="*/ 35 w 60"/>
                <a:gd name="T61" fmla="*/ 11 h 20"/>
                <a:gd name="T62" fmla="*/ 44 w 60"/>
                <a:gd name="T63" fmla="*/ 12 h 20"/>
                <a:gd name="T64" fmla="*/ 53 w 60"/>
                <a:gd name="T65" fmla="*/ 16 h 20"/>
                <a:gd name="T66" fmla="*/ 53 w 60"/>
                <a:gd name="T67" fmla="*/ 16 h 20"/>
                <a:gd name="T68" fmla="*/ 54 w 60"/>
                <a:gd name="T69" fmla="*/ 17 h 20"/>
                <a:gd name="T70" fmla="*/ 57 w 60"/>
                <a:gd name="T71" fmla="*/ 17 h 20"/>
                <a:gd name="T72" fmla="*/ 58 w 60"/>
                <a:gd name="T73" fmla="*/ 16 h 20"/>
                <a:gd name="T74" fmla="*/ 59 w 60"/>
                <a:gd name="T75" fmla="*/ 15 h 20"/>
                <a:gd name="T76" fmla="*/ 59 w 60"/>
                <a:gd name="T7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20">
                  <a:moveTo>
                    <a:pt x="59" y="15"/>
                  </a:moveTo>
                  <a:lnTo>
                    <a:pt x="59" y="15"/>
                  </a:lnTo>
                  <a:lnTo>
                    <a:pt x="60" y="14"/>
                  </a:lnTo>
                  <a:lnTo>
                    <a:pt x="60" y="12"/>
                  </a:lnTo>
                  <a:lnTo>
                    <a:pt x="59" y="11"/>
                  </a:lnTo>
                  <a:lnTo>
                    <a:pt x="58" y="9"/>
                  </a:lnTo>
                  <a:lnTo>
                    <a:pt x="58" y="9"/>
                  </a:lnTo>
                  <a:lnTo>
                    <a:pt x="49" y="4"/>
                  </a:lnTo>
                  <a:lnTo>
                    <a:pt x="40" y="2"/>
                  </a:lnTo>
                  <a:lnTo>
                    <a:pt x="31" y="0"/>
                  </a:lnTo>
                  <a:lnTo>
                    <a:pt x="24" y="2"/>
                  </a:lnTo>
                  <a:lnTo>
                    <a:pt x="16" y="4"/>
                  </a:lnTo>
                  <a:lnTo>
                    <a:pt x="10" y="6"/>
                  </a:lnTo>
                  <a:lnTo>
                    <a:pt x="5" y="8"/>
                  </a:lnTo>
                  <a:lnTo>
                    <a:pt x="1" y="12"/>
                  </a:lnTo>
                  <a:lnTo>
                    <a:pt x="1" y="12"/>
                  </a:lnTo>
                  <a:lnTo>
                    <a:pt x="0" y="13"/>
                  </a:lnTo>
                  <a:lnTo>
                    <a:pt x="0" y="15"/>
                  </a:lnTo>
                  <a:lnTo>
                    <a:pt x="0" y="16"/>
                  </a:lnTo>
                  <a:lnTo>
                    <a:pt x="1" y="18"/>
                  </a:lnTo>
                  <a:lnTo>
                    <a:pt x="1" y="18"/>
                  </a:lnTo>
                  <a:lnTo>
                    <a:pt x="3" y="20"/>
                  </a:lnTo>
                  <a:lnTo>
                    <a:pt x="5" y="20"/>
                  </a:lnTo>
                  <a:lnTo>
                    <a:pt x="6" y="20"/>
                  </a:lnTo>
                  <a:lnTo>
                    <a:pt x="9" y="18"/>
                  </a:lnTo>
                  <a:lnTo>
                    <a:pt x="9" y="18"/>
                  </a:lnTo>
                  <a:lnTo>
                    <a:pt x="13" y="15"/>
                  </a:lnTo>
                  <a:lnTo>
                    <a:pt x="16" y="13"/>
                  </a:lnTo>
                  <a:lnTo>
                    <a:pt x="21" y="12"/>
                  </a:lnTo>
                  <a:lnTo>
                    <a:pt x="29" y="11"/>
                  </a:lnTo>
                  <a:lnTo>
                    <a:pt x="35" y="11"/>
                  </a:lnTo>
                  <a:lnTo>
                    <a:pt x="44" y="12"/>
                  </a:lnTo>
                  <a:lnTo>
                    <a:pt x="53" y="16"/>
                  </a:lnTo>
                  <a:lnTo>
                    <a:pt x="53" y="16"/>
                  </a:lnTo>
                  <a:lnTo>
                    <a:pt x="54" y="17"/>
                  </a:lnTo>
                  <a:lnTo>
                    <a:pt x="57" y="17"/>
                  </a:lnTo>
                  <a:lnTo>
                    <a:pt x="58" y="16"/>
                  </a:lnTo>
                  <a:lnTo>
                    <a:pt x="59" y="15"/>
                  </a:lnTo>
                  <a:lnTo>
                    <a:pt x="5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2" name="Freeform 43"/>
            <p:cNvSpPr>
              <a:spLocks/>
            </p:cNvSpPr>
            <p:nvPr/>
          </p:nvSpPr>
          <p:spPr bwMode="auto">
            <a:xfrm>
              <a:off x="1037" y="3897"/>
              <a:ext cx="7" cy="6"/>
            </a:xfrm>
            <a:custGeom>
              <a:avLst/>
              <a:gdLst>
                <a:gd name="T0" fmla="*/ 9 w 28"/>
                <a:gd name="T1" fmla="*/ 16 h 18"/>
                <a:gd name="T2" fmla="*/ 9 w 28"/>
                <a:gd name="T3" fmla="*/ 16 h 18"/>
                <a:gd name="T4" fmla="*/ 13 w 28"/>
                <a:gd name="T5" fmla="*/ 12 h 18"/>
                <a:gd name="T6" fmla="*/ 18 w 28"/>
                <a:gd name="T7" fmla="*/ 10 h 18"/>
                <a:gd name="T8" fmla="*/ 23 w 28"/>
                <a:gd name="T9" fmla="*/ 9 h 18"/>
                <a:gd name="T10" fmla="*/ 23 w 28"/>
                <a:gd name="T11" fmla="*/ 9 h 18"/>
                <a:gd name="T12" fmla="*/ 25 w 28"/>
                <a:gd name="T13" fmla="*/ 9 h 18"/>
                <a:gd name="T14" fmla="*/ 26 w 28"/>
                <a:gd name="T15" fmla="*/ 8 h 18"/>
                <a:gd name="T16" fmla="*/ 28 w 28"/>
                <a:gd name="T17" fmla="*/ 7 h 18"/>
                <a:gd name="T18" fmla="*/ 28 w 28"/>
                <a:gd name="T19" fmla="*/ 5 h 18"/>
                <a:gd name="T20" fmla="*/ 28 w 28"/>
                <a:gd name="T21" fmla="*/ 5 h 18"/>
                <a:gd name="T22" fmla="*/ 28 w 28"/>
                <a:gd name="T23" fmla="*/ 2 h 18"/>
                <a:gd name="T24" fmla="*/ 26 w 28"/>
                <a:gd name="T25" fmla="*/ 1 h 18"/>
                <a:gd name="T26" fmla="*/ 25 w 28"/>
                <a:gd name="T27" fmla="*/ 0 h 18"/>
                <a:gd name="T28" fmla="*/ 23 w 28"/>
                <a:gd name="T29" fmla="*/ 0 h 18"/>
                <a:gd name="T30" fmla="*/ 23 w 28"/>
                <a:gd name="T31" fmla="*/ 0 h 18"/>
                <a:gd name="T32" fmla="*/ 18 w 28"/>
                <a:gd name="T33" fmla="*/ 0 h 18"/>
                <a:gd name="T34" fmla="*/ 14 w 28"/>
                <a:gd name="T35" fmla="*/ 1 h 18"/>
                <a:gd name="T36" fmla="*/ 8 w 28"/>
                <a:gd name="T37" fmla="*/ 6 h 18"/>
                <a:gd name="T38" fmla="*/ 3 w 28"/>
                <a:gd name="T39" fmla="*/ 9 h 18"/>
                <a:gd name="T40" fmla="*/ 1 w 28"/>
                <a:gd name="T41" fmla="*/ 11 h 18"/>
                <a:gd name="T42" fmla="*/ 1 w 28"/>
                <a:gd name="T43" fmla="*/ 11 h 18"/>
                <a:gd name="T44" fmla="*/ 0 w 28"/>
                <a:gd name="T45" fmla="*/ 12 h 18"/>
                <a:gd name="T46" fmla="*/ 0 w 28"/>
                <a:gd name="T47" fmla="*/ 15 h 18"/>
                <a:gd name="T48" fmla="*/ 1 w 28"/>
                <a:gd name="T49" fmla="*/ 16 h 18"/>
                <a:gd name="T50" fmla="*/ 3 w 28"/>
                <a:gd name="T51" fmla="*/ 17 h 18"/>
                <a:gd name="T52" fmla="*/ 3 w 28"/>
                <a:gd name="T53" fmla="*/ 17 h 18"/>
                <a:gd name="T54" fmla="*/ 4 w 28"/>
                <a:gd name="T55" fmla="*/ 18 h 18"/>
                <a:gd name="T56" fmla="*/ 6 w 28"/>
                <a:gd name="T57" fmla="*/ 18 h 18"/>
                <a:gd name="T58" fmla="*/ 8 w 28"/>
                <a:gd name="T59" fmla="*/ 17 h 18"/>
                <a:gd name="T60" fmla="*/ 9 w 28"/>
                <a:gd name="T61" fmla="*/ 16 h 18"/>
                <a:gd name="T62" fmla="*/ 9 w 28"/>
                <a:gd name="T6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18">
                  <a:moveTo>
                    <a:pt x="9" y="16"/>
                  </a:moveTo>
                  <a:lnTo>
                    <a:pt x="9" y="16"/>
                  </a:lnTo>
                  <a:lnTo>
                    <a:pt x="13" y="12"/>
                  </a:lnTo>
                  <a:lnTo>
                    <a:pt x="18" y="10"/>
                  </a:lnTo>
                  <a:lnTo>
                    <a:pt x="23" y="9"/>
                  </a:lnTo>
                  <a:lnTo>
                    <a:pt x="23" y="9"/>
                  </a:lnTo>
                  <a:lnTo>
                    <a:pt x="25" y="9"/>
                  </a:lnTo>
                  <a:lnTo>
                    <a:pt x="26" y="8"/>
                  </a:lnTo>
                  <a:lnTo>
                    <a:pt x="28" y="7"/>
                  </a:lnTo>
                  <a:lnTo>
                    <a:pt x="28" y="5"/>
                  </a:lnTo>
                  <a:lnTo>
                    <a:pt x="28" y="5"/>
                  </a:lnTo>
                  <a:lnTo>
                    <a:pt x="28" y="2"/>
                  </a:lnTo>
                  <a:lnTo>
                    <a:pt x="26" y="1"/>
                  </a:lnTo>
                  <a:lnTo>
                    <a:pt x="25" y="0"/>
                  </a:lnTo>
                  <a:lnTo>
                    <a:pt x="23" y="0"/>
                  </a:lnTo>
                  <a:lnTo>
                    <a:pt x="23" y="0"/>
                  </a:lnTo>
                  <a:lnTo>
                    <a:pt x="18" y="0"/>
                  </a:lnTo>
                  <a:lnTo>
                    <a:pt x="14" y="1"/>
                  </a:lnTo>
                  <a:lnTo>
                    <a:pt x="8" y="6"/>
                  </a:lnTo>
                  <a:lnTo>
                    <a:pt x="3" y="9"/>
                  </a:lnTo>
                  <a:lnTo>
                    <a:pt x="1" y="11"/>
                  </a:lnTo>
                  <a:lnTo>
                    <a:pt x="1" y="11"/>
                  </a:lnTo>
                  <a:lnTo>
                    <a:pt x="0" y="12"/>
                  </a:lnTo>
                  <a:lnTo>
                    <a:pt x="0" y="15"/>
                  </a:lnTo>
                  <a:lnTo>
                    <a:pt x="1" y="16"/>
                  </a:lnTo>
                  <a:lnTo>
                    <a:pt x="3" y="17"/>
                  </a:lnTo>
                  <a:lnTo>
                    <a:pt x="3" y="17"/>
                  </a:lnTo>
                  <a:lnTo>
                    <a:pt x="4" y="18"/>
                  </a:lnTo>
                  <a:lnTo>
                    <a:pt x="6" y="18"/>
                  </a:lnTo>
                  <a:lnTo>
                    <a:pt x="8" y="17"/>
                  </a:lnTo>
                  <a:lnTo>
                    <a:pt x="9" y="16"/>
                  </a:lnTo>
                  <a:lnTo>
                    <a:pt x="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3" name="Freeform 44"/>
            <p:cNvSpPr>
              <a:spLocks/>
            </p:cNvSpPr>
            <p:nvPr/>
          </p:nvSpPr>
          <p:spPr bwMode="auto">
            <a:xfrm>
              <a:off x="1010" y="3893"/>
              <a:ext cx="4" cy="12"/>
            </a:xfrm>
            <a:custGeom>
              <a:avLst/>
              <a:gdLst>
                <a:gd name="T0" fmla="*/ 19 w 19"/>
                <a:gd name="T1" fmla="*/ 18 h 36"/>
                <a:gd name="T2" fmla="*/ 19 w 19"/>
                <a:gd name="T3" fmla="*/ 18 h 36"/>
                <a:gd name="T4" fmla="*/ 17 w 19"/>
                <a:gd name="T5" fmla="*/ 12 h 36"/>
                <a:gd name="T6" fmla="*/ 16 w 19"/>
                <a:gd name="T7" fmla="*/ 7 h 36"/>
                <a:gd name="T8" fmla="*/ 14 w 19"/>
                <a:gd name="T9" fmla="*/ 2 h 36"/>
                <a:gd name="T10" fmla="*/ 11 w 19"/>
                <a:gd name="T11" fmla="*/ 0 h 36"/>
                <a:gd name="T12" fmla="*/ 9 w 19"/>
                <a:gd name="T13" fmla="*/ 0 h 36"/>
                <a:gd name="T14" fmla="*/ 9 w 19"/>
                <a:gd name="T15" fmla="*/ 0 h 36"/>
                <a:gd name="T16" fmla="*/ 6 w 19"/>
                <a:gd name="T17" fmla="*/ 0 h 36"/>
                <a:gd name="T18" fmla="*/ 4 w 19"/>
                <a:gd name="T19" fmla="*/ 2 h 36"/>
                <a:gd name="T20" fmla="*/ 1 w 19"/>
                <a:gd name="T21" fmla="*/ 7 h 36"/>
                <a:gd name="T22" fmla="*/ 0 w 19"/>
                <a:gd name="T23" fmla="*/ 12 h 36"/>
                <a:gd name="T24" fmla="*/ 0 w 19"/>
                <a:gd name="T25" fmla="*/ 18 h 36"/>
                <a:gd name="T26" fmla="*/ 0 w 19"/>
                <a:gd name="T27" fmla="*/ 18 h 36"/>
                <a:gd name="T28" fmla="*/ 0 w 19"/>
                <a:gd name="T29" fmla="*/ 23 h 36"/>
                <a:gd name="T30" fmla="*/ 1 w 19"/>
                <a:gd name="T31" fmla="*/ 29 h 36"/>
                <a:gd name="T32" fmla="*/ 4 w 19"/>
                <a:gd name="T33" fmla="*/ 34 h 36"/>
                <a:gd name="T34" fmla="*/ 6 w 19"/>
                <a:gd name="T35" fmla="*/ 36 h 36"/>
                <a:gd name="T36" fmla="*/ 9 w 19"/>
                <a:gd name="T37" fmla="*/ 36 h 36"/>
                <a:gd name="T38" fmla="*/ 9 w 19"/>
                <a:gd name="T39" fmla="*/ 36 h 36"/>
                <a:gd name="T40" fmla="*/ 11 w 19"/>
                <a:gd name="T41" fmla="*/ 36 h 36"/>
                <a:gd name="T42" fmla="*/ 14 w 19"/>
                <a:gd name="T43" fmla="*/ 34 h 36"/>
                <a:gd name="T44" fmla="*/ 16 w 19"/>
                <a:gd name="T45" fmla="*/ 29 h 36"/>
                <a:gd name="T46" fmla="*/ 17 w 19"/>
                <a:gd name="T47" fmla="*/ 23 h 36"/>
                <a:gd name="T48" fmla="*/ 19 w 19"/>
                <a:gd name="T49" fmla="*/ 18 h 36"/>
                <a:gd name="T50" fmla="*/ 19 w 19"/>
                <a:gd name="T5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36">
                  <a:moveTo>
                    <a:pt x="19" y="18"/>
                  </a:moveTo>
                  <a:lnTo>
                    <a:pt x="19" y="18"/>
                  </a:lnTo>
                  <a:lnTo>
                    <a:pt x="17" y="12"/>
                  </a:lnTo>
                  <a:lnTo>
                    <a:pt x="16" y="7"/>
                  </a:lnTo>
                  <a:lnTo>
                    <a:pt x="14" y="2"/>
                  </a:lnTo>
                  <a:lnTo>
                    <a:pt x="11" y="0"/>
                  </a:lnTo>
                  <a:lnTo>
                    <a:pt x="9" y="0"/>
                  </a:lnTo>
                  <a:lnTo>
                    <a:pt x="9" y="0"/>
                  </a:lnTo>
                  <a:lnTo>
                    <a:pt x="6" y="0"/>
                  </a:lnTo>
                  <a:lnTo>
                    <a:pt x="4" y="2"/>
                  </a:lnTo>
                  <a:lnTo>
                    <a:pt x="1" y="7"/>
                  </a:lnTo>
                  <a:lnTo>
                    <a:pt x="0" y="12"/>
                  </a:lnTo>
                  <a:lnTo>
                    <a:pt x="0" y="18"/>
                  </a:lnTo>
                  <a:lnTo>
                    <a:pt x="0" y="18"/>
                  </a:lnTo>
                  <a:lnTo>
                    <a:pt x="0" y="23"/>
                  </a:lnTo>
                  <a:lnTo>
                    <a:pt x="1" y="29"/>
                  </a:lnTo>
                  <a:lnTo>
                    <a:pt x="4" y="34"/>
                  </a:lnTo>
                  <a:lnTo>
                    <a:pt x="6" y="36"/>
                  </a:lnTo>
                  <a:lnTo>
                    <a:pt x="9" y="36"/>
                  </a:lnTo>
                  <a:lnTo>
                    <a:pt x="9" y="36"/>
                  </a:lnTo>
                  <a:lnTo>
                    <a:pt x="11" y="36"/>
                  </a:lnTo>
                  <a:lnTo>
                    <a:pt x="14" y="34"/>
                  </a:lnTo>
                  <a:lnTo>
                    <a:pt x="16" y="29"/>
                  </a:lnTo>
                  <a:lnTo>
                    <a:pt x="17" y="23"/>
                  </a:lnTo>
                  <a:lnTo>
                    <a:pt x="19" y="18"/>
                  </a:lnTo>
                  <a:lnTo>
                    <a:pt x="1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4" name="Freeform 45"/>
            <p:cNvSpPr>
              <a:spLocks/>
            </p:cNvSpPr>
            <p:nvPr/>
          </p:nvSpPr>
          <p:spPr bwMode="auto">
            <a:xfrm>
              <a:off x="982" y="3894"/>
              <a:ext cx="5" cy="12"/>
            </a:xfrm>
            <a:custGeom>
              <a:avLst/>
              <a:gdLst>
                <a:gd name="T0" fmla="*/ 19 w 20"/>
                <a:gd name="T1" fmla="*/ 17 h 36"/>
                <a:gd name="T2" fmla="*/ 19 w 20"/>
                <a:gd name="T3" fmla="*/ 17 h 36"/>
                <a:gd name="T4" fmla="*/ 17 w 20"/>
                <a:gd name="T5" fmla="*/ 11 h 36"/>
                <a:gd name="T6" fmla="*/ 15 w 20"/>
                <a:gd name="T7" fmla="*/ 6 h 36"/>
                <a:gd name="T8" fmla="*/ 11 w 20"/>
                <a:gd name="T9" fmla="*/ 1 h 36"/>
                <a:gd name="T10" fmla="*/ 8 w 20"/>
                <a:gd name="T11" fmla="*/ 0 h 36"/>
                <a:gd name="T12" fmla="*/ 6 w 20"/>
                <a:gd name="T13" fmla="*/ 0 h 36"/>
                <a:gd name="T14" fmla="*/ 6 w 20"/>
                <a:gd name="T15" fmla="*/ 0 h 36"/>
                <a:gd name="T16" fmla="*/ 3 w 20"/>
                <a:gd name="T17" fmla="*/ 1 h 36"/>
                <a:gd name="T18" fmla="*/ 1 w 20"/>
                <a:gd name="T19" fmla="*/ 3 h 36"/>
                <a:gd name="T20" fmla="*/ 0 w 20"/>
                <a:gd name="T21" fmla="*/ 8 h 36"/>
                <a:gd name="T22" fmla="*/ 0 w 20"/>
                <a:gd name="T23" fmla="*/ 15 h 36"/>
                <a:gd name="T24" fmla="*/ 1 w 20"/>
                <a:gd name="T25" fmla="*/ 19 h 36"/>
                <a:gd name="T26" fmla="*/ 1 w 20"/>
                <a:gd name="T27" fmla="*/ 19 h 36"/>
                <a:gd name="T28" fmla="*/ 2 w 20"/>
                <a:gd name="T29" fmla="*/ 25 h 36"/>
                <a:gd name="T30" fmla="*/ 5 w 20"/>
                <a:gd name="T31" fmla="*/ 30 h 36"/>
                <a:gd name="T32" fmla="*/ 8 w 20"/>
                <a:gd name="T33" fmla="*/ 35 h 36"/>
                <a:gd name="T34" fmla="*/ 11 w 20"/>
                <a:gd name="T35" fmla="*/ 36 h 36"/>
                <a:gd name="T36" fmla="*/ 13 w 20"/>
                <a:gd name="T37" fmla="*/ 36 h 36"/>
                <a:gd name="T38" fmla="*/ 13 w 20"/>
                <a:gd name="T39" fmla="*/ 36 h 36"/>
                <a:gd name="T40" fmla="*/ 16 w 20"/>
                <a:gd name="T41" fmla="*/ 35 h 36"/>
                <a:gd name="T42" fmla="*/ 19 w 20"/>
                <a:gd name="T43" fmla="*/ 33 h 36"/>
                <a:gd name="T44" fmla="*/ 20 w 20"/>
                <a:gd name="T45" fmla="*/ 28 h 36"/>
                <a:gd name="T46" fmla="*/ 20 w 20"/>
                <a:gd name="T47" fmla="*/ 21 h 36"/>
                <a:gd name="T48" fmla="*/ 19 w 20"/>
                <a:gd name="T49" fmla="*/ 17 h 36"/>
                <a:gd name="T50" fmla="*/ 19 w 20"/>
                <a:gd name="T5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36">
                  <a:moveTo>
                    <a:pt x="19" y="17"/>
                  </a:moveTo>
                  <a:lnTo>
                    <a:pt x="19" y="17"/>
                  </a:lnTo>
                  <a:lnTo>
                    <a:pt x="17" y="11"/>
                  </a:lnTo>
                  <a:lnTo>
                    <a:pt x="15" y="6"/>
                  </a:lnTo>
                  <a:lnTo>
                    <a:pt x="11" y="1"/>
                  </a:lnTo>
                  <a:lnTo>
                    <a:pt x="8" y="0"/>
                  </a:lnTo>
                  <a:lnTo>
                    <a:pt x="6" y="0"/>
                  </a:lnTo>
                  <a:lnTo>
                    <a:pt x="6" y="0"/>
                  </a:lnTo>
                  <a:lnTo>
                    <a:pt x="3" y="1"/>
                  </a:lnTo>
                  <a:lnTo>
                    <a:pt x="1" y="3"/>
                  </a:lnTo>
                  <a:lnTo>
                    <a:pt x="0" y="8"/>
                  </a:lnTo>
                  <a:lnTo>
                    <a:pt x="0" y="15"/>
                  </a:lnTo>
                  <a:lnTo>
                    <a:pt x="1" y="19"/>
                  </a:lnTo>
                  <a:lnTo>
                    <a:pt x="1" y="19"/>
                  </a:lnTo>
                  <a:lnTo>
                    <a:pt x="2" y="25"/>
                  </a:lnTo>
                  <a:lnTo>
                    <a:pt x="5" y="30"/>
                  </a:lnTo>
                  <a:lnTo>
                    <a:pt x="8" y="35"/>
                  </a:lnTo>
                  <a:lnTo>
                    <a:pt x="11" y="36"/>
                  </a:lnTo>
                  <a:lnTo>
                    <a:pt x="13" y="36"/>
                  </a:lnTo>
                  <a:lnTo>
                    <a:pt x="13" y="36"/>
                  </a:lnTo>
                  <a:lnTo>
                    <a:pt x="16" y="35"/>
                  </a:lnTo>
                  <a:lnTo>
                    <a:pt x="19" y="33"/>
                  </a:lnTo>
                  <a:lnTo>
                    <a:pt x="20" y="28"/>
                  </a:lnTo>
                  <a:lnTo>
                    <a:pt x="20" y="21"/>
                  </a:lnTo>
                  <a:lnTo>
                    <a:pt x="19" y="17"/>
                  </a:lnTo>
                  <a:lnTo>
                    <a:pt x="1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5" name="Freeform 46"/>
            <p:cNvSpPr>
              <a:spLocks/>
            </p:cNvSpPr>
            <p:nvPr/>
          </p:nvSpPr>
          <p:spPr bwMode="auto">
            <a:xfrm>
              <a:off x="1004" y="3942"/>
              <a:ext cx="14" cy="84"/>
            </a:xfrm>
            <a:custGeom>
              <a:avLst/>
              <a:gdLst>
                <a:gd name="T0" fmla="*/ 40 w 58"/>
                <a:gd name="T1" fmla="*/ 0 h 252"/>
                <a:gd name="T2" fmla="*/ 40 w 58"/>
                <a:gd name="T3" fmla="*/ 0 h 252"/>
                <a:gd name="T4" fmla="*/ 34 w 58"/>
                <a:gd name="T5" fmla="*/ 0 h 252"/>
                <a:gd name="T6" fmla="*/ 28 w 58"/>
                <a:gd name="T7" fmla="*/ 0 h 252"/>
                <a:gd name="T8" fmla="*/ 19 w 58"/>
                <a:gd name="T9" fmla="*/ 2 h 252"/>
                <a:gd name="T10" fmla="*/ 13 w 58"/>
                <a:gd name="T11" fmla="*/ 14 h 252"/>
                <a:gd name="T12" fmla="*/ 17 w 58"/>
                <a:gd name="T13" fmla="*/ 50 h 252"/>
                <a:gd name="T14" fmla="*/ 17 w 58"/>
                <a:gd name="T15" fmla="*/ 50 h 252"/>
                <a:gd name="T16" fmla="*/ 14 w 58"/>
                <a:gd name="T17" fmla="*/ 61 h 252"/>
                <a:gd name="T18" fmla="*/ 8 w 58"/>
                <a:gd name="T19" fmla="*/ 87 h 252"/>
                <a:gd name="T20" fmla="*/ 2 w 58"/>
                <a:gd name="T21" fmla="*/ 118 h 252"/>
                <a:gd name="T22" fmla="*/ 0 w 58"/>
                <a:gd name="T23" fmla="*/ 133 h 252"/>
                <a:gd name="T24" fmla="*/ 0 w 58"/>
                <a:gd name="T25" fmla="*/ 145 h 252"/>
                <a:gd name="T26" fmla="*/ 0 w 58"/>
                <a:gd name="T27" fmla="*/ 145 h 252"/>
                <a:gd name="T28" fmla="*/ 2 w 58"/>
                <a:gd name="T29" fmla="*/ 159 h 252"/>
                <a:gd name="T30" fmla="*/ 7 w 58"/>
                <a:gd name="T31" fmla="*/ 174 h 252"/>
                <a:gd name="T32" fmla="*/ 18 w 58"/>
                <a:gd name="T33" fmla="*/ 209 h 252"/>
                <a:gd name="T34" fmla="*/ 29 w 58"/>
                <a:gd name="T35" fmla="*/ 240 h 252"/>
                <a:gd name="T36" fmla="*/ 35 w 58"/>
                <a:gd name="T37" fmla="*/ 252 h 252"/>
                <a:gd name="T38" fmla="*/ 58 w 58"/>
                <a:gd name="T39" fmla="*/ 184 h 252"/>
                <a:gd name="T40" fmla="*/ 45 w 58"/>
                <a:gd name="T41" fmla="*/ 116 h 252"/>
                <a:gd name="T42" fmla="*/ 45 w 58"/>
                <a:gd name="T43" fmla="*/ 41 h 252"/>
                <a:gd name="T44" fmla="*/ 55 w 58"/>
                <a:gd name="T45" fmla="*/ 14 h 252"/>
                <a:gd name="T46" fmla="*/ 40 w 58"/>
                <a:gd name="T4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52">
                  <a:moveTo>
                    <a:pt x="40" y="0"/>
                  </a:moveTo>
                  <a:lnTo>
                    <a:pt x="40" y="0"/>
                  </a:lnTo>
                  <a:lnTo>
                    <a:pt x="34" y="0"/>
                  </a:lnTo>
                  <a:lnTo>
                    <a:pt x="28" y="0"/>
                  </a:lnTo>
                  <a:lnTo>
                    <a:pt x="19" y="2"/>
                  </a:lnTo>
                  <a:lnTo>
                    <a:pt x="13" y="14"/>
                  </a:lnTo>
                  <a:lnTo>
                    <a:pt x="17" y="50"/>
                  </a:lnTo>
                  <a:lnTo>
                    <a:pt x="17" y="50"/>
                  </a:lnTo>
                  <a:lnTo>
                    <a:pt x="14" y="61"/>
                  </a:lnTo>
                  <a:lnTo>
                    <a:pt x="8" y="87"/>
                  </a:lnTo>
                  <a:lnTo>
                    <a:pt x="2" y="118"/>
                  </a:lnTo>
                  <a:lnTo>
                    <a:pt x="0" y="133"/>
                  </a:lnTo>
                  <a:lnTo>
                    <a:pt x="0" y="145"/>
                  </a:lnTo>
                  <a:lnTo>
                    <a:pt x="0" y="145"/>
                  </a:lnTo>
                  <a:lnTo>
                    <a:pt x="2" y="159"/>
                  </a:lnTo>
                  <a:lnTo>
                    <a:pt x="7" y="174"/>
                  </a:lnTo>
                  <a:lnTo>
                    <a:pt x="18" y="209"/>
                  </a:lnTo>
                  <a:lnTo>
                    <a:pt x="29" y="240"/>
                  </a:lnTo>
                  <a:lnTo>
                    <a:pt x="35" y="252"/>
                  </a:lnTo>
                  <a:lnTo>
                    <a:pt x="58" y="184"/>
                  </a:lnTo>
                  <a:lnTo>
                    <a:pt x="45" y="116"/>
                  </a:lnTo>
                  <a:lnTo>
                    <a:pt x="45" y="41"/>
                  </a:lnTo>
                  <a:lnTo>
                    <a:pt x="55" y="14"/>
                  </a:lnTo>
                  <a:lnTo>
                    <a:pt x="40" y="0"/>
                  </a:lnTo>
                  <a:close/>
                </a:path>
              </a:pathLst>
            </a:custGeom>
            <a:solidFill>
              <a:srgbClr val="358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16" name="Freeform 47"/>
            <p:cNvSpPr>
              <a:spLocks noEditPoints="1"/>
            </p:cNvSpPr>
            <p:nvPr/>
          </p:nvSpPr>
          <p:spPr bwMode="auto">
            <a:xfrm>
              <a:off x="879" y="3827"/>
              <a:ext cx="270" cy="297"/>
            </a:xfrm>
            <a:custGeom>
              <a:avLst/>
              <a:gdLst>
                <a:gd name="T0" fmla="*/ 858 w 1080"/>
                <a:gd name="T1" fmla="*/ 566 h 892"/>
                <a:gd name="T2" fmla="*/ 632 w 1080"/>
                <a:gd name="T3" fmla="*/ 273 h 892"/>
                <a:gd name="T4" fmla="*/ 685 w 1080"/>
                <a:gd name="T5" fmla="*/ 148 h 892"/>
                <a:gd name="T6" fmla="*/ 579 w 1080"/>
                <a:gd name="T7" fmla="*/ 11 h 892"/>
                <a:gd name="T8" fmla="*/ 306 w 1080"/>
                <a:gd name="T9" fmla="*/ 129 h 892"/>
                <a:gd name="T10" fmla="*/ 325 w 1080"/>
                <a:gd name="T11" fmla="*/ 167 h 892"/>
                <a:gd name="T12" fmla="*/ 386 w 1080"/>
                <a:gd name="T13" fmla="*/ 290 h 892"/>
                <a:gd name="T14" fmla="*/ 351 w 1080"/>
                <a:gd name="T15" fmla="*/ 524 h 892"/>
                <a:gd name="T16" fmla="*/ 110 w 1080"/>
                <a:gd name="T17" fmla="*/ 817 h 892"/>
                <a:gd name="T18" fmla="*/ 115 w 1080"/>
                <a:gd name="T19" fmla="*/ 859 h 892"/>
                <a:gd name="T20" fmla="*/ 640 w 1080"/>
                <a:gd name="T21" fmla="*/ 787 h 892"/>
                <a:gd name="T22" fmla="*/ 399 w 1080"/>
                <a:gd name="T23" fmla="*/ 293 h 892"/>
                <a:gd name="T24" fmla="*/ 395 w 1080"/>
                <a:gd name="T25" fmla="*/ 126 h 892"/>
                <a:gd name="T26" fmla="*/ 460 w 1080"/>
                <a:gd name="T27" fmla="*/ 116 h 892"/>
                <a:gd name="T28" fmla="*/ 500 w 1080"/>
                <a:gd name="T29" fmla="*/ 133 h 892"/>
                <a:gd name="T30" fmla="*/ 628 w 1080"/>
                <a:gd name="T31" fmla="*/ 207 h 892"/>
                <a:gd name="T32" fmla="*/ 640 w 1080"/>
                <a:gd name="T33" fmla="*/ 248 h 892"/>
                <a:gd name="T34" fmla="*/ 466 w 1080"/>
                <a:gd name="T35" fmla="*/ 319 h 892"/>
                <a:gd name="T36" fmla="*/ 512 w 1080"/>
                <a:gd name="T37" fmla="*/ 519 h 892"/>
                <a:gd name="T38" fmla="*/ 549 w 1080"/>
                <a:gd name="T39" fmla="*/ 333 h 892"/>
                <a:gd name="T40" fmla="*/ 519 w 1080"/>
                <a:gd name="T41" fmla="*/ 360 h 892"/>
                <a:gd name="T42" fmla="*/ 519 w 1080"/>
                <a:gd name="T43" fmla="*/ 348 h 892"/>
                <a:gd name="T44" fmla="*/ 554 w 1080"/>
                <a:gd name="T45" fmla="*/ 371 h 892"/>
                <a:gd name="T46" fmla="*/ 589 w 1080"/>
                <a:gd name="T47" fmla="*/ 307 h 892"/>
                <a:gd name="T48" fmla="*/ 18 w 1080"/>
                <a:gd name="T49" fmla="*/ 588 h 892"/>
                <a:gd name="T50" fmla="*/ 435 w 1080"/>
                <a:gd name="T51" fmla="*/ 842 h 892"/>
                <a:gd name="T52" fmla="*/ 20 w 1080"/>
                <a:gd name="T53" fmla="*/ 599 h 892"/>
                <a:gd name="T54" fmla="*/ 195 w 1080"/>
                <a:gd name="T55" fmla="*/ 816 h 892"/>
                <a:gd name="T56" fmla="*/ 471 w 1080"/>
                <a:gd name="T57" fmla="*/ 708 h 892"/>
                <a:gd name="T58" fmla="*/ 530 w 1080"/>
                <a:gd name="T59" fmla="*/ 769 h 892"/>
                <a:gd name="T60" fmla="*/ 499 w 1080"/>
                <a:gd name="T61" fmla="*/ 763 h 892"/>
                <a:gd name="T62" fmla="*/ 474 w 1080"/>
                <a:gd name="T63" fmla="*/ 792 h 892"/>
                <a:gd name="T64" fmla="*/ 499 w 1080"/>
                <a:gd name="T65" fmla="*/ 736 h 892"/>
                <a:gd name="T66" fmla="*/ 445 w 1080"/>
                <a:gd name="T67" fmla="*/ 765 h 892"/>
                <a:gd name="T68" fmla="*/ 425 w 1080"/>
                <a:gd name="T69" fmla="*/ 762 h 892"/>
                <a:gd name="T70" fmla="*/ 602 w 1080"/>
                <a:gd name="T71" fmla="*/ 764 h 892"/>
                <a:gd name="T72" fmla="*/ 448 w 1080"/>
                <a:gd name="T73" fmla="*/ 793 h 892"/>
                <a:gd name="T74" fmla="*/ 493 w 1080"/>
                <a:gd name="T75" fmla="*/ 817 h 892"/>
                <a:gd name="T76" fmla="*/ 433 w 1080"/>
                <a:gd name="T77" fmla="*/ 786 h 892"/>
                <a:gd name="T78" fmla="*/ 338 w 1080"/>
                <a:gd name="T79" fmla="*/ 841 h 892"/>
                <a:gd name="T80" fmla="*/ 121 w 1080"/>
                <a:gd name="T81" fmla="*/ 851 h 892"/>
                <a:gd name="T82" fmla="*/ 543 w 1080"/>
                <a:gd name="T83" fmla="*/ 802 h 892"/>
                <a:gd name="T84" fmla="*/ 443 w 1080"/>
                <a:gd name="T85" fmla="*/ 856 h 892"/>
                <a:gd name="T86" fmla="*/ 520 w 1080"/>
                <a:gd name="T87" fmla="*/ 828 h 892"/>
                <a:gd name="T88" fmla="*/ 613 w 1080"/>
                <a:gd name="T89" fmla="*/ 793 h 892"/>
                <a:gd name="T90" fmla="*/ 576 w 1080"/>
                <a:gd name="T91" fmla="*/ 695 h 892"/>
                <a:gd name="T92" fmla="*/ 631 w 1080"/>
                <a:gd name="T93" fmla="*/ 763 h 892"/>
                <a:gd name="T94" fmla="*/ 791 w 1080"/>
                <a:gd name="T95" fmla="*/ 654 h 892"/>
                <a:gd name="T96" fmla="*/ 760 w 1080"/>
                <a:gd name="T97" fmla="*/ 473 h 892"/>
                <a:gd name="T98" fmla="*/ 769 w 1080"/>
                <a:gd name="T99" fmla="*/ 393 h 892"/>
                <a:gd name="T100" fmla="*/ 577 w 1080"/>
                <a:gd name="T101" fmla="*/ 675 h 892"/>
                <a:gd name="T102" fmla="*/ 481 w 1080"/>
                <a:gd name="T103" fmla="*/ 706 h 892"/>
                <a:gd name="T104" fmla="*/ 370 w 1080"/>
                <a:gd name="T105" fmla="*/ 620 h 892"/>
                <a:gd name="T106" fmla="*/ 436 w 1080"/>
                <a:gd name="T107" fmla="*/ 447 h 892"/>
                <a:gd name="T108" fmla="*/ 512 w 1080"/>
                <a:gd name="T109" fmla="*/ 606 h 892"/>
                <a:gd name="T110" fmla="*/ 480 w 1080"/>
                <a:gd name="T111" fmla="*/ 468 h 892"/>
                <a:gd name="T112" fmla="*/ 527 w 1080"/>
                <a:gd name="T113" fmla="*/ 590 h 892"/>
                <a:gd name="T114" fmla="*/ 608 w 1080"/>
                <a:gd name="T115" fmla="*/ 451 h 892"/>
                <a:gd name="T116" fmla="*/ 553 w 1080"/>
                <a:gd name="T117" fmla="*/ 606 h 892"/>
                <a:gd name="T118" fmla="*/ 665 w 1080"/>
                <a:gd name="T119" fmla="*/ 430 h 892"/>
                <a:gd name="T120" fmla="*/ 847 w 1080"/>
                <a:gd name="T121" fmla="*/ 538 h 892"/>
                <a:gd name="T122" fmla="*/ 643 w 1080"/>
                <a:gd name="T123" fmla="*/ 777 h 892"/>
                <a:gd name="T124" fmla="*/ 859 w 1080"/>
                <a:gd name="T125" fmla="*/ 62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80" h="892">
                  <a:moveTo>
                    <a:pt x="1076" y="829"/>
                  </a:moveTo>
                  <a:lnTo>
                    <a:pt x="956" y="813"/>
                  </a:lnTo>
                  <a:lnTo>
                    <a:pt x="956" y="813"/>
                  </a:lnTo>
                  <a:lnTo>
                    <a:pt x="955" y="789"/>
                  </a:lnTo>
                  <a:lnTo>
                    <a:pt x="951" y="748"/>
                  </a:lnTo>
                  <a:lnTo>
                    <a:pt x="947" y="725"/>
                  </a:lnTo>
                  <a:lnTo>
                    <a:pt x="943" y="702"/>
                  </a:lnTo>
                  <a:lnTo>
                    <a:pt x="939" y="681"/>
                  </a:lnTo>
                  <a:lnTo>
                    <a:pt x="933" y="663"/>
                  </a:lnTo>
                  <a:lnTo>
                    <a:pt x="933" y="663"/>
                  </a:lnTo>
                  <a:lnTo>
                    <a:pt x="931" y="655"/>
                  </a:lnTo>
                  <a:lnTo>
                    <a:pt x="926" y="648"/>
                  </a:lnTo>
                  <a:lnTo>
                    <a:pt x="921" y="642"/>
                  </a:lnTo>
                  <a:lnTo>
                    <a:pt x="916" y="636"/>
                  </a:lnTo>
                  <a:lnTo>
                    <a:pt x="911" y="632"/>
                  </a:lnTo>
                  <a:lnTo>
                    <a:pt x="904" y="627"/>
                  </a:lnTo>
                  <a:lnTo>
                    <a:pt x="892" y="621"/>
                  </a:lnTo>
                  <a:lnTo>
                    <a:pt x="880" y="617"/>
                  </a:lnTo>
                  <a:lnTo>
                    <a:pt x="870" y="615"/>
                  </a:lnTo>
                  <a:lnTo>
                    <a:pt x="859" y="614"/>
                  </a:lnTo>
                  <a:lnTo>
                    <a:pt x="859" y="614"/>
                  </a:lnTo>
                  <a:lnTo>
                    <a:pt x="858" y="566"/>
                  </a:lnTo>
                  <a:lnTo>
                    <a:pt x="857" y="541"/>
                  </a:lnTo>
                  <a:lnTo>
                    <a:pt x="854" y="516"/>
                  </a:lnTo>
                  <a:lnTo>
                    <a:pt x="850" y="491"/>
                  </a:lnTo>
                  <a:lnTo>
                    <a:pt x="847" y="466"/>
                  </a:lnTo>
                  <a:lnTo>
                    <a:pt x="842" y="444"/>
                  </a:lnTo>
                  <a:lnTo>
                    <a:pt x="835" y="424"/>
                  </a:lnTo>
                  <a:lnTo>
                    <a:pt x="835" y="424"/>
                  </a:lnTo>
                  <a:lnTo>
                    <a:pt x="825" y="397"/>
                  </a:lnTo>
                  <a:lnTo>
                    <a:pt x="815" y="376"/>
                  </a:lnTo>
                  <a:lnTo>
                    <a:pt x="808" y="362"/>
                  </a:lnTo>
                  <a:lnTo>
                    <a:pt x="799" y="352"/>
                  </a:lnTo>
                  <a:lnTo>
                    <a:pt x="793" y="346"/>
                  </a:lnTo>
                  <a:lnTo>
                    <a:pt x="786" y="342"/>
                  </a:lnTo>
                  <a:lnTo>
                    <a:pt x="781" y="341"/>
                  </a:lnTo>
                  <a:lnTo>
                    <a:pt x="776" y="339"/>
                  </a:lnTo>
                  <a:lnTo>
                    <a:pt x="774" y="339"/>
                  </a:lnTo>
                  <a:lnTo>
                    <a:pt x="774" y="339"/>
                  </a:lnTo>
                  <a:lnTo>
                    <a:pt x="645" y="308"/>
                  </a:lnTo>
                  <a:lnTo>
                    <a:pt x="618" y="289"/>
                  </a:lnTo>
                  <a:lnTo>
                    <a:pt x="618" y="289"/>
                  </a:lnTo>
                  <a:lnTo>
                    <a:pt x="626" y="281"/>
                  </a:lnTo>
                  <a:lnTo>
                    <a:pt x="632" y="273"/>
                  </a:lnTo>
                  <a:lnTo>
                    <a:pt x="637" y="266"/>
                  </a:lnTo>
                  <a:lnTo>
                    <a:pt x="638" y="257"/>
                  </a:lnTo>
                  <a:lnTo>
                    <a:pt x="638" y="257"/>
                  </a:lnTo>
                  <a:lnTo>
                    <a:pt x="650" y="255"/>
                  </a:lnTo>
                  <a:lnTo>
                    <a:pt x="656" y="252"/>
                  </a:lnTo>
                  <a:lnTo>
                    <a:pt x="662" y="247"/>
                  </a:lnTo>
                  <a:lnTo>
                    <a:pt x="668" y="242"/>
                  </a:lnTo>
                  <a:lnTo>
                    <a:pt x="672" y="234"/>
                  </a:lnTo>
                  <a:lnTo>
                    <a:pt x="676" y="224"/>
                  </a:lnTo>
                  <a:lnTo>
                    <a:pt x="677" y="211"/>
                  </a:lnTo>
                  <a:lnTo>
                    <a:pt x="677" y="211"/>
                  </a:lnTo>
                  <a:lnTo>
                    <a:pt x="677" y="202"/>
                  </a:lnTo>
                  <a:lnTo>
                    <a:pt x="675" y="194"/>
                  </a:lnTo>
                  <a:lnTo>
                    <a:pt x="672" y="189"/>
                  </a:lnTo>
                  <a:lnTo>
                    <a:pt x="670" y="184"/>
                  </a:lnTo>
                  <a:lnTo>
                    <a:pt x="670" y="184"/>
                  </a:lnTo>
                  <a:lnTo>
                    <a:pt x="675" y="181"/>
                  </a:lnTo>
                  <a:lnTo>
                    <a:pt x="680" y="173"/>
                  </a:lnTo>
                  <a:lnTo>
                    <a:pt x="681" y="169"/>
                  </a:lnTo>
                  <a:lnTo>
                    <a:pt x="683" y="163"/>
                  </a:lnTo>
                  <a:lnTo>
                    <a:pt x="685" y="156"/>
                  </a:lnTo>
                  <a:lnTo>
                    <a:pt x="685" y="148"/>
                  </a:lnTo>
                  <a:lnTo>
                    <a:pt x="685" y="148"/>
                  </a:lnTo>
                  <a:lnTo>
                    <a:pt x="685" y="137"/>
                  </a:lnTo>
                  <a:lnTo>
                    <a:pt x="682" y="125"/>
                  </a:lnTo>
                  <a:lnTo>
                    <a:pt x="682" y="125"/>
                  </a:lnTo>
                  <a:lnTo>
                    <a:pt x="678" y="111"/>
                  </a:lnTo>
                  <a:lnTo>
                    <a:pt x="673" y="100"/>
                  </a:lnTo>
                  <a:lnTo>
                    <a:pt x="666" y="91"/>
                  </a:lnTo>
                  <a:lnTo>
                    <a:pt x="662" y="88"/>
                  </a:lnTo>
                  <a:lnTo>
                    <a:pt x="658" y="84"/>
                  </a:lnTo>
                  <a:lnTo>
                    <a:pt x="658" y="84"/>
                  </a:lnTo>
                  <a:lnTo>
                    <a:pt x="650" y="81"/>
                  </a:lnTo>
                  <a:lnTo>
                    <a:pt x="643" y="81"/>
                  </a:lnTo>
                  <a:lnTo>
                    <a:pt x="643" y="81"/>
                  </a:lnTo>
                  <a:lnTo>
                    <a:pt x="641" y="73"/>
                  </a:lnTo>
                  <a:lnTo>
                    <a:pt x="636" y="62"/>
                  </a:lnTo>
                  <a:lnTo>
                    <a:pt x="627" y="48"/>
                  </a:lnTo>
                  <a:lnTo>
                    <a:pt x="622" y="42"/>
                  </a:lnTo>
                  <a:lnTo>
                    <a:pt x="616" y="35"/>
                  </a:lnTo>
                  <a:lnTo>
                    <a:pt x="608" y="28"/>
                  </a:lnTo>
                  <a:lnTo>
                    <a:pt x="599" y="22"/>
                  </a:lnTo>
                  <a:lnTo>
                    <a:pt x="589" y="16"/>
                  </a:lnTo>
                  <a:lnTo>
                    <a:pt x="579" y="11"/>
                  </a:lnTo>
                  <a:lnTo>
                    <a:pt x="567" y="7"/>
                  </a:lnTo>
                  <a:lnTo>
                    <a:pt x="553" y="3"/>
                  </a:lnTo>
                  <a:lnTo>
                    <a:pt x="538" y="1"/>
                  </a:lnTo>
                  <a:lnTo>
                    <a:pt x="522" y="0"/>
                  </a:lnTo>
                  <a:lnTo>
                    <a:pt x="522" y="0"/>
                  </a:lnTo>
                  <a:lnTo>
                    <a:pt x="505" y="0"/>
                  </a:lnTo>
                  <a:lnTo>
                    <a:pt x="490" y="2"/>
                  </a:lnTo>
                  <a:lnTo>
                    <a:pt x="475" y="4"/>
                  </a:lnTo>
                  <a:lnTo>
                    <a:pt x="460" y="8"/>
                  </a:lnTo>
                  <a:lnTo>
                    <a:pt x="445" y="12"/>
                  </a:lnTo>
                  <a:lnTo>
                    <a:pt x="433" y="17"/>
                  </a:lnTo>
                  <a:lnTo>
                    <a:pt x="407" y="28"/>
                  </a:lnTo>
                  <a:lnTo>
                    <a:pt x="386" y="39"/>
                  </a:lnTo>
                  <a:lnTo>
                    <a:pt x="371" y="49"/>
                  </a:lnTo>
                  <a:lnTo>
                    <a:pt x="355" y="60"/>
                  </a:lnTo>
                  <a:lnTo>
                    <a:pt x="355" y="60"/>
                  </a:lnTo>
                  <a:lnTo>
                    <a:pt x="343" y="71"/>
                  </a:lnTo>
                  <a:lnTo>
                    <a:pt x="332" y="83"/>
                  </a:lnTo>
                  <a:lnTo>
                    <a:pt x="325" y="94"/>
                  </a:lnTo>
                  <a:lnTo>
                    <a:pt x="317" y="105"/>
                  </a:lnTo>
                  <a:lnTo>
                    <a:pt x="308" y="121"/>
                  </a:lnTo>
                  <a:lnTo>
                    <a:pt x="306" y="129"/>
                  </a:lnTo>
                  <a:lnTo>
                    <a:pt x="306" y="129"/>
                  </a:lnTo>
                  <a:lnTo>
                    <a:pt x="306" y="133"/>
                  </a:lnTo>
                  <a:lnTo>
                    <a:pt x="308" y="135"/>
                  </a:lnTo>
                  <a:lnTo>
                    <a:pt x="308" y="135"/>
                  </a:lnTo>
                  <a:lnTo>
                    <a:pt x="312" y="135"/>
                  </a:lnTo>
                  <a:lnTo>
                    <a:pt x="315" y="133"/>
                  </a:lnTo>
                  <a:lnTo>
                    <a:pt x="315" y="133"/>
                  </a:lnTo>
                  <a:lnTo>
                    <a:pt x="322" y="126"/>
                  </a:lnTo>
                  <a:lnTo>
                    <a:pt x="330" y="119"/>
                  </a:lnTo>
                  <a:lnTo>
                    <a:pt x="343" y="109"/>
                  </a:lnTo>
                  <a:lnTo>
                    <a:pt x="343" y="109"/>
                  </a:lnTo>
                  <a:lnTo>
                    <a:pt x="335" y="120"/>
                  </a:lnTo>
                  <a:lnTo>
                    <a:pt x="327" y="134"/>
                  </a:lnTo>
                  <a:lnTo>
                    <a:pt x="321" y="148"/>
                  </a:lnTo>
                  <a:lnTo>
                    <a:pt x="316" y="163"/>
                  </a:lnTo>
                  <a:lnTo>
                    <a:pt x="316" y="163"/>
                  </a:lnTo>
                  <a:lnTo>
                    <a:pt x="316" y="166"/>
                  </a:lnTo>
                  <a:lnTo>
                    <a:pt x="318" y="169"/>
                  </a:lnTo>
                  <a:lnTo>
                    <a:pt x="318" y="169"/>
                  </a:lnTo>
                  <a:lnTo>
                    <a:pt x="322" y="169"/>
                  </a:lnTo>
                  <a:lnTo>
                    <a:pt x="325" y="167"/>
                  </a:lnTo>
                  <a:lnTo>
                    <a:pt x="325" y="167"/>
                  </a:lnTo>
                  <a:lnTo>
                    <a:pt x="350" y="140"/>
                  </a:lnTo>
                  <a:lnTo>
                    <a:pt x="350" y="140"/>
                  </a:lnTo>
                  <a:lnTo>
                    <a:pt x="343" y="174"/>
                  </a:lnTo>
                  <a:lnTo>
                    <a:pt x="343" y="174"/>
                  </a:lnTo>
                  <a:lnTo>
                    <a:pt x="343" y="175"/>
                  </a:lnTo>
                  <a:lnTo>
                    <a:pt x="343" y="175"/>
                  </a:lnTo>
                  <a:lnTo>
                    <a:pt x="345" y="178"/>
                  </a:lnTo>
                  <a:lnTo>
                    <a:pt x="347" y="180"/>
                  </a:lnTo>
                  <a:lnTo>
                    <a:pt x="347" y="180"/>
                  </a:lnTo>
                  <a:lnTo>
                    <a:pt x="350" y="180"/>
                  </a:lnTo>
                  <a:lnTo>
                    <a:pt x="352" y="178"/>
                  </a:lnTo>
                  <a:lnTo>
                    <a:pt x="361" y="166"/>
                  </a:lnTo>
                  <a:lnTo>
                    <a:pt x="361" y="166"/>
                  </a:lnTo>
                  <a:lnTo>
                    <a:pt x="376" y="219"/>
                  </a:lnTo>
                  <a:lnTo>
                    <a:pt x="385" y="248"/>
                  </a:lnTo>
                  <a:lnTo>
                    <a:pt x="392" y="269"/>
                  </a:lnTo>
                  <a:lnTo>
                    <a:pt x="392" y="269"/>
                  </a:lnTo>
                  <a:lnTo>
                    <a:pt x="389" y="275"/>
                  </a:lnTo>
                  <a:lnTo>
                    <a:pt x="386" y="281"/>
                  </a:lnTo>
                  <a:lnTo>
                    <a:pt x="386" y="285"/>
                  </a:lnTo>
                  <a:lnTo>
                    <a:pt x="386" y="285"/>
                  </a:lnTo>
                  <a:lnTo>
                    <a:pt x="386" y="290"/>
                  </a:lnTo>
                  <a:lnTo>
                    <a:pt x="386" y="290"/>
                  </a:lnTo>
                  <a:lnTo>
                    <a:pt x="387" y="294"/>
                  </a:lnTo>
                  <a:lnTo>
                    <a:pt x="390" y="298"/>
                  </a:lnTo>
                  <a:lnTo>
                    <a:pt x="396" y="303"/>
                  </a:lnTo>
                  <a:lnTo>
                    <a:pt x="405" y="309"/>
                  </a:lnTo>
                  <a:lnTo>
                    <a:pt x="417" y="315"/>
                  </a:lnTo>
                  <a:lnTo>
                    <a:pt x="417" y="315"/>
                  </a:lnTo>
                  <a:lnTo>
                    <a:pt x="453" y="326"/>
                  </a:lnTo>
                  <a:lnTo>
                    <a:pt x="464" y="328"/>
                  </a:lnTo>
                  <a:lnTo>
                    <a:pt x="474" y="330"/>
                  </a:lnTo>
                  <a:lnTo>
                    <a:pt x="463" y="350"/>
                  </a:lnTo>
                  <a:lnTo>
                    <a:pt x="389" y="403"/>
                  </a:lnTo>
                  <a:lnTo>
                    <a:pt x="389" y="403"/>
                  </a:lnTo>
                  <a:lnTo>
                    <a:pt x="386" y="405"/>
                  </a:lnTo>
                  <a:lnTo>
                    <a:pt x="386" y="405"/>
                  </a:lnTo>
                  <a:lnTo>
                    <a:pt x="384" y="412"/>
                  </a:lnTo>
                  <a:lnTo>
                    <a:pt x="376" y="430"/>
                  </a:lnTo>
                  <a:lnTo>
                    <a:pt x="367" y="459"/>
                  </a:lnTo>
                  <a:lnTo>
                    <a:pt x="362" y="474"/>
                  </a:lnTo>
                  <a:lnTo>
                    <a:pt x="358" y="491"/>
                  </a:lnTo>
                  <a:lnTo>
                    <a:pt x="358" y="491"/>
                  </a:lnTo>
                  <a:lnTo>
                    <a:pt x="351" y="524"/>
                  </a:lnTo>
                  <a:lnTo>
                    <a:pt x="341" y="555"/>
                  </a:lnTo>
                  <a:lnTo>
                    <a:pt x="327" y="598"/>
                  </a:lnTo>
                  <a:lnTo>
                    <a:pt x="327" y="598"/>
                  </a:lnTo>
                  <a:lnTo>
                    <a:pt x="178" y="587"/>
                  </a:lnTo>
                  <a:lnTo>
                    <a:pt x="96" y="580"/>
                  </a:lnTo>
                  <a:lnTo>
                    <a:pt x="44" y="577"/>
                  </a:lnTo>
                  <a:lnTo>
                    <a:pt x="44" y="577"/>
                  </a:lnTo>
                  <a:lnTo>
                    <a:pt x="28" y="577"/>
                  </a:lnTo>
                  <a:lnTo>
                    <a:pt x="16" y="579"/>
                  </a:lnTo>
                  <a:lnTo>
                    <a:pt x="7" y="582"/>
                  </a:lnTo>
                  <a:lnTo>
                    <a:pt x="5" y="583"/>
                  </a:lnTo>
                  <a:lnTo>
                    <a:pt x="2" y="587"/>
                  </a:lnTo>
                  <a:lnTo>
                    <a:pt x="2" y="587"/>
                  </a:lnTo>
                  <a:lnTo>
                    <a:pt x="0" y="590"/>
                  </a:lnTo>
                  <a:lnTo>
                    <a:pt x="0" y="593"/>
                  </a:lnTo>
                  <a:lnTo>
                    <a:pt x="0" y="597"/>
                  </a:lnTo>
                  <a:lnTo>
                    <a:pt x="1" y="599"/>
                  </a:lnTo>
                  <a:lnTo>
                    <a:pt x="1" y="599"/>
                  </a:lnTo>
                  <a:lnTo>
                    <a:pt x="106" y="814"/>
                  </a:lnTo>
                  <a:lnTo>
                    <a:pt x="106" y="814"/>
                  </a:lnTo>
                  <a:lnTo>
                    <a:pt x="108" y="816"/>
                  </a:lnTo>
                  <a:lnTo>
                    <a:pt x="110" y="817"/>
                  </a:lnTo>
                  <a:lnTo>
                    <a:pt x="126" y="818"/>
                  </a:lnTo>
                  <a:lnTo>
                    <a:pt x="114" y="823"/>
                  </a:lnTo>
                  <a:lnTo>
                    <a:pt x="114" y="823"/>
                  </a:lnTo>
                  <a:lnTo>
                    <a:pt x="113" y="824"/>
                  </a:lnTo>
                  <a:lnTo>
                    <a:pt x="113" y="824"/>
                  </a:lnTo>
                  <a:lnTo>
                    <a:pt x="113" y="824"/>
                  </a:lnTo>
                  <a:lnTo>
                    <a:pt x="113" y="824"/>
                  </a:lnTo>
                  <a:lnTo>
                    <a:pt x="113" y="824"/>
                  </a:lnTo>
                  <a:lnTo>
                    <a:pt x="113" y="824"/>
                  </a:lnTo>
                  <a:lnTo>
                    <a:pt x="111" y="825"/>
                  </a:lnTo>
                  <a:lnTo>
                    <a:pt x="111" y="825"/>
                  </a:lnTo>
                  <a:lnTo>
                    <a:pt x="111" y="825"/>
                  </a:lnTo>
                  <a:lnTo>
                    <a:pt x="111" y="825"/>
                  </a:lnTo>
                  <a:lnTo>
                    <a:pt x="111" y="827"/>
                  </a:lnTo>
                  <a:lnTo>
                    <a:pt x="111" y="827"/>
                  </a:lnTo>
                  <a:lnTo>
                    <a:pt x="111" y="827"/>
                  </a:lnTo>
                  <a:lnTo>
                    <a:pt x="111" y="827"/>
                  </a:lnTo>
                  <a:lnTo>
                    <a:pt x="111" y="827"/>
                  </a:lnTo>
                  <a:lnTo>
                    <a:pt x="111" y="854"/>
                  </a:lnTo>
                  <a:lnTo>
                    <a:pt x="111" y="854"/>
                  </a:lnTo>
                  <a:lnTo>
                    <a:pt x="113" y="857"/>
                  </a:lnTo>
                  <a:lnTo>
                    <a:pt x="115" y="859"/>
                  </a:lnTo>
                  <a:lnTo>
                    <a:pt x="444" y="892"/>
                  </a:lnTo>
                  <a:lnTo>
                    <a:pt x="444" y="892"/>
                  </a:lnTo>
                  <a:lnTo>
                    <a:pt x="444" y="892"/>
                  </a:lnTo>
                  <a:lnTo>
                    <a:pt x="444" y="892"/>
                  </a:lnTo>
                  <a:lnTo>
                    <a:pt x="445" y="892"/>
                  </a:lnTo>
                  <a:lnTo>
                    <a:pt x="445" y="892"/>
                  </a:lnTo>
                  <a:lnTo>
                    <a:pt x="446" y="892"/>
                  </a:lnTo>
                  <a:lnTo>
                    <a:pt x="446" y="892"/>
                  </a:lnTo>
                  <a:lnTo>
                    <a:pt x="446" y="892"/>
                  </a:lnTo>
                  <a:lnTo>
                    <a:pt x="621" y="799"/>
                  </a:lnTo>
                  <a:lnTo>
                    <a:pt x="621" y="799"/>
                  </a:lnTo>
                  <a:lnTo>
                    <a:pt x="622" y="798"/>
                  </a:lnTo>
                  <a:lnTo>
                    <a:pt x="623" y="796"/>
                  </a:lnTo>
                  <a:lnTo>
                    <a:pt x="623" y="777"/>
                  </a:lnTo>
                  <a:lnTo>
                    <a:pt x="632" y="787"/>
                  </a:lnTo>
                  <a:lnTo>
                    <a:pt x="632" y="787"/>
                  </a:lnTo>
                  <a:lnTo>
                    <a:pt x="633" y="788"/>
                  </a:lnTo>
                  <a:lnTo>
                    <a:pt x="635" y="788"/>
                  </a:lnTo>
                  <a:lnTo>
                    <a:pt x="637" y="788"/>
                  </a:lnTo>
                  <a:lnTo>
                    <a:pt x="638" y="787"/>
                  </a:lnTo>
                  <a:lnTo>
                    <a:pt x="638" y="787"/>
                  </a:lnTo>
                  <a:lnTo>
                    <a:pt x="640" y="787"/>
                  </a:lnTo>
                  <a:lnTo>
                    <a:pt x="640" y="787"/>
                  </a:lnTo>
                  <a:lnTo>
                    <a:pt x="641" y="787"/>
                  </a:lnTo>
                  <a:lnTo>
                    <a:pt x="663" y="780"/>
                  </a:lnTo>
                  <a:lnTo>
                    <a:pt x="663" y="780"/>
                  </a:lnTo>
                  <a:lnTo>
                    <a:pt x="665" y="781"/>
                  </a:lnTo>
                  <a:lnTo>
                    <a:pt x="1074" y="838"/>
                  </a:lnTo>
                  <a:lnTo>
                    <a:pt x="1074" y="838"/>
                  </a:lnTo>
                  <a:lnTo>
                    <a:pt x="1076" y="838"/>
                  </a:lnTo>
                  <a:lnTo>
                    <a:pt x="1077" y="837"/>
                  </a:lnTo>
                  <a:lnTo>
                    <a:pt x="1079" y="836"/>
                  </a:lnTo>
                  <a:lnTo>
                    <a:pt x="1080" y="835"/>
                  </a:lnTo>
                  <a:lnTo>
                    <a:pt x="1080" y="835"/>
                  </a:lnTo>
                  <a:lnTo>
                    <a:pt x="1080" y="833"/>
                  </a:lnTo>
                  <a:lnTo>
                    <a:pt x="1079" y="832"/>
                  </a:lnTo>
                  <a:lnTo>
                    <a:pt x="1077" y="831"/>
                  </a:lnTo>
                  <a:lnTo>
                    <a:pt x="1076" y="829"/>
                  </a:lnTo>
                  <a:lnTo>
                    <a:pt x="1076" y="829"/>
                  </a:lnTo>
                  <a:close/>
                  <a:moveTo>
                    <a:pt x="420" y="306"/>
                  </a:moveTo>
                  <a:lnTo>
                    <a:pt x="420" y="306"/>
                  </a:lnTo>
                  <a:lnTo>
                    <a:pt x="411" y="302"/>
                  </a:lnTo>
                  <a:lnTo>
                    <a:pt x="404" y="298"/>
                  </a:lnTo>
                  <a:lnTo>
                    <a:pt x="399" y="293"/>
                  </a:lnTo>
                  <a:lnTo>
                    <a:pt x="396" y="289"/>
                  </a:lnTo>
                  <a:lnTo>
                    <a:pt x="396" y="289"/>
                  </a:lnTo>
                  <a:lnTo>
                    <a:pt x="396" y="285"/>
                  </a:lnTo>
                  <a:lnTo>
                    <a:pt x="396" y="285"/>
                  </a:lnTo>
                  <a:lnTo>
                    <a:pt x="396" y="281"/>
                  </a:lnTo>
                  <a:lnTo>
                    <a:pt x="399" y="276"/>
                  </a:lnTo>
                  <a:lnTo>
                    <a:pt x="402" y="273"/>
                  </a:lnTo>
                  <a:lnTo>
                    <a:pt x="402" y="273"/>
                  </a:lnTo>
                  <a:lnTo>
                    <a:pt x="404" y="272"/>
                  </a:lnTo>
                  <a:lnTo>
                    <a:pt x="404" y="270"/>
                  </a:lnTo>
                  <a:lnTo>
                    <a:pt x="404" y="270"/>
                  </a:lnTo>
                  <a:lnTo>
                    <a:pt x="404" y="267"/>
                  </a:lnTo>
                  <a:lnTo>
                    <a:pt x="404" y="267"/>
                  </a:lnTo>
                  <a:lnTo>
                    <a:pt x="400" y="258"/>
                  </a:lnTo>
                  <a:lnTo>
                    <a:pt x="395" y="244"/>
                  </a:lnTo>
                  <a:lnTo>
                    <a:pt x="384" y="209"/>
                  </a:lnTo>
                  <a:lnTo>
                    <a:pt x="369" y="156"/>
                  </a:lnTo>
                  <a:lnTo>
                    <a:pt x="369" y="156"/>
                  </a:lnTo>
                  <a:lnTo>
                    <a:pt x="375" y="147"/>
                  </a:lnTo>
                  <a:lnTo>
                    <a:pt x="381" y="139"/>
                  </a:lnTo>
                  <a:lnTo>
                    <a:pt x="387" y="133"/>
                  </a:lnTo>
                  <a:lnTo>
                    <a:pt x="395" y="126"/>
                  </a:lnTo>
                  <a:lnTo>
                    <a:pt x="410" y="114"/>
                  </a:lnTo>
                  <a:lnTo>
                    <a:pt x="425" y="105"/>
                  </a:lnTo>
                  <a:lnTo>
                    <a:pt x="425" y="105"/>
                  </a:lnTo>
                  <a:lnTo>
                    <a:pt x="419" y="115"/>
                  </a:lnTo>
                  <a:lnTo>
                    <a:pt x="416" y="124"/>
                  </a:lnTo>
                  <a:lnTo>
                    <a:pt x="414" y="130"/>
                  </a:lnTo>
                  <a:lnTo>
                    <a:pt x="414" y="136"/>
                  </a:lnTo>
                  <a:lnTo>
                    <a:pt x="414" y="136"/>
                  </a:lnTo>
                  <a:lnTo>
                    <a:pt x="414" y="140"/>
                  </a:lnTo>
                  <a:lnTo>
                    <a:pt x="414" y="140"/>
                  </a:lnTo>
                  <a:lnTo>
                    <a:pt x="415" y="143"/>
                  </a:lnTo>
                  <a:lnTo>
                    <a:pt x="417" y="144"/>
                  </a:lnTo>
                  <a:lnTo>
                    <a:pt x="417" y="144"/>
                  </a:lnTo>
                  <a:lnTo>
                    <a:pt x="420" y="144"/>
                  </a:lnTo>
                  <a:lnTo>
                    <a:pt x="422" y="142"/>
                  </a:lnTo>
                  <a:lnTo>
                    <a:pt x="422" y="142"/>
                  </a:lnTo>
                  <a:lnTo>
                    <a:pt x="433" y="131"/>
                  </a:lnTo>
                  <a:lnTo>
                    <a:pt x="444" y="122"/>
                  </a:lnTo>
                  <a:lnTo>
                    <a:pt x="455" y="115"/>
                  </a:lnTo>
                  <a:lnTo>
                    <a:pt x="465" y="107"/>
                  </a:lnTo>
                  <a:lnTo>
                    <a:pt x="465" y="107"/>
                  </a:lnTo>
                  <a:lnTo>
                    <a:pt x="460" y="116"/>
                  </a:lnTo>
                  <a:lnTo>
                    <a:pt x="458" y="124"/>
                  </a:lnTo>
                  <a:lnTo>
                    <a:pt x="456" y="130"/>
                  </a:lnTo>
                  <a:lnTo>
                    <a:pt x="456" y="130"/>
                  </a:lnTo>
                  <a:lnTo>
                    <a:pt x="458" y="133"/>
                  </a:lnTo>
                  <a:lnTo>
                    <a:pt x="460" y="135"/>
                  </a:lnTo>
                  <a:lnTo>
                    <a:pt x="460" y="135"/>
                  </a:lnTo>
                  <a:lnTo>
                    <a:pt x="463" y="135"/>
                  </a:lnTo>
                  <a:lnTo>
                    <a:pt x="465" y="134"/>
                  </a:lnTo>
                  <a:lnTo>
                    <a:pt x="465" y="134"/>
                  </a:lnTo>
                  <a:lnTo>
                    <a:pt x="478" y="122"/>
                  </a:lnTo>
                  <a:lnTo>
                    <a:pt x="490" y="115"/>
                  </a:lnTo>
                  <a:lnTo>
                    <a:pt x="503" y="107"/>
                  </a:lnTo>
                  <a:lnTo>
                    <a:pt x="515" y="101"/>
                  </a:lnTo>
                  <a:lnTo>
                    <a:pt x="515" y="101"/>
                  </a:lnTo>
                  <a:lnTo>
                    <a:pt x="507" y="112"/>
                  </a:lnTo>
                  <a:lnTo>
                    <a:pt x="502" y="121"/>
                  </a:lnTo>
                  <a:lnTo>
                    <a:pt x="499" y="127"/>
                  </a:lnTo>
                  <a:lnTo>
                    <a:pt x="499" y="130"/>
                  </a:lnTo>
                  <a:lnTo>
                    <a:pt x="499" y="130"/>
                  </a:lnTo>
                  <a:lnTo>
                    <a:pt x="499" y="130"/>
                  </a:lnTo>
                  <a:lnTo>
                    <a:pt x="499" y="130"/>
                  </a:lnTo>
                  <a:lnTo>
                    <a:pt x="500" y="133"/>
                  </a:lnTo>
                  <a:lnTo>
                    <a:pt x="502" y="135"/>
                  </a:lnTo>
                  <a:lnTo>
                    <a:pt x="502" y="135"/>
                  </a:lnTo>
                  <a:lnTo>
                    <a:pt x="505" y="135"/>
                  </a:lnTo>
                  <a:lnTo>
                    <a:pt x="508" y="134"/>
                  </a:lnTo>
                  <a:lnTo>
                    <a:pt x="508" y="134"/>
                  </a:lnTo>
                  <a:lnTo>
                    <a:pt x="517" y="126"/>
                  </a:lnTo>
                  <a:lnTo>
                    <a:pt x="525" y="119"/>
                  </a:lnTo>
                  <a:lnTo>
                    <a:pt x="534" y="114"/>
                  </a:lnTo>
                  <a:lnTo>
                    <a:pt x="544" y="109"/>
                  </a:lnTo>
                  <a:lnTo>
                    <a:pt x="561" y="102"/>
                  </a:lnTo>
                  <a:lnTo>
                    <a:pt x="572" y="98"/>
                  </a:lnTo>
                  <a:lnTo>
                    <a:pt x="572" y="98"/>
                  </a:lnTo>
                  <a:lnTo>
                    <a:pt x="578" y="107"/>
                  </a:lnTo>
                  <a:lnTo>
                    <a:pt x="584" y="117"/>
                  </a:lnTo>
                  <a:lnTo>
                    <a:pt x="602" y="136"/>
                  </a:lnTo>
                  <a:lnTo>
                    <a:pt x="617" y="152"/>
                  </a:lnTo>
                  <a:lnTo>
                    <a:pt x="627" y="162"/>
                  </a:lnTo>
                  <a:lnTo>
                    <a:pt x="627" y="162"/>
                  </a:lnTo>
                  <a:lnTo>
                    <a:pt x="625" y="202"/>
                  </a:lnTo>
                  <a:lnTo>
                    <a:pt x="625" y="202"/>
                  </a:lnTo>
                  <a:lnTo>
                    <a:pt x="626" y="206"/>
                  </a:lnTo>
                  <a:lnTo>
                    <a:pt x="628" y="207"/>
                  </a:lnTo>
                  <a:lnTo>
                    <a:pt x="628" y="207"/>
                  </a:lnTo>
                  <a:lnTo>
                    <a:pt x="632" y="206"/>
                  </a:lnTo>
                  <a:lnTo>
                    <a:pt x="635" y="203"/>
                  </a:lnTo>
                  <a:lnTo>
                    <a:pt x="635" y="203"/>
                  </a:lnTo>
                  <a:lnTo>
                    <a:pt x="638" y="196"/>
                  </a:lnTo>
                  <a:lnTo>
                    <a:pt x="643" y="189"/>
                  </a:lnTo>
                  <a:lnTo>
                    <a:pt x="650" y="185"/>
                  </a:lnTo>
                  <a:lnTo>
                    <a:pt x="655" y="185"/>
                  </a:lnTo>
                  <a:lnTo>
                    <a:pt x="655" y="185"/>
                  </a:lnTo>
                  <a:lnTo>
                    <a:pt x="657" y="185"/>
                  </a:lnTo>
                  <a:lnTo>
                    <a:pt x="660" y="188"/>
                  </a:lnTo>
                  <a:lnTo>
                    <a:pt x="663" y="193"/>
                  </a:lnTo>
                  <a:lnTo>
                    <a:pt x="666" y="201"/>
                  </a:lnTo>
                  <a:lnTo>
                    <a:pt x="667" y="211"/>
                  </a:lnTo>
                  <a:lnTo>
                    <a:pt x="667" y="211"/>
                  </a:lnTo>
                  <a:lnTo>
                    <a:pt x="667" y="218"/>
                  </a:lnTo>
                  <a:lnTo>
                    <a:pt x="666" y="224"/>
                  </a:lnTo>
                  <a:lnTo>
                    <a:pt x="662" y="233"/>
                  </a:lnTo>
                  <a:lnTo>
                    <a:pt x="657" y="239"/>
                  </a:lnTo>
                  <a:lnTo>
                    <a:pt x="651" y="244"/>
                  </a:lnTo>
                  <a:lnTo>
                    <a:pt x="646" y="247"/>
                  </a:lnTo>
                  <a:lnTo>
                    <a:pt x="640" y="248"/>
                  </a:lnTo>
                  <a:lnTo>
                    <a:pt x="635" y="249"/>
                  </a:lnTo>
                  <a:lnTo>
                    <a:pt x="635" y="249"/>
                  </a:lnTo>
                  <a:lnTo>
                    <a:pt x="631" y="251"/>
                  </a:lnTo>
                  <a:lnTo>
                    <a:pt x="630" y="254"/>
                  </a:lnTo>
                  <a:lnTo>
                    <a:pt x="630" y="254"/>
                  </a:lnTo>
                  <a:lnTo>
                    <a:pt x="628" y="261"/>
                  </a:lnTo>
                  <a:lnTo>
                    <a:pt x="625" y="269"/>
                  </a:lnTo>
                  <a:lnTo>
                    <a:pt x="618" y="276"/>
                  </a:lnTo>
                  <a:lnTo>
                    <a:pt x="609" y="284"/>
                  </a:lnTo>
                  <a:lnTo>
                    <a:pt x="609" y="284"/>
                  </a:lnTo>
                  <a:lnTo>
                    <a:pt x="596" y="293"/>
                  </a:lnTo>
                  <a:lnTo>
                    <a:pt x="579" y="301"/>
                  </a:lnTo>
                  <a:lnTo>
                    <a:pt x="563" y="308"/>
                  </a:lnTo>
                  <a:lnTo>
                    <a:pt x="547" y="314"/>
                  </a:lnTo>
                  <a:lnTo>
                    <a:pt x="530" y="318"/>
                  </a:lnTo>
                  <a:lnTo>
                    <a:pt x="517" y="321"/>
                  </a:lnTo>
                  <a:lnTo>
                    <a:pt x="505" y="324"/>
                  </a:lnTo>
                  <a:lnTo>
                    <a:pt x="497" y="324"/>
                  </a:lnTo>
                  <a:lnTo>
                    <a:pt x="494" y="324"/>
                  </a:lnTo>
                  <a:lnTo>
                    <a:pt x="494" y="324"/>
                  </a:lnTo>
                  <a:lnTo>
                    <a:pt x="480" y="321"/>
                  </a:lnTo>
                  <a:lnTo>
                    <a:pt x="466" y="319"/>
                  </a:lnTo>
                  <a:lnTo>
                    <a:pt x="448" y="315"/>
                  </a:lnTo>
                  <a:lnTo>
                    <a:pt x="420" y="306"/>
                  </a:lnTo>
                  <a:lnTo>
                    <a:pt x="420" y="306"/>
                  </a:lnTo>
                  <a:close/>
                  <a:moveTo>
                    <a:pt x="520" y="403"/>
                  </a:moveTo>
                  <a:lnTo>
                    <a:pt x="537" y="403"/>
                  </a:lnTo>
                  <a:lnTo>
                    <a:pt x="537" y="403"/>
                  </a:lnTo>
                  <a:lnTo>
                    <a:pt x="539" y="428"/>
                  </a:lnTo>
                  <a:lnTo>
                    <a:pt x="543" y="466"/>
                  </a:lnTo>
                  <a:lnTo>
                    <a:pt x="548" y="505"/>
                  </a:lnTo>
                  <a:lnTo>
                    <a:pt x="550" y="519"/>
                  </a:lnTo>
                  <a:lnTo>
                    <a:pt x="554" y="530"/>
                  </a:lnTo>
                  <a:lnTo>
                    <a:pt x="554" y="530"/>
                  </a:lnTo>
                  <a:lnTo>
                    <a:pt x="554" y="532"/>
                  </a:lnTo>
                  <a:lnTo>
                    <a:pt x="554" y="532"/>
                  </a:lnTo>
                  <a:lnTo>
                    <a:pt x="538" y="590"/>
                  </a:lnTo>
                  <a:lnTo>
                    <a:pt x="538" y="590"/>
                  </a:lnTo>
                  <a:lnTo>
                    <a:pt x="529" y="575"/>
                  </a:lnTo>
                  <a:lnTo>
                    <a:pt x="523" y="559"/>
                  </a:lnTo>
                  <a:lnTo>
                    <a:pt x="517" y="539"/>
                  </a:lnTo>
                  <a:lnTo>
                    <a:pt x="512" y="520"/>
                  </a:lnTo>
                  <a:lnTo>
                    <a:pt x="512" y="520"/>
                  </a:lnTo>
                  <a:lnTo>
                    <a:pt x="512" y="519"/>
                  </a:lnTo>
                  <a:lnTo>
                    <a:pt x="512" y="519"/>
                  </a:lnTo>
                  <a:lnTo>
                    <a:pt x="509" y="501"/>
                  </a:lnTo>
                  <a:lnTo>
                    <a:pt x="508" y="483"/>
                  </a:lnTo>
                  <a:lnTo>
                    <a:pt x="509" y="466"/>
                  </a:lnTo>
                  <a:lnTo>
                    <a:pt x="510" y="450"/>
                  </a:lnTo>
                  <a:lnTo>
                    <a:pt x="515" y="420"/>
                  </a:lnTo>
                  <a:lnTo>
                    <a:pt x="520" y="403"/>
                  </a:lnTo>
                  <a:lnTo>
                    <a:pt x="520" y="403"/>
                  </a:lnTo>
                  <a:close/>
                  <a:moveTo>
                    <a:pt x="533" y="342"/>
                  </a:moveTo>
                  <a:lnTo>
                    <a:pt x="533" y="342"/>
                  </a:lnTo>
                  <a:lnTo>
                    <a:pt x="527" y="342"/>
                  </a:lnTo>
                  <a:lnTo>
                    <a:pt x="522" y="339"/>
                  </a:lnTo>
                  <a:lnTo>
                    <a:pt x="517" y="335"/>
                  </a:lnTo>
                  <a:lnTo>
                    <a:pt x="513" y="332"/>
                  </a:lnTo>
                  <a:lnTo>
                    <a:pt x="513" y="332"/>
                  </a:lnTo>
                  <a:lnTo>
                    <a:pt x="525" y="329"/>
                  </a:lnTo>
                  <a:lnTo>
                    <a:pt x="538" y="326"/>
                  </a:lnTo>
                  <a:lnTo>
                    <a:pt x="553" y="321"/>
                  </a:lnTo>
                  <a:lnTo>
                    <a:pt x="568" y="316"/>
                  </a:lnTo>
                  <a:lnTo>
                    <a:pt x="568" y="316"/>
                  </a:lnTo>
                  <a:lnTo>
                    <a:pt x="559" y="325"/>
                  </a:lnTo>
                  <a:lnTo>
                    <a:pt x="549" y="333"/>
                  </a:lnTo>
                  <a:lnTo>
                    <a:pt x="540" y="339"/>
                  </a:lnTo>
                  <a:lnTo>
                    <a:pt x="537" y="341"/>
                  </a:lnTo>
                  <a:lnTo>
                    <a:pt x="533" y="342"/>
                  </a:lnTo>
                  <a:lnTo>
                    <a:pt x="533" y="342"/>
                  </a:lnTo>
                  <a:close/>
                  <a:moveTo>
                    <a:pt x="535" y="351"/>
                  </a:moveTo>
                  <a:lnTo>
                    <a:pt x="535" y="351"/>
                  </a:lnTo>
                  <a:lnTo>
                    <a:pt x="540" y="353"/>
                  </a:lnTo>
                  <a:lnTo>
                    <a:pt x="550" y="359"/>
                  </a:lnTo>
                  <a:lnTo>
                    <a:pt x="550" y="359"/>
                  </a:lnTo>
                  <a:lnTo>
                    <a:pt x="544" y="366"/>
                  </a:lnTo>
                  <a:lnTo>
                    <a:pt x="542" y="376"/>
                  </a:lnTo>
                  <a:lnTo>
                    <a:pt x="539" y="387"/>
                  </a:lnTo>
                  <a:lnTo>
                    <a:pt x="537" y="394"/>
                  </a:lnTo>
                  <a:lnTo>
                    <a:pt x="537" y="394"/>
                  </a:lnTo>
                  <a:lnTo>
                    <a:pt x="520" y="394"/>
                  </a:lnTo>
                  <a:lnTo>
                    <a:pt x="520" y="394"/>
                  </a:lnTo>
                  <a:lnTo>
                    <a:pt x="518" y="384"/>
                  </a:lnTo>
                  <a:lnTo>
                    <a:pt x="518" y="376"/>
                  </a:lnTo>
                  <a:lnTo>
                    <a:pt x="518" y="376"/>
                  </a:lnTo>
                  <a:lnTo>
                    <a:pt x="519" y="364"/>
                  </a:lnTo>
                  <a:lnTo>
                    <a:pt x="519" y="360"/>
                  </a:lnTo>
                  <a:lnTo>
                    <a:pt x="519" y="360"/>
                  </a:lnTo>
                  <a:lnTo>
                    <a:pt x="520" y="359"/>
                  </a:lnTo>
                  <a:lnTo>
                    <a:pt x="520" y="359"/>
                  </a:lnTo>
                  <a:lnTo>
                    <a:pt x="529" y="353"/>
                  </a:lnTo>
                  <a:lnTo>
                    <a:pt x="535" y="351"/>
                  </a:lnTo>
                  <a:lnTo>
                    <a:pt x="535" y="351"/>
                  </a:lnTo>
                  <a:close/>
                  <a:moveTo>
                    <a:pt x="519" y="348"/>
                  </a:moveTo>
                  <a:lnTo>
                    <a:pt x="519" y="348"/>
                  </a:lnTo>
                  <a:lnTo>
                    <a:pt x="505" y="359"/>
                  </a:lnTo>
                  <a:lnTo>
                    <a:pt x="493" y="369"/>
                  </a:lnTo>
                  <a:lnTo>
                    <a:pt x="493" y="369"/>
                  </a:lnTo>
                  <a:lnTo>
                    <a:pt x="491" y="334"/>
                  </a:lnTo>
                  <a:lnTo>
                    <a:pt x="491" y="334"/>
                  </a:lnTo>
                  <a:lnTo>
                    <a:pt x="491" y="333"/>
                  </a:lnTo>
                  <a:lnTo>
                    <a:pt x="491" y="333"/>
                  </a:lnTo>
                  <a:lnTo>
                    <a:pt x="493" y="333"/>
                  </a:lnTo>
                  <a:lnTo>
                    <a:pt x="497" y="333"/>
                  </a:lnTo>
                  <a:lnTo>
                    <a:pt x="497" y="333"/>
                  </a:lnTo>
                  <a:lnTo>
                    <a:pt x="502" y="333"/>
                  </a:lnTo>
                  <a:lnTo>
                    <a:pt x="502" y="333"/>
                  </a:lnTo>
                  <a:lnTo>
                    <a:pt x="508" y="341"/>
                  </a:lnTo>
                  <a:lnTo>
                    <a:pt x="513" y="345"/>
                  </a:lnTo>
                  <a:lnTo>
                    <a:pt x="519" y="348"/>
                  </a:lnTo>
                  <a:lnTo>
                    <a:pt x="519" y="348"/>
                  </a:lnTo>
                  <a:close/>
                  <a:moveTo>
                    <a:pt x="508" y="367"/>
                  </a:moveTo>
                  <a:lnTo>
                    <a:pt x="508" y="367"/>
                  </a:lnTo>
                  <a:lnTo>
                    <a:pt x="508" y="374"/>
                  </a:lnTo>
                  <a:lnTo>
                    <a:pt x="508" y="382"/>
                  </a:lnTo>
                  <a:lnTo>
                    <a:pt x="509" y="390"/>
                  </a:lnTo>
                  <a:lnTo>
                    <a:pt x="512" y="399"/>
                  </a:lnTo>
                  <a:lnTo>
                    <a:pt x="512" y="399"/>
                  </a:lnTo>
                  <a:lnTo>
                    <a:pt x="507" y="419"/>
                  </a:lnTo>
                  <a:lnTo>
                    <a:pt x="503" y="436"/>
                  </a:lnTo>
                  <a:lnTo>
                    <a:pt x="500" y="456"/>
                  </a:lnTo>
                  <a:lnTo>
                    <a:pt x="500" y="456"/>
                  </a:lnTo>
                  <a:lnTo>
                    <a:pt x="495" y="416"/>
                  </a:lnTo>
                  <a:lnTo>
                    <a:pt x="493" y="381"/>
                  </a:lnTo>
                  <a:lnTo>
                    <a:pt x="493" y="381"/>
                  </a:lnTo>
                  <a:lnTo>
                    <a:pt x="508" y="367"/>
                  </a:lnTo>
                  <a:lnTo>
                    <a:pt x="508" y="367"/>
                  </a:lnTo>
                  <a:close/>
                  <a:moveTo>
                    <a:pt x="547" y="399"/>
                  </a:moveTo>
                  <a:lnTo>
                    <a:pt x="547" y="399"/>
                  </a:lnTo>
                  <a:lnTo>
                    <a:pt x="548" y="390"/>
                  </a:lnTo>
                  <a:lnTo>
                    <a:pt x="550" y="380"/>
                  </a:lnTo>
                  <a:lnTo>
                    <a:pt x="554" y="371"/>
                  </a:lnTo>
                  <a:lnTo>
                    <a:pt x="558" y="364"/>
                  </a:lnTo>
                  <a:lnTo>
                    <a:pt x="558" y="364"/>
                  </a:lnTo>
                  <a:lnTo>
                    <a:pt x="573" y="376"/>
                  </a:lnTo>
                  <a:lnTo>
                    <a:pt x="591" y="392"/>
                  </a:lnTo>
                  <a:lnTo>
                    <a:pt x="591" y="392"/>
                  </a:lnTo>
                  <a:lnTo>
                    <a:pt x="591" y="392"/>
                  </a:lnTo>
                  <a:lnTo>
                    <a:pt x="591" y="392"/>
                  </a:lnTo>
                  <a:lnTo>
                    <a:pt x="576" y="453"/>
                  </a:lnTo>
                  <a:lnTo>
                    <a:pt x="559" y="514"/>
                  </a:lnTo>
                  <a:lnTo>
                    <a:pt x="559" y="514"/>
                  </a:lnTo>
                  <a:lnTo>
                    <a:pt x="554" y="481"/>
                  </a:lnTo>
                  <a:lnTo>
                    <a:pt x="550" y="445"/>
                  </a:lnTo>
                  <a:lnTo>
                    <a:pt x="547" y="399"/>
                  </a:lnTo>
                  <a:lnTo>
                    <a:pt x="547" y="399"/>
                  </a:lnTo>
                  <a:close/>
                  <a:moveTo>
                    <a:pt x="547" y="346"/>
                  </a:moveTo>
                  <a:lnTo>
                    <a:pt x="547" y="346"/>
                  </a:lnTo>
                  <a:lnTo>
                    <a:pt x="554" y="342"/>
                  </a:lnTo>
                  <a:lnTo>
                    <a:pt x="561" y="336"/>
                  </a:lnTo>
                  <a:lnTo>
                    <a:pt x="573" y="325"/>
                  </a:lnTo>
                  <a:lnTo>
                    <a:pt x="588" y="308"/>
                  </a:lnTo>
                  <a:lnTo>
                    <a:pt x="588" y="308"/>
                  </a:lnTo>
                  <a:lnTo>
                    <a:pt x="589" y="307"/>
                  </a:lnTo>
                  <a:lnTo>
                    <a:pt x="589" y="307"/>
                  </a:lnTo>
                  <a:lnTo>
                    <a:pt x="599" y="301"/>
                  </a:lnTo>
                  <a:lnTo>
                    <a:pt x="609" y="296"/>
                  </a:lnTo>
                  <a:lnTo>
                    <a:pt x="609" y="296"/>
                  </a:lnTo>
                  <a:lnTo>
                    <a:pt x="608" y="309"/>
                  </a:lnTo>
                  <a:lnTo>
                    <a:pt x="604" y="329"/>
                  </a:lnTo>
                  <a:lnTo>
                    <a:pt x="593" y="382"/>
                  </a:lnTo>
                  <a:lnTo>
                    <a:pt x="593" y="382"/>
                  </a:lnTo>
                  <a:lnTo>
                    <a:pt x="572" y="362"/>
                  </a:lnTo>
                  <a:lnTo>
                    <a:pt x="559" y="353"/>
                  </a:lnTo>
                  <a:lnTo>
                    <a:pt x="547" y="346"/>
                  </a:lnTo>
                  <a:lnTo>
                    <a:pt x="547" y="346"/>
                  </a:lnTo>
                  <a:close/>
                  <a:moveTo>
                    <a:pt x="114" y="808"/>
                  </a:moveTo>
                  <a:lnTo>
                    <a:pt x="114" y="808"/>
                  </a:lnTo>
                  <a:lnTo>
                    <a:pt x="10" y="596"/>
                  </a:lnTo>
                  <a:lnTo>
                    <a:pt x="10" y="596"/>
                  </a:lnTo>
                  <a:lnTo>
                    <a:pt x="10" y="593"/>
                  </a:lnTo>
                  <a:lnTo>
                    <a:pt x="10" y="593"/>
                  </a:lnTo>
                  <a:lnTo>
                    <a:pt x="11" y="591"/>
                  </a:lnTo>
                  <a:lnTo>
                    <a:pt x="11" y="591"/>
                  </a:lnTo>
                  <a:lnTo>
                    <a:pt x="12" y="589"/>
                  </a:lnTo>
                  <a:lnTo>
                    <a:pt x="18" y="588"/>
                  </a:lnTo>
                  <a:lnTo>
                    <a:pt x="27" y="586"/>
                  </a:lnTo>
                  <a:lnTo>
                    <a:pt x="42" y="586"/>
                  </a:lnTo>
                  <a:lnTo>
                    <a:pt x="42" y="586"/>
                  </a:lnTo>
                  <a:lnTo>
                    <a:pt x="109" y="590"/>
                  </a:lnTo>
                  <a:lnTo>
                    <a:pt x="210" y="598"/>
                  </a:lnTo>
                  <a:lnTo>
                    <a:pt x="343" y="608"/>
                  </a:lnTo>
                  <a:lnTo>
                    <a:pt x="343" y="608"/>
                  </a:lnTo>
                  <a:lnTo>
                    <a:pt x="346" y="609"/>
                  </a:lnTo>
                  <a:lnTo>
                    <a:pt x="350" y="611"/>
                  </a:lnTo>
                  <a:lnTo>
                    <a:pt x="356" y="616"/>
                  </a:lnTo>
                  <a:lnTo>
                    <a:pt x="357" y="619"/>
                  </a:lnTo>
                  <a:lnTo>
                    <a:pt x="360" y="623"/>
                  </a:lnTo>
                  <a:lnTo>
                    <a:pt x="360" y="623"/>
                  </a:lnTo>
                  <a:lnTo>
                    <a:pt x="401" y="729"/>
                  </a:lnTo>
                  <a:lnTo>
                    <a:pt x="441" y="833"/>
                  </a:lnTo>
                  <a:lnTo>
                    <a:pt x="441" y="833"/>
                  </a:lnTo>
                  <a:lnTo>
                    <a:pt x="441" y="836"/>
                  </a:lnTo>
                  <a:lnTo>
                    <a:pt x="441" y="836"/>
                  </a:lnTo>
                  <a:lnTo>
                    <a:pt x="441" y="840"/>
                  </a:lnTo>
                  <a:lnTo>
                    <a:pt x="438" y="842"/>
                  </a:lnTo>
                  <a:lnTo>
                    <a:pt x="438" y="842"/>
                  </a:lnTo>
                  <a:lnTo>
                    <a:pt x="435" y="842"/>
                  </a:lnTo>
                  <a:lnTo>
                    <a:pt x="435" y="842"/>
                  </a:lnTo>
                  <a:lnTo>
                    <a:pt x="435" y="840"/>
                  </a:lnTo>
                  <a:lnTo>
                    <a:pt x="356" y="634"/>
                  </a:lnTo>
                  <a:lnTo>
                    <a:pt x="356" y="634"/>
                  </a:lnTo>
                  <a:lnTo>
                    <a:pt x="356" y="632"/>
                  </a:lnTo>
                  <a:lnTo>
                    <a:pt x="352" y="627"/>
                  </a:lnTo>
                  <a:lnTo>
                    <a:pt x="347" y="621"/>
                  </a:lnTo>
                  <a:lnTo>
                    <a:pt x="340" y="617"/>
                  </a:lnTo>
                  <a:lnTo>
                    <a:pt x="340" y="617"/>
                  </a:lnTo>
                  <a:lnTo>
                    <a:pt x="337" y="616"/>
                  </a:lnTo>
                  <a:lnTo>
                    <a:pt x="21" y="590"/>
                  </a:lnTo>
                  <a:lnTo>
                    <a:pt x="21" y="590"/>
                  </a:lnTo>
                  <a:lnTo>
                    <a:pt x="18" y="591"/>
                  </a:lnTo>
                  <a:lnTo>
                    <a:pt x="17" y="591"/>
                  </a:lnTo>
                  <a:lnTo>
                    <a:pt x="16" y="592"/>
                  </a:lnTo>
                  <a:lnTo>
                    <a:pt x="16" y="595"/>
                  </a:lnTo>
                  <a:lnTo>
                    <a:pt x="16" y="595"/>
                  </a:lnTo>
                  <a:lnTo>
                    <a:pt x="16" y="595"/>
                  </a:lnTo>
                  <a:lnTo>
                    <a:pt x="16" y="595"/>
                  </a:lnTo>
                  <a:lnTo>
                    <a:pt x="17" y="598"/>
                  </a:lnTo>
                  <a:lnTo>
                    <a:pt x="20" y="599"/>
                  </a:lnTo>
                  <a:lnTo>
                    <a:pt x="20" y="599"/>
                  </a:lnTo>
                  <a:lnTo>
                    <a:pt x="335" y="625"/>
                  </a:lnTo>
                  <a:lnTo>
                    <a:pt x="335" y="625"/>
                  </a:lnTo>
                  <a:lnTo>
                    <a:pt x="341" y="628"/>
                  </a:lnTo>
                  <a:lnTo>
                    <a:pt x="345" y="633"/>
                  </a:lnTo>
                  <a:lnTo>
                    <a:pt x="347" y="637"/>
                  </a:lnTo>
                  <a:lnTo>
                    <a:pt x="347" y="637"/>
                  </a:lnTo>
                  <a:lnTo>
                    <a:pt x="425" y="841"/>
                  </a:lnTo>
                  <a:lnTo>
                    <a:pt x="425" y="841"/>
                  </a:lnTo>
                  <a:lnTo>
                    <a:pt x="387" y="837"/>
                  </a:lnTo>
                  <a:lnTo>
                    <a:pt x="385" y="827"/>
                  </a:lnTo>
                  <a:lnTo>
                    <a:pt x="385" y="827"/>
                  </a:lnTo>
                  <a:lnTo>
                    <a:pt x="384" y="825"/>
                  </a:lnTo>
                  <a:lnTo>
                    <a:pt x="381" y="824"/>
                  </a:lnTo>
                  <a:lnTo>
                    <a:pt x="341" y="819"/>
                  </a:lnTo>
                  <a:lnTo>
                    <a:pt x="341" y="819"/>
                  </a:lnTo>
                  <a:lnTo>
                    <a:pt x="338" y="820"/>
                  </a:lnTo>
                  <a:lnTo>
                    <a:pt x="336" y="822"/>
                  </a:lnTo>
                  <a:lnTo>
                    <a:pt x="336" y="822"/>
                  </a:lnTo>
                  <a:lnTo>
                    <a:pt x="335" y="823"/>
                  </a:lnTo>
                  <a:lnTo>
                    <a:pt x="335" y="825"/>
                  </a:lnTo>
                  <a:lnTo>
                    <a:pt x="336" y="832"/>
                  </a:lnTo>
                  <a:lnTo>
                    <a:pt x="195" y="816"/>
                  </a:lnTo>
                  <a:lnTo>
                    <a:pt x="195" y="816"/>
                  </a:lnTo>
                  <a:lnTo>
                    <a:pt x="194" y="816"/>
                  </a:lnTo>
                  <a:lnTo>
                    <a:pt x="192" y="807"/>
                  </a:lnTo>
                  <a:lnTo>
                    <a:pt x="192" y="807"/>
                  </a:lnTo>
                  <a:lnTo>
                    <a:pt x="189" y="805"/>
                  </a:lnTo>
                  <a:lnTo>
                    <a:pt x="187" y="804"/>
                  </a:lnTo>
                  <a:lnTo>
                    <a:pt x="146" y="799"/>
                  </a:lnTo>
                  <a:lnTo>
                    <a:pt x="146" y="799"/>
                  </a:lnTo>
                  <a:lnTo>
                    <a:pt x="144" y="799"/>
                  </a:lnTo>
                  <a:lnTo>
                    <a:pt x="143" y="800"/>
                  </a:lnTo>
                  <a:lnTo>
                    <a:pt x="143" y="800"/>
                  </a:lnTo>
                  <a:lnTo>
                    <a:pt x="141" y="804"/>
                  </a:lnTo>
                  <a:lnTo>
                    <a:pt x="141" y="804"/>
                  </a:lnTo>
                  <a:lnTo>
                    <a:pt x="141" y="804"/>
                  </a:lnTo>
                  <a:lnTo>
                    <a:pt x="143" y="810"/>
                  </a:lnTo>
                  <a:lnTo>
                    <a:pt x="143" y="810"/>
                  </a:lnTo>
                  <a:lnTo>
                    <a:pt x="114" y="808"/>
                  </a:lnTo>
                  <a:lnTo>
                    <a:pt x="114" y="808"/>
                  </a:lnTo>
                  <a:close/>
                  <a:moveTo>
                    <a:pt x="412" y="733"/>
                  </a:moveTo>
                  <a:lnTo>
                    <a:pt x="448" y="624"/>
                  </a:lnTo>
                  <a:lnTo>
                    <a:pt x="448" y="624"/>
                  </a:lnTo>
                  <a:lnTo>
                    <a:pt x="471" y="708"/>
                  </a:lnTo>
                  <a:lnTo>
                    <a:pt x="471" y="708"/>
                  </a:lnTo>
                  <a:lnTo>
                    <a:pt x="463" y="710"/>
                  </a:lnTo>
                  <a:lnTo>
                    <a:pt x="456" y="713"/>
                  </a:lnTo>
                  <a:lnTo>
                    <a:pt x="456" y="713"/>
                  </a:lnTo>
                  <a:lnTo>
                    <a:pt x="446" y="723"/>
                  </a:lnTo>
                  <a:lnTo>
                    <a:pt x="434" y="737"/>
                  </a:lnTo>
                  <a:lnTo>
                    <a:pt x="414" y="734"/>
                  </a:lnTo>
                  <a:lnTo>
                    <a:pt x="414" y="734"/>
                  </a:lnTo>
                  <a:lnTo>
                    <a:pt x="412" y="734"/>
                  </a:lnTo>
                  <a:lnTo>
                    <a:pt x="412" y="734"/>
                  </a:lnTo>
                  <a:lnTo>
                    <a:pt x="412" y="733"/>
                  </a:lnTo>
                  <a:lnTo>
                    <a:pt x="412" y="733"/>
                  </a:lnTo>
                  <a:close/>
                  <a:moveTo>
                    <a:pt x="581" y="753"/>
                  </a:moveTo>
                  <a:lnTo>
                    <a:pt x="581" y="753"/>
                  </a:lnTo>
                  <a:lnTo>
                    <a:pt x="578" y="753"/>
                  </a:lnTo>
                  <a:lnTo>
                    <a:pt x="578" y="753"/>
                  </a:lnTo>
                  <a:lnTo>
                    <a:pt x="574" y="756"/>
                  </a:lnTo>
                  <a:lnTo>
                    <a:pt x="563" y="763"/>
                  </a:lnTo>
                  <a:lnTo>
                    <a:pt x="555" y="765"/>
                  </a:lnTo>
                  <a:lnTo>
                    <a:pt x="548" y="768"/>
                  </a:lnTo>
                  <a:lnTo>
                    <a:pt x="539" y="770"/>
                  </a:lnTo>
                  <a:lnTo>
                    <a:pt x="530" y="769"/>
                  </a:lnTo>
                  <a:lnTo>
                    <a:pt x="530" y="769"/>
                  </a:lnTo>
                  <a:lnTo>
                    <a:pt x="530" y="769"/>
                  </a:lnTo>
                  <a:lnTo>
                    <a:pt x="530" y="769"/>
                  </a:lnTo>
                  <a:lnTo>
                    <a:pt x="525" y="769"/>
                  </a:lnTo>
                  <a:lnTo>
                    <a:pt x="519" y="770"/>
                  </a:lnTo>
                  <a:lnTo>
                    <a:pt x="513" y="772"/>
                  </a:lnTo>
                  <a:lnTo>
                    <a:pt x="507" y="777"/>
                  </a:lnTo>
                  <a:lnTo>
                    <a:pt x="500" y="782"/>
                  </a:lnTo>
                  <a:lnTo>
                    <a:pt x="494" y="791"/>
                  </a:lnTo>
                  <a:lnTo>
                    <a:pt x="490" y="802"/>
                  </a:lnTo>
                  <a:lnTo>
                    <a:pt x="490" y="802"/>
                  </a:lnTo>
                  <a:lnTo>
                    <a:pt x="488" y="800"/>
                  </a:lnTo>
                  <a:lnTo>
                    <a:pt x="485" y="797"/>
                  </a:lnTo>
                  <a:lnTo>
                    <a:pt x="485" y="797"/>
                  </a:lnTo>
                  <a:lnTo>
                    <a:pt x="484" y="793"/>
                  </a:lnTo>
                  <a:lnTo>
                    <a:pt x="484" y="789"/>
                  </a:lnTo>
                  <a:lnTo>
                    <a:pt x="484" y="789"/>
                  </a:lnTo>
                  <a:lnTo>
                    <a:pt x="485" y="783"/>
                  </a:lnTo>
                  <a:lnTo>
                    <a:pt x="489" y="775"/>
                  </a:lnTo>
                  <a:lnTo>
                    <a:pt x="489" y="775"/>
                  </a:lnTo>
                  <a:lnTo>
                    <a:pt x="494" y="769"/>
                  </a:lnTo>
                  <a:lnTo>
                    <a:pt x="499" y="763"/>
                  </a:lnTo>
                  <a:lnTo>
                    <a:pt x="508" y="757"/>
                  </a:lnTo>
                  <a:lnTo>
                    <a:pt x="512" y="755"/>
                  </a:lnTo>
                  <a:lnTo>
                    <a:pt x="514" y="755"/>
                  </a:lnTo>
                  <a:lnTo>
                    <a:pt x="514" y="755"/>
                  </a:lnTo>
                  <a:lnTo>
                    <a:pt x="518" y="754"/>
                  </a:lnTo>
                  <a:lnTo>
                    <a:pt x="519" y="753"/>
                  </a:lnTo>
                  <a:lnTo>
                    <a:pt x="519" y="752"/>
                  </a:lnTo>
                  <a:lnTo>
                    <a:pt x="519" y="752"/>
                  </a:lnTo>
                  <a:lnTo>
                    <a:pt x="519" y="748"/>
                  </a:lnTo>
                  <a:lnTo>
                    <a:pt x="517" y="746"/>
                  </a:lnTo>
                  <a:lnTo>
                    <a:pt x="517" y="746"/>
                  </a:lnTo>
                  <a:lnTo>
                    <a:pt x="513" y="746"/>
                  </a:lnTo>
                  <a:lnTo>
                    <a:pt x="509" y="746"/>
                  </a:lnTo>
                  <a:lnTo>
                    <a:pt x="505" y="748"/>
                  </a:lnTo>
                  <a:lnTo>
                    <a:pt x="500" y="751"/>
                  </a:lnTo>
                  <a:lnTo>
                    <a:pt x="494" y="755"/>
                  </a:lnTo>
                  <a:lnTo>
                    <a:pt x="488" y="762"/>
                  </a:lnTo>
                  <a:lnTo>
                    <a:pt x="480" y="771"/>
                  </a:lnTo>
                  <a:lnTo>
                    <a:pt x="480" y="771"/>
                  </a:lnTo>
                  <a:lnTo>
                    <a:pt x="476" y="778"/>
                  </a:lnTo>
                  <a:lnTo>
                    <a:pt x="474" y="786"/>
                  </a:lnTo>
                  <a:lnTo>
                    <a:pt x="474" y="792"/>
                  </a:lnTo>
                  <a:lnTo>
                    <a:pt x="475" y="798"/>
                  </a:lnTo>
                  <a:lnTo>
                    <a:pt x="475" y="798"/>
                  </a:lnTo>
                  <a:lnTo>
                    <a:pt x="475" y="800"/>
                  </a:lnTo>
                  <a:lnTo>
                    <a:pt x="475" y="800"/>
                  </a:lnTo>
                  <a:lnTo>
                    <a:pt x="474" y="804"/>
                  </a:lnTo>
                  <a:lnTo>
                    <a:pt x="473" y="806"/>
                  </a:lnTo>
                  <a:lnTo>
                    <a:pt x="471" y="808"/>
                  </a:lnTo>
                  <a:lnTo>
                    <a:pt x="470" y="808"/>
                  </a:lnTo>
                  <a:lnTo>
                    <a:pt x="470" y="808"/>
                  </a:lnTo>
                  <a:lnTo>
                    <a:pt x="466" y="807"/>
                  </a:lnTo>
                  <a:lnTo>
                    <a:pt x="464" y="802"/>
                  </a:lnTo>
                  <a:lnTo>
                    <a:pt x="464" y="802"/>
                  </a:lnTo>
                  <a:lnTo>
                    <a:pt x="461" y="793"/>
                  </a:lnTo>
                  <a:lnTo>
                    <a:pt x="461" y="786"/>
                  </a:lnTo>
                  <a:lnTo>
                    <a:pt x="464" y="778"/>
                  </a:lnTo>
                  <a:lnTo>
                    <a:pt x="468" y="770"/>
                  </a:lnTo>
                  <a:lnTo>
                    <a:pt x="473" y="763"/>
                  </a:lnTo>
                  <a:lnTo>
                    <a:pt x="479" y="756"/>
                  </a:lnTo>
                  <a:lnTo>
                    <a:pt x="493" y="743"/>
                  </a:lnTo>
                  <a:lnTo>
                    <a:pt x="499" y="737"/>
                  </a:lnTo>
                  <a:lnTo>
                    <a:pt x="499" y="737"/>
                  </a:lnTo>
                  <a:lnTo>
                    <a:pt x="499" y="736"/>
                  </a:lnTo>
                  <a:lnTo>
                    <a:pt x="500" y="734"/>
                  </a:lnTo>
                  <a:lnTo>
                    <a:pt x="499" y="733"/>
                  </a:lnTo>
                  <a:lnTo>
                    <a:pt x="498" y="730"/>
                  </a:lnTo>
                  <a:lnTo>
                    <a:pt x="498" y="730"/>
                  </a:lnTo>
                  <a:lnTo>
                    <a:pt x="497" y="730"/>
                  </a:lnTo>
                  <a:lnTo>
                    <a:pt x="495" y="729"/>
                  </a:lnTo>
                  <a:lnTo>
                    <a:pt x="493" y="730"/>
                  </a:lnTo>
                  <a:lnTo>
                    <a:pt x="491" y="732"/>
                  </a:lnTo>
                  <a:lnTo>
                    <a:pt x="485" y="736"/>
                  </a:lnTo>
                  <a:lnTo>
                    <a:pt x="485" y="736"/>
                  </a:lnTo>
                  <a:lnTo>
                    <a:pt x="469" y="753"/>
                  </a:lnTo>
                  <a:lnTo>
                    <a:pt x="463" y="761"/>
                  </a:lnTo>
                  <a:lnTo>
                    <a:pt x="456" y="771"/>
                  </a:lnTo>
                  <a:lnTo>
                    <a:pt x="456" y="771"/>
                  </a:lnTo>
                  <a:lnTo>
                    <a:pt x="454" y="772"/>
                  </a:lnTo>
                  <a:lnTo>
                    <a:pt x="436" y="792"/>
                  </a:lnTo>
                  <a:lnTo>
                    <a:pt x="435" y="791"/>
                  </a:lnTo>
                  <a:lnTo>
                    <a:pt x="435" y="791"/>
                  </a:lnTo>
                  <a:lnTo>
                    <a:pt x="435" y="791"/>
                  </a:lnTo>
                  <a:lnTo>
                    <a:pt x="435" y="791"/>
                  </a:lnTo>
                  <a:lnTo>
                    <a:pt x="433" y="786"/>
                  </a:lnTo>
                  <a:lnTo>
                    <a:pt x="445" y="765"/>
                  </a:lnTo>
                  <a:lnTo>
                    <a:pt x="445" y="765"/>
                  </a:lnTo>
                  <a:lnTo>
                    <a:pt x="459" y="748"/>
                  </a:lnTo>
                  <a:lnTo>
                    <a:pt x="475" y="732"/>
                  </a:lnTo>
                  <a:lnTo>
                    <a:pt x="475" y="732"/>
                  </a:lnTo>
                  <a:lnTo>
                    <a:pt x="476" y="729"/>
                  </a:lnTo>
                  <a:lnTo>
                    <a:pt x="476" y="728"/>
                  </a:lnTo>
                  <a:lnTo>
                    <a:pt x="476" y="726"/>
                  </a:lnTo>
                  <a:lnTo>
                    <a:pt x="475" y="725"/>
                  </a:lnTo>
                  <a:lnTo>
                    <a:pt x="475" y="725"/>
                  </a:lnTo>
                  <a:lnTo>
                    <a:pt x="473" y="724"/>
                  </a:lnTo>
                  <a:lnTo>
                    <a:pt x="471" y="724"/>
                  </a:lnTo>
                  <a:lnTo>
                    <a:pt x="469" y="724"/>
                  </a:lnTo>
                  <a:lnTo>
                    <a:pt x="468" y="725"/>
                  </a:lnTo>
                  <a:lnTo>
                    <a:pt x="468" y="725"/>
                  </a:lnTo>
                  <a:lnTo>
                    <a:pt x="454" y="741"/>
                  </a:lnTo>
                  <a:lnTo>
                    <a:pt x="444" y="752"/>
                  </a:lnTo>
                  <a:lnTo>
                    <a:pt x="438" y="761"/>
                  </a:lnTo>
                  <a:lnTo>
                    <a:pt x="429" y="774"/>
                  </a:lnTo>
                  <a:lnTo>
                    <a:pt x="429" y="774"/>
                  </a:lnTo>
                  <a:lnTo>
                    <a:pt x="424" y="763"/>
                  </a:lnTo>
                  <a:lnTo>
                    <a:pt x="424" y="763"/>
                  </a:lnTo>
                  <a:lnTo>
                    <a:pt x="425" y="762"/>
                  </a:lnTo>
                  <a:lnTo>
                    <a:pt x="425" y="762"/>
                  </a:lnTo>
                  <a:lnTo>
                    <a:pt x="440" y="744"/>
                  </a:lnTo>
                  <a:lnTo>
                    <a:pt x="453" y="729"/>
                  </a:lnTo>
                  <a:lnTo>
                    <a:pt x="463" y="719"/>
                  </a:lnTo>
                  <a:lnTo>
                    <a:pt x="463" y="719"/>
                  </a:lnTo>
                  <a:lnTo>
                    <a:pt x="468" y="718"/>
                  </a:lnTo>
                  <a:lnTo>
                    <a:pt x="475" y="716"/>
                  </a:lnTo>
                  <a:lnTo>
                    <a:pt x="498" y="714"/>
                  </a:lnTo>
                  <a:lnTo>
                    <a:pt x="527" y="713"/>
                  </a:lnTo>
                  <a:lnTo>
                    <a:pt x="558" y="711"/>
                  </a:lnTo>
                  <a:lnTo>
                    <a:pt x="558" y="711"/>
                  </a:lnTo>
                  <a:lnTo>
                    <a:pt x="561" y="711"/>
                  </a:lnTo>
                  <a:lnTo>
                    <a:pt x="573" y="708"/>
                  </a:lnTo>
                  <a:lnTo>
                    <a:pt x="573" y="708"/>
                  </a:lnTo>
                  <a:lnTo>
                    <a:pt x="587" y="726"/>
                  </a:lnTo>
                  <a:lnTo>
                    <a:pt x="593" y="736"/>
                  </a:lnTo>
                  <a:lnTo>
                    <a:pt x="598" y="746"/>
                  </a:lnTo>
                  <a:lnTo>
                    <a:pt x="581" y="753"/>
                  </a:lnTo>
                  <a:close/>
                  <a:moveTo>
                    <a:pt x="601" y="755"/>
                  </a:moveTo>
                  <a:lnTo>
                    <a:pt x="601" y="755"/>
                  </a:lnTo>
                  <a:lnTo>
                    <a:pt x="602" y="764"/>
                  </a:lnTo>
                  <a:lnTo>
                    <a:pt x="602" y="764"/>
                  </a:lnTo>
                  <a:lnTo>
                    <a:pt x="602" y="766"/>
                  </a:lnTo>
                  <a:lnTo>
                    <a:pt x="581" y="763"/>
                  </a:lnTo>
                  <a:lnTo>
                    <a:pt x="581" y="763"/>
                  </a:lnTo>
                  <a:lnTo>
                    <a:pt x="584" y="761"/>
                  </a:lnTo>
                  <a:lnTo>
                    <a:pt x="584" y="761"/>
                  </a:lnTo>
                  <a:lnTo>
                    <a:pt x="601" y="755"/>
                  </a:lnTo>
                  <a:lnTo>
                    <a:pt x="601" y="755"/>
                  </a:lnTo>
                  <a:close/>
                  <a:moveTo>
                    <a:pt x="454" y="804"/>
                  </a:moveTo>
                  <a:lnTo>
                    <a:pt x="454" y="804"/>
                  </a:lnTo>
                  <a:lnTo>
                    <a:pt x="454" y="805"/>
                  </a:lnTo>
                  <a:lnTo>
                    <a:pt x="454" y="805"/>
                  </a:lnTo>
                  <a:lnTo>
                    <a:pt x="458" y="810"/>
                  </a:lnTo>
                  <a:lnTo>
                    <a:pt x="441" y="808"/>
                  </a:lnTo>
                  <a:lnTo>
                    <a:pt x="441" y="808"/>
                  </a:lnTo>
                  <a:lnTo>
                    <a:pt x="440" y="804"/>
                  </a:lnTo>
                  <a:lnTo>
                    <a:pt x="441" y="801"/>
                  </a:lnTo>
                  <a:lnTo>
                    <a:pt x="454" y="804"/>
                  </a:lnTo>
                  <a:close/>
                  <a:moveTo>
                    <a:pt x="448" y="793"/>
                  </a:moveTo>
                  <a:lnTo>
                    <a:pt x="451" y="790"/>
                  </a:lnTo>
                  <a:lnTo>
                    <a:pt x="451" y="790"/>
                  </a:lnTo>
                  <a:lnTo>
                    <a:pt x="451" y="795"/>
                  </a:lnTo>
                  <a:lnTo>
                    <a:pt x="448" y="793"/>
                  </a:lnTo>
                  <a:close/>
                  <a:moveTo>
                    <a:pt x="480" y="823"/>
                  </a:moveTo>
                  <a:lnTo>
                    <a:pt x="480" y="823"/>
                  </a:lnTo>
                  <a:lnTo>
                    <a:pt x="470" y="827"/>
                  </a:lnTo>
                  <a:lnTo>
                    <a:pt x="470" y="827"/>
                  </a:lnTo>
                  <a:lnTo>
                    <a:pt x="448" y="825"/>
                  </a:lnTo>
                  <a:lnTo>
                    <a:pt x="448" y="825"/>
                  </a:lnTo>
                  <a:lnTo>
                    <a:pt x="445" y="817"/>
                  </a:lnTo>
                  <a:lnTo>
                    <a:pt x="480" y="823"/>
                  </a:lnTo>
                  <a:close/>
                  <a:moveTo>
                    <a:pt x="479" y="814"/>
                  </a:moveTo>
                  <a:lnTo>
                    <a:pt x="479" y="814"/>
                  </a:lnTo>
                  <a:lnTo>
                    <a:pt x="483" y="808"/>
                  </a:lnTo>
                  <a:lnTo>
                    <a:pt x="483" y="808"/>
                  </a:lnTo>
                  <a:lnTo>
                    <a:pt x="488" y="811"/>
                  </a:lnTo>
                  <a:lnTo>
                    <a:pt x="490" y="813"/>
                  </a:lnTo>
                  <a:lnTo>
                    <a:pt x="493" y="813"/>
                  </a:lnTo>
                  <a:lnTo>
                    <a:pt x="493" y="813"/>
                  </a:lnTo>
                  <a:lnTo>
                    <a:pt x="497" y="811"/>
                  </a:lnTo>
                  <a:lnTo>
                    <a:pt x="497" y="811"/>
                  </a:lnTo>
                  <a:lnTo>
                    <a:pt x="497" y="811"/>
                  </a:lnTo>
                  <a:lnTo>
                    <a:pt x="502" y="813"/>
                  </a:lnTo>
                  <a:lnTo>
                    <a:pt x="502" y="813"/>
                  </a:lnTo>
                  <a:lnTo>
                    <a:pt x="493" y="817"/>
                  </a:lnTo>
                  <a:lnTo>
                    <a:pt x="493" y="817"/>
                  </a:lnTo>
                  <a:lnTo>
                    <a:pt x="489" y="815"/>
                  </a:lnTo>
                  <a:lnTo>
                    <a:pt x="479" y="814"/>
                  </a:lnTo>
                  <a:close/>
                  <a:moveTo>
                    <a:pt x="500" y="802"/>
                  </a:moveTo>
                  <a:lnTo>
                    <a:pt x="500" y="802"/>
                  </a:lnTo>
                  <a:lnTo>
                    <a:pt x="504" y="793"/>
                  </a:lnTo>
                  <a:lnTo>
                    <a:pt x="504" y="793"/>
                  </a:lnTo>
                  <a:lnTo>
                    <a:pt x="505" y="795"/>
                  </a:lnTo>
                  <a:lnTo>
                    <a:pt x="507" y="796"/>
                  </a:lnTo>
                  <a:lnTo>
                    <a:pt x="507" y="796"/>
                  </a:lnTo>
                  <a:lnTo>
                    <a:pt x="527" y="800"/>
                  </a:lnTo>
                  <a:lnTo>
                    <a:pt x="527" y="800"/>
                  </a:lnTo>
                  <a:lnTo>
                    <a:pt x="515" y="806"/>
                  </a:lnTo>
                  <a:lnTo>
                    <a:pt x="515" y="806"/>
                  </a:lnTo>
                  <a:lnTo>
                    <a:pt x="515" y="805"/>
                  </a:lnTo>
                  <a:lnTo>
                    <a:pt x="500" y="802"/>
                  </a:lnTo>
                  <a:close/>
                  <a:moveTo>
                    <a:pt x="433" y="786"/>
                  </a:moveTo>
                  <a:lnTo>
                    <a:pt x="433" y="786"/>
                  </a:lnTo>
                  <a:lnTo>
                    <a:pt x="430" y="780"/>
                  </a:lnTo>
                  <a:lnTo>
                    <a:pt x="430" y="780"/>
                  </a:lnTo>
                  <a:lnTo>
                    <a:pt x="433" y="782"/>
                  </a:lnTo>
                  <a:lnTo>
                    <a:pt x="433" y="786"/>
                  </a:lnTo>
                  <a:lnTo>
                    <a:pt x="433" y="786"/>
                  </a:lnTo>
                  <a:close/>
                  <a:moveTo>
                    <a:pt x="420" y="753"/>
                  </a:moveTo>
                  <a:lnTo>
                    <a:pt x="420" y="753"/>
                  </a:lnTo>
                  <a:lnTo>
                    <a:pt x="416" y="744"/>
                  </a:lnTo>
                  <a:lnTo>
                    <a:pt x="426" y="745"/>
                  </a:lnTo>
                  <a:lnTo>
                    <a:pt x="426" y="745"/>
                  </a:lnTo>
                  <a:lnTo>
                    <a:pt x="420" y="753"/>
                  </a:lnTo>
                  <a:lnTo>
                    <a:pt x="420" y="753"/>
                  </a:lnTo>
                  <a:close/>
                  <a:moveTo>
                    <a:pt x="380" y="848"/>
                  </a:moveTo>
                  <a:lnTo>
                    <a:pt x="380" y="848"/>
                  </a:lnTo>
                  <a:lnTo>
                    <a:pt x="350" y="844"/>
                  </a:lnTo>
                  <a:lnTo>
                    <a:pt x="350" y="844"/>
                  </a:lnTo>
                  <a:lnTo>
                    <a:pt x="346" y="829"/>
                  </a:lnTo>
                  <a:lnTo>
                    <a:pt x="346" y="829"/>
                  </a:lnTo>
                  <a:lnTo>
                    <a:pt x="376" y="833"/>
                  </a:lnTo>
                  <a:lnTo>
                    <a:pt x="376" y="833"/>
                  </a:lnTo>
                  <a:lnTo>
                    <a:pt x="380" y="848"/>
                  </a:lnTo>
                  <a:lnTo>
                    <a:pt x="380" y="848"/>
                  </a:lnTo>
                  <a:close/>
                  <a:moveTo>
                    <a:pt x="340" y="846"/>
                  </a:moveTo>
                  <a:lnTo>
                    <a:pt x="198" y="831"/>
                  </a:lnTo>
                  <a:lnTo>
                    <a:pt x="195" y="825"/>
                  </a:lnTo>
                  <a:lnTo>
                    <a:pt x="338" y="841"/>
                  </a:lnTo>
                  <a:lnTo>
                    <a:pt x="338" y="841"/>
                  </a:lnTo>
                  <a:lnTo>
                    <a:pt x="338" y="841"/>
                  </a:lnTo>
                  <a:lnTo>
                    <a:pt x="340" y="846"/>
                  </a:lnTo>
                  <a:close/>
                  <a:moveTo>
                    <a:pt x="187" y="827"/>
                  </a:moveTo>
                  <a:lnTo>
                    <a:pt x="187" y="827"/>
                  </a:lnTo>
                  <a:lnTo>
                    <a:pt x="155" y="823"/>
                  </a:lnTo>
                  <a:lnTo>
                    <a:pt x="155" y="823"/>
                  </a:lnTo>
                  <a:lnTo>
                    <a:pt x="153" y="813"/>
                  </a:lnTo>
                  <a:lnTo>
                    <a:pt x="153" y="813"/>
                  </a:lnTo>
                  <a:lnTo>
                    <a:pt x="153" y="808"/>
                  </a:lnTo>
                  <a:lnTo>
                    <a:pt x="153" y="808"/>
                  </a:lnTo>
                  <a:lnTo>
                    <a:pt x="182" y="811"/>
                  </a:lnTo>
                  <a:lnTo>
                    <a:pt x="182" y="811"/>
                  </a:lnTo>
                  <a:lnTo>
                    <a:pt x="187" y="827"/>
                  </a:lnTo>
                  <a:lnTo>
                    <a:pt x="187" y="827"/>
                  </a:lnTo>
                  <a:close/>
                  <a:moveTo>
                    <a:pt x="145" y="826"/>
                  </a:moveTo>
                  <a:lnTo>
                    <a:pt x="135" y="825"/>
                  </a:lnTo>
                  <a:lnTo>
                    <a:pt x="145" y="822"/>
                  </a:lnTo>
                  <a:lnTo>
                    <a:pt x="145" y="826"/>
                  </a:lnTo>
                  <a:close/>
                  <a:moveTo>
                    <a:pt x="439" y="883"/>
                  </a:moveTo>
                  <a:lnTo>
                    <a:pt x="439" y="883"/>
                  </a:lnTo>
                  <a:lnTo>
                    <a:pt x="121" y="851"/>
                  </a:lnTo>
                  <a:lnTo>
                    <a:pt x="121" y="851"/>
                  </a:lnTo>
                  <a:lnTo>
                    <a:pt x="121" y="832"/>
                  </a:lnTo>
                  <a:lnTo>
                    <a:pt x="121" y="832"/>
                  </a:lnTo>
                  <a:lnTo>
                    <a:pt x="439" y="865"/>
                  </a:lnTo>
                  <a:lnTo>
                    <a:pt x="439" y="865"/>
                  </a:lnTo>
                  <a:lnTo>
                    <a:pt x="439" y="883"/>
                  </a:lnTo>
                  <a:lnTo>
                    <a:pt x="439" y="883"/>
                  </a:lnTo>
                  <a:close/>
                  <a:moveTo>
                    <a:pt x="443" y="856"/>
                  </a:moveTo>
                  <a:lnTo>
                    <a:pt x="391" y="851"/>
                  </a:lnTo>
                  <a:lnTo>
                    <a:pt x="390" y="846"/>
                  </a:lnTo>
                  <a:lnTo>
                    <a:pt x="439" y="851"/>
                  </a:lnTo>
                  <a:lnTo>
                    <a:pt x="439" y="851"/>
                  </a:lnTo>
                  <a:lnTo>
                    <a:pt x="441" y="851"/>
                  </a:lnTo>
                  <a:lnTo>
                    <a:pt x="441" y="851"/>
                  </a:lnTo>
                  <a:lnTo>
                    <a:pt x="446" y="847"/>
                  </a:lnTo>
                  <a:lnTo>
                    <a:pt x="450" y="843"/>
                  </a:lnTo>
                  <a:lnTo>
                    <a:pt x="451" y="838"/>
                  </a:lnTo>
                  <a:lnTo>
                    <a:pt x="451" y="834"/>
                  </a:lnTo>
                  <a:lnTo>
                    <a:pt x="470" y="837"/>
                  </a:lnTo>
                  <a:lnTo>
                    <a:pt x="470" y="837"/>
                  </a:lnTo>
                  <a:lnTo>
                    <a:pt x="473" y="836"/>
                  </a:lnTo>
                  <a:lnTo>
                    <a:pt x="543" y="802"/>
                  </a:lnTo>
                  <a:lnTo>
                    <a:pt x="543" y="802"/>
                  </a:lnTo>
                  <a:lnTo>
                    <a:pt x="545" y="800"/>
                  </a:lnTo>
                  <a:lnTo>
                    <a:pt x="545" y="797"/>
                  </a:lnTo>
                  <a:lnTo>
                    <a:pt x="545" y="797"/>
                  </a:lnTo>
                  <a:lnTo>
                    <a:pt x="544" y="795"/>
                  </a:lnTo>
                  <a:lnTo>
                    <a:pt x="542" y="793"/>
                  </a:lnTo>
                  <a:lnTo>
                    <a:pt x="509" y="787"/>
                  </a:lnTo>
                  <a:lnTo>
                    <a:pt x="509" y="787"/>
                  </a:lnTo>
                  <a:lnTo>
                    <a:pt x="509" y="787"/>
                  </a:lnTo>
                  <a:lnTo>
                    <a:pt x="509" y="787"/>
                  </a:lnTo>
                  <a:lnTo>
                    <a:pt x="512" y="783"/>
                  </a:lnTo>
                  <a:lnTo>
                    <a:pt x="515" y="781"/>
                  </a:lnTo>
                  <a:lnTo>
                    <a:pt x="522" y="779"/>
                  </a:lnTo>
                  <a:lnTo>
                    <a:pt x="527" y="778"/>
                  </a:lnTo>
                  <a:lnTo>
                    <a:pt x="529" y="778"/>
                  </a:lnTo>
                  <a:lnTo>
                    <a:pt x="529" y="778"/>
                  </a:lnTo>
                  <a:lnTo>
                    <a:pt x="540" y="778"/>
                  </a:lnTo>
                  <a:lnTo>
                    <a:pt x="550" y="777"/>
                  </a:lnTo>
                  <a:lnTo>
                    <a:pt x="561" y="774"/>
                  </a:lnTo>
                  <a:lnTo>
                    <a:pt x="568" y="770"/>
                  </a:lnTo>
                  <a:lnTo>
                    <a:pt x="603" y="775"/>
                  </a:lnTo>
                  <a:lnTo>
                    <a:pt x="443" y="856"/>
                  </a:lnTo>
                  <a:close/>
                  <a:moveTo>
                    <a:pt x="449" y="880"/>
                  </a:moveTo>
                  <a:lnTo>
                    <a:pt x="449" y="863"/>
                  </a:lnTo>
                  <a:lnTo>
                    <a:pt x="449" y="863"/>
                  </a:lnTo>
                  <a:lnTo>
                    <a:pt x="495" y="841"/>
                  </a:lnTo>
                  <a:lnTo>
                    <a:pt x="495" y="855"/>
                  </a:lnTo>
                  <a:lnTo>
                    <a:pt x="495" y="855"/>
                  </a:lnTo>
                  <a:lnTo>
                    <a:pt x="495" y="856"/>
                  </a:lnTo>
                  <a:lnTo>
                    <a:pt x="495" y="856"/>
                  </a:lnTo>
                  <a:lnTo>
                    <a:pt x="449" y="880"/>
                  </a:lnTo>
                  <a:lnTo>
                    <a:pt x="449" y="880"/>
                  </a:lnTo>
                  <a:close/>
                  <a:moveTo>
                    <a:pt x="505" y="851"/>
                  </a:moveTo>
                  <a:lnTo>
                    <a:pt x="505" y="835"/>
                  </a:lnTo>
                  <a:lnTo>
                    <a:pt x="505" y="835"/>
                  </a:lnTo>
                  <a:lnTo>
                    <a:pt x="510" y="833"/>
                  </a:lnTo>
                  <a:lnTo>
                    <a:pt x="510" y="846"/>
                  </a:lnTo>
                  <a:lnTo>
                    <a:pt x="510" y="846"/>
                  </a:lnTo>
                  <a:lnTo>
                    <a:pt x="510" y="847"/>
                  </a:lnTo>
                  <a:lnTo>
                    <a:pt x="510" y="847"/>
                  </a:lnTo>
                  <a:lnTo>
                    <a:pt x="505" y="851"/>
                  </a:lnTo>
                  <a:lnTo>
                    <a:pt x="505" y="851"/>
                  </a:lnTo>
                  <a:close/>
                  <a:moveTo>
                    <a:pt x="520" y="843"/>
                  </a:moveTo>
                  <a:lnTo>
                    <a:pt x="520" y="828"/>
                  </a:lnTo>
                  <a:lnTo>
                    <a:pt x="520" y="828"/>
                  </a:lnTo>
                  <a:lnTo>
                    <a:pt x="520" y="828"/>
                  </a:lnTo>
                  <a:lnTo>
                    <a:pt x="520" y="828"/>
                  </a:lnTo>
                  <a:lnTo>
                    <a:pt x="525" y="825"/>
                  </a:lnTo>
                  <a:lnTo>
                    <a:pt x="525" y="837"/>
                  </a:lnTo>
                  <a:lnTo>
                    <a:pt x="525" y="837"/>
                  </a:lnTo>
                  <a:lnTo>
                    <a:pt x="525" y="840"/>
                  </a:lnTo>
                  <a:lnTo>
                    <a:pt x="525" y="840"/>
                  </a:lnTo>
                  <a:lnTo>
                    <a:pt x="520" y="843"/>
                  </a:lnTo>
                  <a:lnTo>
                    <a:pt x="520" y="843"/>
                  </a:lnTo>
                  <a:close/>
                  <a:moveTo>
                    <a:pt x="535" y="835"/>
                  </a:moveTo>
                  <a:lnTo>
                    <a:pt x="535" y="820"/>
                  </a:lnTo>
                  <a:lnTo>
                    <a:pt x="535" y="820"/>
                  </a:lnTo>
                  <a:lnTo>
                    <a:pt x="540" y="818"/>
                  </a:lnTo>
                  <a:lnTo>
                    <a:pt x="540" y="828"/>
                  </a:lnTo>
                  <a:lnTo>
                    <a:pt x="540" y="828"/>
                  </a:lnTo>
                  <a:lnTo>
                    <a:pt x="542" y="832"/>
                  </a:lnTo>
                  <a:lnTo>
                    <a:pt x="542" y="832"/>
                  </a:lnTo>
                  <a:lnTo>
                    <a:pt x="535" y="835"/>
                  </a:lnTo>
                  <a:lnTo>
                    <a:pt x="535" y="835"/>
                  </a:lnTo>
                  <a:close/>
                  <a:moveTo>
                    <a:pt x="613" y="793"/>
                  </a:moveTo>
                  <a:lnTo>
                    <a:pt x="613" y="793"/>
                  </a:lnTo>
                  <a:lnTo>
                    <a:pt x="550" y="826"/>
                  </a:lnTo>
                  <a:lnTo>
                    <a:pt x="550" y="813"/>
                  </a:lnTo>
                  <a:lnTo>
                    <a:pt x="550" y="813"/>
                  </a:lnTo>
                  <a:lnTo>
                    <a:pt x="550" y="813"/>
                  </a:lnTo>
                  <a:lnTo>
                    <a:pt x="550" y="813"/>
                  </a:lnTo>
                  <a:lnTo>
                    <a:pt x="613" y="781"/>
                  </a:lnTo>
                  <a:lnTo>
                    <a:pt x="613" y="781"/>
                  </a:lnTo>
                  <a:lnTo>
                    <a:pt x="613" y="793"/>
                  </a:lnTo>
                  <a:lnTo>
                    <a:pt x="613" y="793"/>
                  </a:lnTo>
                  <a:close/>
                  <a:moveTo>
                    <a:pt x="612" y="768"/>
                  </a:moveTo>
                  <a:lnTo>
                    <a:pt x="616" y="766"/>
                  </a:lnTo>
                  <a:lnTo>
                    <a:pt x="616" y="766"/>
                  </a:lnTo>
                  <a:lnTo>
                    <a:pt x="616" y="769"/>
                  </a:lnTo>
                  <a:lnTo>
                    <a:pt x="612" y="768"/>
                  </a:lnTo>
                  <a:close/>
                  <a:moveTo>
                    <a:pt x="612" y="759"/>
                  </a:moveTo>
                  <a:lnTo>
                    <a:pt x="612" y="759"/>
                  </a:lnTo>
                  <a:lnTo>
                    <a:pt x="609" y="750"/>
                  </a:lnTo>
                  <a:lnTo>
                    <a:pt x="606" y="741"/>
                  </a:lnTo>
                  <a:lnTo>
                    <a:pt x="601" y="732"/>
                  </a:lnTo>
                  <a:lnTo>
                    <a:pt x="596" y="723"/>
                  </a:lnTo>
                  <a:lnTo>
                    <a:pt x="584" y="707"/>
                  </a:lnTo>
                  <a:lnTo>
                    <a:pt x="576" y="695"/>
                  </a:lnTo>
                  <a:lnTo>
                    <a:pt x="576" y="695"/>
                  </a:lnTo>
                  <a:lnTo>
                    <a:pt x="594" y="691"/>
                  </a:lnTo>
                  <a:lnTo>
                    <a:pt x="594" y="691"/>
                  </a:lnTo>
                  <a:lnTo>
                    <a:pt x="597" y="690"/>
                  </a:lnTo>
                  <a:lnTo>
                    <a:pt x="598" y="688"/>
                  </a:lnTo>
                  <a:lnTo>
                    <a:pt x="598" y="688"/>
                  </a:lnTo>
                  <a:lnTo>
                    <a:pt x="603" y="693"/>
                  </a:lnTo>
                  <a:lnTo>
                    <a:pt x="608" y="700"/>
                  </a:lnTo>
                  <a:lnTo>
                    <a:pt x="613" y="708"/>
                  </a:lnTo>
                  <a:lnTo>
                    <a:pt x="617" y="717"/>
                  </a:lnTo>
                  <a:lnTo>
                    <a:pt x="625" y="736"/>
                  </a:lnTo>
                  <a:lnTo>
                    <a:pt x="630" y="754"/>
                  </a:lnTo>
                  <a:lnTo>
                    <a:pt x="630" y="754"/>
                  </a:lnTo>
                  <a:lnTo>
                    <a:pt x="612" y="759"/>
                  </a:lnTo>
                  <a:lnTo>
                    <a:pt x="612" y="759"/>
                  </a:lnTo>
                  <a:close/>
                  <a:moveTo>
                    <a:pt x="584" y="683"/>
                  </a:moveTo>
                  <a:lnTo>
                    <a:pt x="586" y="682"/>
                  </a:lnTo>
                  <a:lnTo>
                    <a:pt x="586" y="682"/>
                  </a:lnTo>
                  <a:lnTo>
                    <a:pt x="589" y="682"/>
                  </a:lnTo>
                  <a:lnTo>
                    <a:pt x="584" y="683"/>
                  </a:lnTo>
                  <a:close/>
                  <a:moveTo>
                    <a:pt x="625" y="764"/>
                  </a:moveTo>
                  <a:lnTo>
                    <a:pt x="631" y="763"/>
                  </a:lnTo>
                  <a:lnTo>
                    <a:pt x="631" y="763"/>
                  </a:lnTo>
                  <a:lnTo>
                    <a:pt x="633" y="774"/>
                  </a:lnTo>
                  <a:lnTo>
                    <a:pt x="625" y="764"/>
                  </a:lnTo>
                  <a:close/>
                  <a:moveTo>
                    <a:pt x="643" y="777"/>
                  </a:moveTo>
                  <a:lnTo>
                    <a:pt x="643" y="777"/>
                  </a:lnTo>
                  <a:lnTo>
                    <a:pt x="640" y="755"/>
                  </a:lnTo>
                  <a:lnTo>
                    <a:pt x="636" y="741"/>
                  </a:lnTo>
                  <a:lnTo>
                    <a:pt x="631" y="726"/>
                  </a:lnTo>
                  <a:lnTo>
                    <a:pt x="626" y="711"/>
                  </a:lnTo>
                  <a:lnTo>
                    <a:pt x="618" y="697"/>
                  </a:lnTo>
                  <a:lnTo>
                    <a:pt x="613" y="691"/>
                  </a:lnTo>
                  <a:lnTo>
                    <a:pt x="608" y="686"/>
                  </a:lnTo>
                  <a:lnTo>
                    <a:pt x="603" y="681"/>
                  </a:lnTo>
                  <a:lnTo>
                    <a:pt x="598" y="677"/>
                  </a:lnTo>
                  <a:lnTo>
                    <a:pt x="598" y="677"/>
                  </a:lnTo>
                  <a:lnTo>
                    <a:pt x="745" y="636"/>
                  </a:lnTo>
                  <a:lnTo>
                    <a:pt x="745" y="636"/>
                  </a:lnTo>
                  <a:lnTo>
                    <a:pt x="752" y="637"/>
                  </a:lnTo>
                  <a:lnTo>
                    <a:pt x="766" y="641"/>
                  </a:lnTo>
                  <a:lnTo>
                    <a:pt x="775" y="644"/>
                  </a:lnTo>
                  <a:lnTo>
                    <a:pt x="783" y="648"/>
                  </a:lnTo>
                  <a:lnTo>
                    <a:pt x="791" y="654"/>
                  </a:lnTo>
                  <a:lnTo>
                    <a:pt x="799" y="662"/>
                  </a:lnTo>
                  <a:lnTo>
                    <a:pt x="799" y="662"/>
                  </a:lnTo>
                  <a:lnTo>
                    <a:pt x="800" y="663"/>
                  </a:lnTo>
                  <a:lnTo>
                    <a:pt x="803" y="663"/>
                  </a:lnTo>
                  <a:lnTo>
                    <a:pt x="804" y="663"/>
                  </a:lnTo>
                  <a:lnTo>
                    <a:pt x="806" y="662"/>
                  </a:lnTo>
                  <a:lnTo>
                    <a:pt x="806" y="662"/>
                  </a:lnTo>
                  <a:lnTo>
                    <a:pt x="808" y="661"/>
                  </a:lnTo>
                  <a:lnTo>
                    <a:pt x="808" y="659"/>
                  </a:lnTo>
                  <a:lnTo>
                    <a:pt x="808" y="657"/>
                  </a:lnTo>
                  <a:lnTo>
                    <a:pt x="806" y="655"/>
                  </a:lnTo>
                  <a:lnTo>
                    <a:pt x="806" y="655"/>
                  </a:lnTo>
                  <a:lnTo>
                    <a:pt x="799" y="648"/>
                  </a:lnTo>
                  <a:lnTo>
                    <a:pt x="791" y="643"/>
                  </a:lnTo>
                  <a:lnTo>
                    <a:pt x="784" y="638"/>
                  </a:lnTo>
                  <a:lnTo>
                    <a:pt x="775" y="635"/>
                  </a:lnTo>
                  <a:lnTo>
                    <a:pt x="761" y="629"/>
                  </a:lnTo>
                  <a:lnTo>
                    <a:pt x="750" y="628"/>
                  </a:lnTo>
                  <a:lnTo>
                    <a:pt x="750" y="628"/>
                  </a:lnTo>
                  <a:lnTo>
                    <a:pt x="756" y="542"/>
                  </a:lnTo>
                  <a:lnTo>
                    <a:pt x="760" y="492"/>
                  </a:lnTo>
                  <a:lnTo>
                    <a:pt x="760" y="473"/>
                  </a:lnTo>
                  <a:lnTo>
                    <a:pt x="760" y="463"/>
                  </a:lnTo>
                  <a:lnTo>
                    <a:pt x="760" y="463"/>
                  </a:lnTo>
                  <a:lnTo>
                    <a:pt x="760" y="455"/>
                  </a:lnTo>
                  <a:lnTo>
                    <a:pt x="760" y="447"/>
                  </a:lnTo>
                  <a:lnTo>
                    <a:pt x="761" y="437"/>
                  </a:lnTo>
                  <a:lnTo>
                    <a:pt x="763" y="427"/>
                  </a:lnTo>
                  <a:lnTo>
                    <a:pt x="766" y="418"/>
                  </a:lnTo>
                  <a:lnTo>
                    <a:pt x="770" y="408"/>
                  </a:lnTo>
                  <a:lnTo>
                    <a:pt x="776" y="399"/>
                  </a:lnTo>
                  <a:lnTo>
                    <a:pt x="784" y="392"/>
                  </a:lnTo>
                  <a:lnTo>
                    <a:pt x="784" y="392"/>
                  </a:lnTo>
                  <a:lnTo>
                    <a:pt x="785" y="391"/>
                  </a:lnTo>
                  <a:lnTo>
                    <a:pt x="785" y="389"/>
                  </a:lnTo>
                  <a:lnTo>
                    <a:pt x="785" y="388"/>
                  </a:lnTo>
                  <a:lnTo>
                    <a:pt x="784" y="385"/>
                  </a:lnTo>
                  <a:lnTo>
                    <a:pt x="784" y="385"/>
                  </a:lnTo>
                  <a:lnTo>
                    <a:pt x="783" y="384"/>
                  </a:lnTo>
                  <a:lnTo>
                    <a:pt x="780" y="384"/>
                  </a:lnTo>
                  <a:lnTo>
                    <a:pt x="779" y="384"/>
                  </a:lnTo>
                  <a:lnTo>
                    <a:pt x="776" y="385"/>
                  </a:lnTo>
                  <a:lnTo>
                    <a:pt x="776" y="385"/>
                  </a:lnTo>
                  <a:lnTo>
                    <a:pt x="769" y="393"/>
                  </a:lnTo>
                  <a:lnTo>
                    <a:pt x="763" y="402"/>
                  </a:lnTo>
                  <a:lnTo>
                    <a:pt x="758" y="412"/>
                  </a:lnTo>
                  <a:lnTo>
                    <a:pt x="754" y="424"/>
                  </a:lnTo>
                  <a:lnTo>
                    <a:pt x="751" y="435"/>
                  </a:lnTo>
                  <a:lnTo>
                    <a:pt x="750" y="445"/>
                  </a:lnTo>
                  <a:lnTo>
                    <a:pt x="750" y="455"/>
                  </a:lnTo>
                  <a:lnTo>
                    <a:pt x="750" y="463"/>
                  </a:lnTo>
                  <a:lnTo>
                    <a:pt x="750" y="463"/>
                  </a:lnTo>
                  <a:lnTo>
                    <a:pt x="750" y="488"/>
                  </a:lnTo>
                  <a:lnTo>
                    <a:pt x="747" y="532"/>
                  </a:lnTo>
                  <a:lnTo>
                    <a:pt x="740" y="628"/>
                  </a:lnTo>
                  <a:lnTo>
                    <a:pt x="581" y="672"/>
                  </a:lnTo>
                  <a:lnTo>
                    <a:pt x="581" y="672"/>
                  </a:lnTo>
                  <a:lnTo>
                    <a:pt x="579" y="672"/>
                  </a:lnTo>
                  <a:lnTo>
                    <a:pt x="579" y="672"/>
                  </a:lnTo>
                  <a:lnTo>
                    <a:pt x="579" y="673"/>
                  </a:lnTo>
                  <a:lnTo>
                    <a:pt x="579" y="673"/>
                  </a:lnTo>
                  <a:lnTo>
                    <a:pt x="578" y="673"/>
                  </a:lnTo>
                  <a:lnTo>
                    <a:pt x="578" y="673"/>
                  </a:lnTo>
                  <a:lnTo>
                    <a:pt x="578" y="674"/>
                  </a:lnTo>
                  <a:lnTo>
                    <a:pt x="578" y="674"/>
                  </a:lnTo>
                  <a:lnTo>
                    <a:pt x="577" y="675"/>
                  </a:lnTo>
                  <a:lnTo>
                    <a:pt x="577" y="675"/>
                  </a:lnTo>
                  <a:lnTo>
                    <a:pt x="577" y="675"/>
                  </a:lnTo>
                  <a:lnTo>
                    <a:pt x="577" y="675"/>
                  </a:lnTo>
                  <a:lnTo>
                    <a:pt x="577" y="675"/>
                  </a:lnTo>
                  <a:lnTo>
                    <a:pt x="574" y="686"/>
                  </a:lnTo>
                  <a:lnTo>
                    <a:pt x="566" y="688"/>
                  </a:lnTo>
                  <a:lnTo>
                    <a:pt x="566" y="688"/>
                  </a:lnTo>
                  <a:lnTo>
                    <a:pt x="563" y="689"/>
                  </a:lnTo>
                  <a:lnTo>
                    <a:pt x="562" y="691"/>
                  </a:lnTo>
                  <a:lnTo>
                    <a:pt x="562" y="691"/>
                  </a:lnTo>
                  <a:lnTo>
                    <a:pt x="562" y="693"/>
                  </a:lnTo>
                  <a:lnTo>
                    <a:pt x="563" y="696"/>
                  </a:lnTo>
                  <a:lnTo>
                    <a:pt x="563" y="696"/>
                  </a:lnTo>
                  <a:lnTo>
                    <a:pt x="567" y="700"/>
                  </a:lnTo>
                  <a:lnTo>
                    <a:pt x="567" y="700"/>
                  </a:lnTo>
                  <a:lnTo>
                    <a:pt x="558" y="702"/>
                  </a:lnTo>
                  <a:lnTo>
                    <a:pt x="558" y="702"/>
                  </a:lnTo>
                  <a:lnTo>
                    <a:pt x="525" y="704"/>
                  </a:lnTo>
                  <a:lnTo>
                    <a:pt x="503" y="705"/>
                  </a:lnTo>
                  <a:lnTo>
                    <a:pt x="481" y="707"/>
                  </a:lnTo>
                  <a:lnTo>
                    <a:pt x="481" y="707"/>
                  </a:lnTo>
                  <a:lnTo>
                    <a:pt x="481" y="706"/>
                  </a:lnTo>
                  <a:lnTo>
                    <a:pt x="481" y="706"/>
                  </a:lnTo>
                  <a:lnTo>
                    <a:pt x="444" y="579"/>
                  </a:lnTo>
                  <a:lnTo>
                    <a:pt x="409" y="460"/>
                  </a:lnTo>
                  <a:lnTo>
                    <a:pt x="409" y="460"/>
                  </a:lnTo>
                  <a:lnTo>
                    <a:pt x="407" y="459"/>
                  </a:lnTo>
                  <a:lnTo>
                    <a:pt x="406" y="457"/>
                  </a:lnTo>
                  <a:lnTo>
                    <a:pt x="405" y="456"/>
                  </a:lnTo>
                  <a:lnTo>
                    <a:pt x="402" y="456"/>
                  </a:lnTo>
                  <a:lnTo>
                    <a:pt x="402" y="456"/>
                  </a:lnTo>
                  <a:lnTo>
                    <a:pt x="401" y="457"/>
                  </a:lnTo>
                  <a:lnTo>
                    <a:pt x="400" y="459"/>
                  </a:lnTo>
                  <a:lnTo>
                    <a:pt x="399" y="460"/>
                  </a:lnTo>
                  <a:lnTo>
                    <a:pt x="399" y="462"/>
                  </a:lnTo>
                  <a:lnTo>
                    <a:pt x="399" y="462"/>
                  </a:lnTo>
                  <a:lnTo>
                    <a:pt x="444" y="611"/>
                  </a:lnTo>
                  <a:lnTo>
                    <a:pt x="444" y="611"/>
                  </a:lnTo>
                  <a:lnTo>
                    <a:pt x="441" y="612"/>
                  </a:lnTo>
                  <a:lnTo>
                    <a:pt x="440" y="615"/>
                  </a:lnTo>
                  <a:lnTo>
                    <a:pt x="406" y="718"/>
                  </a:lnTo>
                  <a:lnTo>
                    <a:pt x="406" y="718"/>
                  </a:lnTo>
                  <a:lnTo>
                    <a:pt x="370" y="620"/>
                  </a:lnTo>
                  <a:lnTo>
                    <a:pt x="370" y="620"/>
                  </a:lnTo>
                  <a:lnTo>
                    <a:pt x="366" y="615"/>
                  </a:lnTo>
                  <a:lnTo>
                    <a:pt x="363" y="609"/>
                  </a:lnTo>
                  <a:lnTo>
                    <a:pt x="360" y="606"/>
                  </a:lnTo>
                  <a:lnTo>
                    <a:pt x="355" y="603"/>
                  </a:lnTo>
                  <a:lnTo>
                    <a:pt x="348" y="600"/>
                  </a:lnTo>
                  <a:lnTo>
                    <a:pt x="345" y="599"/>
                  </a:lnTo>
                  <a:lnTo>
                    <a:pt x="345" y="599"/>
                  </a:lnTo>
                  <a:lnTo>
                    <a:pt x="337" y="599"/>
                  </a:lnTo>
                  <a:lnTo>
                    <a:pt x="337" y="599"/>
                  </a:lnTo>
                  <a:lnTo>
                    <a:pt x="352" y="555"/>
                  </a:lnTo>
                  <a:lnTo>
                    <a:pt x="361" y="524"/>
                  </a:lnTo>
                  <a:lnTo>
                    <a:pt x="369" y="493"/>
                  </a:lnTo>
                  <a:lnTo>
                    <a:pt x="369" y="493"/>
                  </a:lnTo>
                  <a:lnTo>
                    <a:pt x="376" y="463"/>
                  </a:lnTo>
                  <a:lnTo>
                    <a:pt x="385" y="437"/>
                  </a:lnTo>
                  <a:lnTo>
                    <a:pt x="391" y="419"/>
                  </a:lnTo>
                  <a:lnTo>
                    <a:pt x="395" y="409"/>
                  </a:lnTo>
                  <a:lnTo>
                    <a:pt x="395" y="409"/>
                  </a:lnTo>
                  <a:lnTo>
                    <a:pt x="458" y="364"/>
                  </a:lnTo>
                  <a:lnTo>
                    <a:pt x="436" y="446"/>
                  </a:lnTo>
                  <a:lnTo>
                    <a:pt x="436" y="446"/>
                  </a:lnTo>
                  <a:lnTo>
                    <a:pt x="436" y="447"/>
                  </a:lnTo>
                  <a:lnTo>
                    <a:pt x="436" y="447"/>
                  </a:lnTo>
                  <a:lnTo>
                    <a:pt x="438" y="450"/>
                  </a:lnTo>
                  <a:lnTo>
                    <a:pt x="439" y="451"/>
                  </a:lnTo>
                  <a:lnTo>
                    <a:pt x="439" y="451"/>
                  </a:lnTo>
                  <a:lnTo>
                    <a:pt x="469" y="466"/>
                  </a:lnTo>
                  <a:lnTo>
                    <a:pt x="469" y="466"/>
                  </a:lnTo>
                  <a:lnTo>
                    <a:pt x="450" y="494"/>
                  </a:lnTo>
                  <a:lnTo>
                    <a:pt x="450" y="494"/>
                  </a:lnTo>
                  <a:lnTo>
                    <a:pt x="449" y="497"/>
                  </a:lnTo>
                  <a:lnTo>
                    <a:pt x="449" y="497"/>
                  </a:lnTo>
                  <a:lnTo>
                    <a:pt x="449" y="498"/>
                  </a:lnTo>
                  <a:lnTo>
                    <a:pt x="449" y="498"/>
                  </a:lnTo>
                  <a:lnTo>
                    <a:pt x="451" y="510"/>
                  </a:lnTo>
                  <a:lnTo>
                    <a:pt x="455" y="524"/>
                  </a:lnTo>
                  <a:lnTo>
                    <a:pt x="461" y="539"/>
                  </a:lnTo>
                  <a:lnTo>
                    <a:pt x="469" y="556"/>
                  </a:lnTo>
                  <a:lnTo>
                    <a:pt x="480" y="574"/>
                  </a:lnTo>
                  <a:lnTo>
                    <a:pt x="486" y="582"/>
                  </a:lnTo>
                  <a:lnTo>
                    <a:pt x="494" y="591"/>
                  </a:lnTo>
                  <a:lnTo>
                    <a:pt x="502" y="599"/>
                  </a:lnTo>
                  <a:lnTo>
                    <a:pt x="512" y="606"/>
                  </a:lnTo>
                  <a:lnTo>
                    <a:pt x="512" y="606"/>
                  </a:lnTo>
                  <a:lnTo>
                    <a:pt x="513" y="607"/>
                  </a:lnTo>
                  <a:lnTo>
                    <a:pt x="514" y="607"/>
                  </a:lnTo>
                  <a:lnTo>
                    <a:pt x="517" y="607"/>
                  </a:lnTo>
                  <a:lnTo>
                    <a:pt x="518" y="605"/>
                  </a:lnTo>
                  <a:lnTo>
                    <a:pt x="518" y="605"/>
                  </a:lnTo>
                  <a:lnTo>
                    <a:pt x="519" y="602"/>
                  </a:lnTo>
                  <a:lnTo>
                    <a:pt x="519" y="602"/>
                  </a:lnTo>
                  <a:lnTo>
                    <a:pt x="519" y="600"/>
                  </a:lnTo>
                  <a:lnTo>
                    <a:pt x="518" y="599"/>
                  </a:lnTo>
                  <a:lnTo>
                    <a:pt x="518" y="599"/>
                  </a:lnTo>
                  <a:lnTo>
                    <a:pt x="509" y="592"/>
                  </a:lnTo>
                  <a:lnTo>
                    <a:pt x="502" y="586"/>
                  </a:lnTo>
                  <a:lnTo>
                    <a:pt x="495" y="579"/>
                  </a:lnTo>
                  <a:lnTo>
                    <a:pt x="490" y="571"/>
                  </a:lnTo>
                  <a:lnTo>
                    <a:pt x="480" y="555"/>
                  </a:lnTo>
                  <a:lnTo>
                    <a:pt x="473" y="541"/>
                  </a:lnTo>
                  <a:lnTo>
                    <a:pt x="466" y="526"/>
                  </a:lnTo>
                  <a:lnTo>
                    <a:pt x="463" y="514"/>
                  </a:lnTo>
                  <a:lnTo>
                    <a:pt x="459" y="498"/>
                  </a:lnTo>
                  <a:lnTo>
                    <a:pt x="459" y="498"/>
                  </a:lnTo>
                  <a:lnTo>
                    <a:pt x="480" y="468"/>
                  </a:lnTo>
                  <a:lnTo>
                    <a:pt x="480" y="468"/>
                  </a:lnTo>
                  <a:lnTo>
                    <a:pt x="481" y="465"/>
                  </a:lnTo>
                  <a:lnTo>
                    <a:pt x="481" y="465"/>
                  </a:lnTo>
                  <a:lnTo>
                    <a:pt x="481" y="464"/>
                  </a:lnTo>
                  <a:lnTo>
                    <a:pt x="481" y="464"/>
                  </a:lnTo>
                  <a:lnTo>
                    <a:pt x="480" y="463"/>
                  </a:lnTo>
                  <a:lnTo>
                    <a:pt x="479" y="462"/>
                  </a:lnTo>
                  <a:lnTo>
                    <a:pt x="479" y="462"/>
                  </a:lnTo>
                  <a:lnTo>
                    <a:pt x="448" y="445"/>
                  </a:lnTo>
                  <a:lnTo>
                    <a:pt x="448" y="445"/>
                  </a:lnTo>
                  <a:lnTo>
                    <a:pt x="471" y="354"/>
                  </a:lnTo>
                  <a:lnTo>
                    <a:pt x="471" y="354"/>
                  </a:lnTo>
                  <a:lnTo>
                    <a:pt x="481" y="337"/>
                  </a:lnTo>
                  <a:lnTo>
                    <a:pt x="481" y="337"/>
                  </a:lnTo>
                  <a:lnTo>
                    <a:pt x="483" y="383"/>
                  </a:lnTo>
                  <a:lnTo>
                    <a:pt x="485" y="418"/>
                  </a:lnTo>
                  <a:lnTo>
                    <a:pt x="489" y="456"/>
                  </a:lnTo>
                  <a:lnTo>
                    <a:pt x="495" y="498"/>
                  </a:lnTo>
                  <a:lnTo>
                    <a:pt x="500" y="518"/>
                  </a:lnTo>
                  <a:lnTo>
                    <a:pt x="505" y="537"/>
                  </a:lnTo>
                  <a:lnTo>
                    <a:pt x="512" y="556"/>
                  </a:lnTo>
                  <a:lnTo>
                    <a:pt x="518" y="574"/>
                  </a:lnTo>
                  <a:lnTo>
                    <a:pt x="527" y="590"/>
                  </a:lnTo>
                  <a:lnTo>
                    <a:pt x="535" y="605"/>
                  </a:lnTo>
                  <a:lnTo>
                    <a:pt x="535" y="605"/>
                  </a:lnTo>
                  <a:lnTo>
                    <a:pt x="537" y="607"/>
                  </a:lnTo>
                  <a:lnTo>
                    <a:pt x="540" y="607"/>
                  </a:lnTo>
                  <a:lnTo>
                    <a:pt x="540" y="607"/>
                  </a:lnTo>
                  <a:lnTo>
                    <a:pt x="543" y="606"/>
                  </a:lnTo>
                  <a:lnTo>
                    <a:pt x="544" y="603"/>
                  </a:lnTo>
                  <a:lnTo>
                    <a:pt x="544" y="603"/>
                  </a:lnTo>
                  <a:lnTo>
                    <a:pt x="557" y="561"/>
                  </a:lnTo>
                  <a:lnTo>
                    <a:pt x="581" y="472"/>
                  </a:lnTo>
                  <a:lnTo>
                    <a:pt x="594" y="423"/>
                  </a:lnTo>
                  <a:lnTo>
                    <a:pt x="606" y="374"/>
                  </a:lnTo>
                  <a:lnTo>
                    <a:pt x="614" y="333"/>
                  </a:lnTo>
                  <a:lnTo>
                    <a:pt x="617" y="315"/>
                  </a:lnTo>
                  <a:lnTo>
                    <a:pt x="619" y="301"/>
                  </a:lnTo>
                  <a:lnTo>
                    <a:pt x="619" y="301"/>
                  </a:lnTo>
                  <a:lnTo>
                    <a:pt x="637" y="315"/>
                  </a:lnTo>
                  <a:lnTo>
                    <a:pt x="637" y="315"/>
                  </a:lnTo>
                  <a:lnTo>
                    <a:pt x="655" y="426"/>
                  </a:lnTo>
                  <a:lnTo>
                    <a:pt x="655" y="426"/>
                  </a:lnTo>
                  <a:lnTo>
                    <a:pt x="608" y="451"/>
                  </a:lnTo>
                  <a:lnTo>
                    <a:pt x="608" y="451"/>
                  </a:lnTo>
                  <a:lnTo>
                    <a:pt x="606" y="452"/>
                  </a:lnTo>
                  <a:lnTo>
                    <a:pt x="606" y="454"/>
                  </a:lnTo>
                  <a:lnTo>
                    <a:pt x="606" y="454"/>
                  </a:lnTo>
                  <a:lnTo>
                    <a:pt x="606" y="455"/>
                  </a:lnTo>
                  <a:lnTo>
                    <a:pt x="606" y="455"/>
                  </a:lnTo>
                  <a:lnTo>
                    <a:pt x="606" y="456"/>
                  </a:lnTo>
                  <a:lnTo>
                    <a:pt x="607" y="459"/>
                  </a:lnTo>
                  <a:lnTo>
                    <a:pt x="607" y="459"/>
                  </a:lnTo>
                  <a:lnTo>
                    <a:pt x="637" y="484"/>
                  </a:lnTo>
                  <a:lnTo>
                    <a:pt x="637" y="484"/>
                  </a:lnTo>
                  <a:lnTo>
                    <a:pt x="626" y="503"/>
                  </a:lnTo>
                  <a:lnTo>
                    <a:pt x="606" y="534"/>
                  </a:lnTo>
                  <a:lnTo>
                    <a:pt x="593" y="552"/>
                  </a:lnTo>
                  <a:lnTo>
                    <a:pt x="581" y="569"/>
                  </a:lnTo>
                  <a:lnTo>
                    <a:pt x="567" y="584"/>
                  </a:lnTo>
                  <a:lnTo>
                    <a:pt x="553" y="599"/>
                  </a:lnTo>
                  <a:lnTo>
                    <a:pt x="553" y="599"/>
                  </a:lnTo>
                  <a:lnTo>
                    <a:pt x="552" y="602"/>
                  </a:lnTo>
                  <a:lnTo>
                    <a:pt x="552" y="602"/>
                  </a:lnTo>
                  <a:lnTo>
                    <a:pt x="552" y="605"/>
                  </a:lnTo>
                  <a:lnTo>
                    <a:pt x="553" y="606"/>
                  </a:lnTo>
                  <a:lnTo>
                    <a:pt x="553" y="606"/>
                  </a:lnTo>
                  <a:lnTo>
                    <a:pt x="555" y="607"/>
                  </a:lnTo>
                  <a:lnTo>
                    <a:pt x="557" y="607"/>
                  </a:lnTo>
                  <a:lnTo>
                    <a:pt x="559" y="607"/>
                  </a:lnTo>
                  <a:lnTo>
                    <a:pt x="561" y="606"/>
                  </a:lnTo>
                  <a:lnTo>
                    <a:pt x="561" y="606"/>
                  </a:lnTo>
                  <a:lnTo>
                    <a:pt x="576" y="589"/>
                  </a:lnTo>
                  <a:lnTo>
                    <a:pt x="592" y="570"/>
                  </a:lnTo>
                  <a:lnTo>
                    <a:pt x="606" y="551"/>
                  </a:lnTo>
                  <a:lnTo>
                    <a:pt x="619" y="532"/>
                  </a:lnTo>
                  <a:lnTo>
                    <a:pt x="640" y="500"/>
                  </a:lnTo>
                  <a:lnTo>
                    <a:pt x="648" y="487"/>
                  </a:lnTo>
                  <a:lnTo>
                    <a:pt x="648" y="487"/>
                  </a:lnTo>
                  <a:lnTo>
                    <a:pt x="648" y="484"/>
                  </a:lnTo>
                  <a:lnTo>
                    <a:pt x="648" y="484"/>
                  </a:lnTo>
                  <a:lnTo>
                    <a:pt x="648" y="482"/>
                  </a:lnTo>
                  <a:lnTo>
                    <a:pt x="647" y="481"/>
                  </a:lnTo>
                  <a:lnTo>
                    <a:pt x="647" y="481"/>
                  </a:lnTo>
                  <a:lnTo>
                    <a:pt x="618" y="455"/>
                  </a:lnTo>
                  <a:lnTo>
                    <a:pt x="618" y="455"/>
                  </a:lnTo>
                  <a:lnTo>
                    <a:pt x="663" y="432"/>
                  </a:lnTo>
                  <a:lnTo>
                    <a:pt x="663" y="432"/>
                  </a:lnTo>
                  <a:lnTo>
                    <a:pt x="665" y="430"/>
                  </a:lnTo>
                  <a:lnTo>
                    <a:pt x="666" y="428"/>
                  </a:lnTo>
                  <a:lnTo>
                    <a:pt x="666" y="428"/>
                  </a:lnTo>
                  <a:lnTo>
                    <a:pt x="666" y="427"/>
                  </a:lnTo>
                  <a:lnTo>
                    <a:pt x="648" y="318"/>
                  </a:lnTo>
                  <a:lnTo>
                    <a:pt x="648" y="318"/>
                  </a:lnTo>
                  <a:lnTo>
                    <a:pt x="771" y="348"/>
                  </a:lnTo>
                  <a:lnTo>
                    <a:pt x="775" y="348"/>
                  </a:lnTo>
                  <a:lnTo>
                    <a:pt x="775" y="348"/>
                  </a:lnTo>
                  <a:lnTo>
                    <a:pt x="779" y="350"/>
                  </a:lnTo>
                  <a:lnTo>
                    <a:pt x="783" y="351"/>
                  </a:lnTo>
                  <a:lnTo>
                    <a:pt x="788" y="354"/>
                  </a:lnTo>
                  <a:lnTo>
                    <a:pt x="794" y="360"/>
                  </a:lnTo>
                  <a:lnTo>
                    <a:pt x="800" y="369"/>
                  </a:lnTo>
                  <a:lnTo>
                    <a:pt x="808" y="382"/>
                  </a:lnTo>
                  <a:lnTo>
                    <a:pt x="816" y="401"/>
                  </a:lnTo>
                  <a:lnTo>
                    <a:pt x="825" y="426"/>
                  </a:lnTo>
                  <a:lnTo>
                    <a:pt x="825" y="426"/>
                  </a:lnTo>
                  <a:lnTo>
                    <a:pt x="832" y="446"/>
                  </a:lnTo>
                  <a:lnTo>
                    <a:pt x="837" y="468"/>
                  </a:lnTo>
                  <a:lnTo>
                    <a:pt x="840" y="491"/>
                  </a:lnTo>
                  <a:lnTo>
                    <a:pt x="844" y="515"/>
                  </a:lnTo>
                  <a:lnTo>
                    <a:pt x="847" y="538"/>
                  </a:lnTo>
                  <a:lnTo>
                    <a:pt x="848" y="562"/>
                  </a:lnTo>
                  <a:lnTo>
                    <a:pt x="849" y="607"/>
                  </a:lnTo>
                  <a:lnTo>
                    <a:pt x="849" y="607"/>
                  </a:lnTo>
                  <a:lnTo>
                    <a:pt x="848" y="637"/>
                  </a:lnTo>
                  <a:lnTo>
                    <a:pt x="847" y="661"/>
                  </a:lnTo>
                  <a:lnTo>
                    <a:pt x="844" y="679"/>
                  </a:lnTo>
                  <a:lnTo>
                    <a:pt x="843" y="684"/>
                  </a:lnTo>
                  <a:lnTo>
                    <a:pt x="842" y="688"/>
                  </a:lnTo>
                  <a:lnTo>
                    <a:pt x="842" y="688"/>
                  </a:lnTo>
                  <a:lnTo>
                    <a:pt x="837" y="692"/>
                  </a:lnTo>
                  <a:lnTo>
                    <a:pt x="830" y="697"/>
                  </a:lnTo>
                  <a:lnTo>
                    <a:pt x="811" y="709"/>
                  </a:lnTo>
                  <a:lnTo>
                    <a:pt x="811" y="709"/>
                  </a:lnTo>
                  <a:lnTo>
                    <a:pt x="811" y="709"/>
                  </a:lnTo>
                  <a:lnTo>
                    <a:pt x="811" y="709"/>
                  </a:lnTo>
                  <a:lnTo>
                    <a:pt x="790" y="721"/>
                  </a:lnTo>
                  <a:lnTo>
                    <a:pt x="763" y="734"/>
                  </a:lnTo>
                  <a:lnTo>
                    <a:pt x="729" y="748"/>
                  </a:lnTo>
                  <a:lnTo>
                    <a:pt x="691" y="762"/>
                  </a:lnTo>
                  <a:lnTo>
                    <a:pt x="691" y="762"/>
                  </a:lnTo>
                  <a:lnTo>
                    <a:pt x="643" y="777"/>
                  </a:lnTo>
                  <a:lnTo>
                    <a:pt x="643" y="777"/>
                  </a:lnTo>
                  <a:close/>
                  <a:moveTo>
                    <a:pt x="682" y="774"/>
                  </a:moveTo>
                  <a:lnTo>
                    <a:pt x="694" y="771"/>
                  </a:lnTo>
                  <a:lnTo>
                    <a:pt x="694" y="771"/>
                  </a:lnTo>
                  <a:lnTo>
                    <a:pt x="731" y="757"/>
                  </a:lnTo>
                  <a:lnTo>
                    <a:pt x="763" y="744"/>
                  </a:lnTo>
                  <a:lnTo>
                    <a:pt x="789" y="732"/>
                  </a:lnTo>
                  <a:lnTo>
                    <a:pt x="810" y="720"/>
                  </a:lnTo>
                  <a:lnTo>
                    <a:pt x="820" y="793"/>
                  </a:lnTo>
                  <a:lnTo>
                    <a:pt x="682" y="774"/>
                  </a:lnTo>
                  <a:close/>
                  <a:moveTo>
                    <a:pt x="830" y="795"/>
                  </a:moveTo>
                  <a:lnTo>
                    <a:pt x="820" y="716"/>
                  </a:lnTo>
                  <a:lnTo>
                    <a:pt x="820" y="716"/>
                  </a:lnTo>
                  <a:lnTo>
                    <a:pt x="839" y="702"/>
                  </a:lnTo>
                  <a:lnTo>
                    <a:pt x="845" y="697"/>
                  </a:lnTo>
                  <a:lnTo>
                    <a:pt x="849" y="692"/>
                  </a:lnTo>
                  <a:lnTo>
                    <a:pt x="849" y="692"/>
                  </a:lnTo>
                  <a:lnTo>
                    <a:pt x="852" y="689"/>
                  </a:lnTo>
                  <a:lnTo>
                    <a:pt x="853" y="684"/>
                  </a:lnTo>
                  <a:lnTo>
                    <a:pt x="857" y="669"/>
                  </a:lnTo>
                  <a:lnTo>
                    <a:pt x="858" y="647"/>
                  </a:lnTo>
                  <a:lnTo>
                    <a:pt x="859" y="623"/>
                  </a:lnTo>
                  <a:lnTo>
                    <a:pt x="859" y="623"/>
                  </a:lnTo>
                  <a:lnTo>
                    <a:pt x="869" y="624"/>
                  </a:lnTo>
                  <a:lnTo>
                    <a:pt x="878" y="626"/>
                  </a:lnTo>
                  <a:lnTo>
                    <a:pt x="888" y="629"/>
                  </a:lnTo>
                  <a:lnTo>
                    <a:pt x="898" y="635"/>
                  </a:lnTo>
                  <a:lnTo>
                    <a:pt x="908" y="643"/>
                  </a:lnTo>
                  <a:lnTo>
                    <a:pt x="913" y="647"/>
                  </a:lnTo>
                  <a:lnTo>
                    <a:pt x="917" y="653"/>
                  </a:lnTo>
                  <a:lnTo>
                    <a:pt x="921" y="659"/>
                  </a:lnTo>
                  <a:lnTo>
                    <a:pt x="924" y="666"/>
                  </a:lnTo>
                  <a:lnTo>
                    <a:pt x="924" y="666"/>
                  </a:lnTo>
                  <a:lnTo>
                    <a:pt x="929" y="683"/>
                  </a:lnTo>
                  <a:lnTo>
                    <a:pt x="933" y="702"/>
                  </a:lnTo>
                  <a:lnTo>
                    <a:pt x="937" y="724"/>
                  </a:lnTo>
                  <a:lnTo>
                    <a:pt x="939" y="746"/>
                  </a:lnTo>
                  <a:lnTo>
                    <a:pt x="943" y="787"/>
                  </a:lnTo>
                  <a:lnTo>
                    <a:pt x="946" y="811"/>
                  </a:lnTo>
                  <a:lnTo>
                    <a:pt x="830" y="7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grpSp>
      <p:sp>
        <p:nvSpPr>
          <p:cNvPr id="117" name="円/楕円 116"/>
          <p:cNvSpPr/>
          <p:nvPr/>
        </p:nvSpPr>
        <p:spPr>
          <a:xfrm>
            <a:off x="1831436" y="3145847"/>
            <a:ext cx="958931" cy="52928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cxnSp>
        <p:nvCxnSpPr>
          <p:cNvPr id="118" name="直線コネクタ 117"/>
          <p:cNvCxnSpPr/>
          <p:nvPr/>
        </p:nvCxnSpPr>
        <p:spPr>
          <a:xfrm>
            <a:off x="2688280" y="3590104"/>
            <a:ext cx="459604" cy="126394"/>
          </a:xfrm>
          <a:prstGeom prst="line">
            <a:avLst/>
          </a:prstGeom>
          <a:noFill/>
          <a:ln w="50800">
            <a:solidFill>
              <a:srgbClr val="FFC000"/>
            </a:solidFill>
            <a:round/>
            <a:headEnd/>
            <a:tailEnd/>
          </a:ln>
          <a:effectLst>
            <a:outerShdw blurRad="50800" dist="38100" dir="2700000" algn="tl" rotWithShape="0">
              <a:prstClr val="black">
                <a:alpha val="40000"/>
              </a:prstClr>
            </a:outerShdw>
          </a:effectLst>
        </p:spPr>
      </p:cxnSp>
      <p:cxnSp>
        <p:nvCxnSpPr>
          <p:cNvPr id="119" name="直線コネクタ 118"/>
          <p:cNvCxnSpPr/>
          <p:nvPr/>
        </p:nvCxnSpPr>
        <p:spPr>
          <a:xfrm flipV="1">
            <a:off x="6039058" y="3552606"/>
            <a:ext cx="608653" cy="170811"/>
          </a:xfrm>
          <a:prstGeom prst="line">
            <a:avLst/>
          </a:prstGeom>
          <a:noFill/>
          <a:ln w="50800">
            <a:solidFill>
              <a:srgbClr val="FFC000"/>
            </a:solidFill>
            <a:round/>
            <a:headEnd/>
            <a:tailEnd/>
          </a:ln>
          <a:effectLst>
            <a:outerShdw blurRad="50800" dist="38100" dir="2700000" algn="tl" rotWithShape="0">
              <a:prstClr val="black">
                <a:alpha val="40000"/>
              </a:prstClr>
            </a:outerShdw>
          </a:effectLst>
        </p:spPr>
      </p:cxnSp>
      <p:cxnSp>
        <p:nvCxnSpPr>
          <p:cNvPr id="120" name="直線コネクタ 119"/>
          <p:cNvCxnSpPr/>
          <p:nvPr/>
        </p:nvCxnSpPr>
        <p:spPr>
          <a:xfrm flipV="1">
            <a:off x="2289705" y="4656229"/>
            <a:ext cx="568746" cy="143694"/>
          </a:xfrm>
          <a:prstGeom prst="line">
            <a:avLst/>
          </a:prstGeom>
          <a:noFill/>
          <a:ln w="50800">
            <a:solidFill>
              <a:srgbClr val="FFC000"/>
            </a:solidFill>
            <a:round/>
            <a:headEnd/>
            <a:tailEnd/>
          </a:ln>
          <a:effectLst>
            <a:outerShdw blurRad="50800" dist="38100" dir="2700000" algn="tl" rotWithShape="0">
              <a:prstClr val="black">
                <a:alpha val="40000"/>
              </a:prstClr>
            </a:outerShdw>
          </a:effectLst>
        </p:spPr>
      </p:cxnSp>
      <p:grpSp>
        <p:nvGrpSpPr>
          <p:cNvPr id="121" name="Group 45"/>
          <p:cNvGrpSpPr>
            <a:grpSpLocks/>
          </p:cNvGrpSpPr>
          <p:nvPr/>
        </p:nvGrpSpPr>
        <p:grpSpPr bwMode="auto">
          <a:xfrm>
            <a:off x="1819138" y="3538296"/>
            <a:ext cx="5566374" cy="1266025"/>
            <a:chOff x="1878" y="2766"/>
            <a:chExt cx="680" cy="1043"/>
          </a:xfrm>
          <a:effectLst>
            <a:outerShdw blurRad="50800" dist="38100" dir="2700000" algn="tl" rotWithShape="0">
              <a:prstClr val="black">
                <a:alpha val="40000"/>
              </a:prstClr>
            </a:outerShdw>
          </a:effectLst>
        </p:grpSpPr>
        <p:sp>
          <p:nvSpPr>
            <p:cNvPr id="122" name="Oval 46"/>
            <p:cNvSpPr>
              <a:spLocks noChangeArrowheads="1"/>
            </p:cNvSpPr>
            <p:nvPr/>
          </p:nvSpPr>
          <p:spPr bwMode="auto">
            <a:xfrm>
              <a:off x="1878" y="2766"/>
              <a:ext cx="680" cy="1043"/>
            </a:xfrm>
            <a:prstGeom prst="ellipse">
              <a:avLst/>
            </a:prstGeom>
            <a:noFill/>
            <a:ln w="50800" algn="ctr">
              <a:solidFill>
                <a:srgbClr val="FFC000"/>
              </a:solidFill>
              <a:round/>
              <a:headEnd/>
              <a:tailEnd/>
            </a:ln>
          </p:spPr>
          <p:txBody>
            <a:bodyPr vert="eaVert" wrap="none" anchor="ctr"/>
            <a:lstStyle/>
            <a:p>
              <a:pPr defTabSz="844083"/>
              <a:endParaRPr lang="ja-JP" altLang="en-US" sz="923"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23" name="Line 47"/>
            <p:cNvSpPr>
              <a:spLocks noChangeShapeType="1"/>
            </p:cNvSpPr>
            <p:nvPr/>
          </p:nvSpPr>
          <p:spPr bwMode="auto">
            <a:xfrm>
              <a:off x="2015" y="2861"/>
              <a:ext cx="404" cy="842"/>
            </a:xfrm>
            <a:prstGeom prst="line">
              <a:avLst/>
            </a:prstGeom>
            <a:noFill/>
            <a:ln w="50800">
              <a:solidFill>
                <a:srgbClr val="FFC000"/>
              </a:solidFill>
              <a:round/>
              <a:headEnd/>
              <a:tailEnd/>
            </a:ln>
          </p:spPr>
          <p:txBody>
            <a:bodyPr vert="eaVert" wrap="none" anchor="ctr" anchorCtr="1"/>
            <a:lstStyle/>
            <a:p>
              <a:pPr defTabSz="844083"/>
              <a:endParaRPr lang="ja-JP" altLang="en-US" sz="923"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24" name="Line 48"/>
            <p:cNvSpPr>
              <a:spLocks noChangeShapeType="1"/>
            </p:cNvSpPr>
            <p:nvPr/>
          </p:nvSpPr>
          <p:spPr bwMode="auto">
            <a:xfrm flipH="1">
              <a:off x="2001" y="2872"/>
              <a:ext cx="416" cy="814"/>
            </a:xfrm>
            <a:prstGeom prst="line">
              <a:avLst/>
            </a:prstGeom>
            <a:noFill/>
            <a:ln w="50800">
              <a:solidFill>
                <a:srgbClr val="FFC000"/>
              </a:solidFill>
              <a:round/>
              <a:headEnd/>
              <a:tailEnd/>
            </a:ln>
          </p:spPr>
          <p:txBody>
            <a:bodyPr vert="eaVert" wrap="none" anchor="ctr" anchorCtr="1"/>
            <a:lstStyle/>
            <a:p>
              <a:pPr defTabSz="844083"/>
              <a:endParaRPr lang="ja-JP" altLang="en-US" sz="923" b="1" dirty="0">
                <a:solidFill>
                  <a:prstClr val="black"/>
                </a:solidFill>
                <a:latin typeface="Calibri" panose="020F0502020204030204" pitchFamily="34" charset="0"/>
                <a:ea typeface="HGS創英角ｺﾞｼｯｸUB"/>
                <a:cs typeface="Calibri" panose="020F0502020204030204" pitchFamily="34" charset="0"/>
              </a:endParaRPr>
            </a:p>
          </p:txBody>
        </p:sp>
      </p:grpSp>
      <p:pic>
        <p:nvPicPr>
          <p:cNvPr id="125" name="Picture 124" descr="CSBL005"/>
          <p:cNvPicPr>
            <a:picLocks noChangeAspect="1" noChangeArrowheads="1"/>
          </p:cNvPicPr>
          <p:nvPr/>
        </p:nvPicPr>
        <p:blipFill>
          <a:blip r:embed="rId3" cstate="print"/>
          <a:srcRect/>
          <a:stretch>
            <a:fillRect/>
          </a:stretch>
        </p:blipFill>
        <p:spPr bwMode="auto">
          <a:xfrm>
            <a:off x="3282934" y="3279480"/>
            <a:ext cx="2624090" cy="544662"/>
          </a:xfrm>
          <a:prstGeom prst="rect">
            <a:avLst/>
          </a:prstGeom>
          <a:noFill/>
          <a:ln w="9525">
            <a:noFill/>
            <a:miter lim="800000"/>
            <a:headEnd/>
            <a:tailEnd/>
          </a:ln>
        </p:spPr>
      </p:pic>
      <p:cxnSp>
        <p:nvCxnSpPr>
          <p:cNvPr id="126" name="直線コネクタ 125"/>
          <p:cNvCxnSpPr/>
          <p:nvPr/>
        </p:nvCxnSpPr>
        <p:spPr>
          <a:xfrm>
            <a:off x="6260212" y="4685892"/>
            <a:ext cx="598098" cy="219934"/>
          </a:xfrm>
          <a:prstGeom prst="line">
            <a:avLst/>
          </a:prstGeom>
          <a:noFill/>
          <a:ln w="50800">
            <a:solidFill>
              <a:srgbClr val="FFC000"/>
            </a:solidFill>
            <a:round/>
            <a:headEnd/>
            <a:tailEnd/>
          </a:ln>
          <a:effectLst>
            <a:outerShdw blurRad="50800" dist="38100" dir="2700000" algn="tl" rotWithShape="0">
              <a:prstClr val="black">
                <a:alpha val="40000"/>
              </a:prstClr>
            </a:outerShdw>
          </a:effectLst>
        </p:spPr>
      </p:cxnSp>
      <p:grpSp>
        <p:nvGrpSpPr>
          <p:cNvPr id="127" name="グループ化 220"/>
          <p:cNvGrpSpPr/>
          <p:nvPr/>
        </p:nvGrpSpPr>
        <p:grpSpPr>
          <a:xfrm>
            <a:off x="4644780" y="3727812"/>
            <a:ext cx="1810823" cy="620578"/>
            <a:chOff x="2486990" y="4785906"/>
            <a:chExt cx="1400924" cy="599267"/>
          </a:xfrm>
        </p:grpSpPr>
        <p:pic>
          <p:nvPicPr>
            <p:cNvPr id="128" name="Picture 12" descr="mcna0670"/>
            <p:cNvPicPr>
              <a:picLocks noChangeAspect="1" noChangeArrowheads="1"/>
            </p:cNvPicPr>
            <p:nvPr/>
          </p:nvPicPr>
          <p:blipFill>
            <a:blip r:embed="rId4" cstate="print"/>
            <a:srcRect/>
            <a:stretch>
              <a:fillRect/>
            </a:stretch>
          </p:blipFill>
          <p:spPr bwMode="auto">
            <a:xfrm>
              <a:off x="2486990" y="4785906"/>
              <a:ext cx="597894" cy="422431"/>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29" name="Picture 12" descr="mcna0670"/>
            <p:cNvPicPr>
              <a:picLocks noChangeAspect="1" noChangeArrowheads="1"/>
            </p:cNvPicPr>
            <p:nvPr/>
          </p:nvPicPr>
          <p:blipFill>
            <a:blip r:embed="rId4" cstate="print"/>
            <a:srcRect/>
            <a:stretch>
              <a:fillRect/>
            </a:stretch>
          </p:blipFill>
          <p:spPr bwMode="auto">
            <a:xfrm>
              <a:off x="2734911" y="4837641"/>
              <a:ext cx="617700" cy="434471"/>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30" name="Picture 12" descr="mcna0670"/>
            <p:cNvPicPr>
              <a:picLocks noChangeAspect="1" noChangeArrowheads="1"/>
            </p:cNvPicPr>
            <p:nvPr/>
          </p:nvPicPr>
          <p:blipFill>
            <a:blip r:embed="rId4" cstate="print"/>
            <a:srcRect/>
            <a:stretch>
              <a:fillRect/>
            </a:stretch>
          </p:blipFill>
          <p:spPr bwMode="auto">
            <a:xfrm>
              <a:off x="3013050" y="4897846"/>
              <a:ext cx="564804" cy="448933"/>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31" name="Picture 12" descr="mcna0670"/>
            <p:cNvPicPr>
              <a:picLocks noChangeAspect="1" noChangeArrowheads="1"/>
            </p:cNvPicPr>
            <p:nvPr/>
          </p:nvPicPr>
          <p:blipFill>
            <a:blip r:embed="rId4" cstate="print"/>
            <a:srcRect/>
            <a:stretch>
              <a:fillRect/>
            </a:stretch>
          </p:blipFill>
          <p:spPr bwMode="auto">
            <a:xfrm>
              <a:off x="3295771" y="4955299"/>
              <a:ext cx="592143" cy="429874"/>
            </a:xfrm>
            <a:prstGeom prst="rect">
              <a:avLst/>
            </a:prstGeom>
            <a:noFill/>
            <a:ln w="9525">
              <a:noFill/>
              <a:miter lim="800000"/>
              <a:headEnd/>
              <a:tailEnd/>
            </a:ln>
            <a:effectLst>
              <a:outerShdw blurRad="50800" dist="38100" dir="5400000" algn="t" rotWithShape="0">
                <a:prstClr val="black">
                  <a:alpha val="40000"/>
                </a:prstClr>
              </a:outerShdw>
            </a:effectLst>
          </p:spPr>
        </p:pic>
      </p:grpSp>
      <p:sp>
        <p:nvSpPr>
          <p:cNvPr id="132" name="Rectangle 316"/>
          <p:cNvSpPr>
            <a:spLocks noChangeArrowheads="1"/>
          </p:cNvSpPr>
          <p:nvPr/>
        </p:nvSpPr>
        <p:spPr bwMode="gray">
          <a:xfrm>
            <a:off x="1246636" y="5633443"/>
            <a:ext cx="1079706" cy="433876"/>
          </a:xfrm>
          <a:prstGeom prst="rect">
            <a:avLst/>
          </a:prstGeom>
          <a:noFill/>
          <a:ln w="9525" algn="ctr">
            <a:noFill/>
            <a:miter lim="800000"/>
            <a:headEnd/>
            <a:tailEnd/>
          </a:ln>
        </p:spPr>
        <p:txBody>
          <a:bodyPr wrap="none" lIns="88414" tIns="44207" rIns="88414" bIns="44207" anchor="ctr"/>
          <a:lstStyle/>
          <a:p>
            <a:pPr algn="ctr" defTabSz="844083"/>
            <a:endParaRPr lang="en-US" altLang="ja-JP" sz="969" b="1" dirty="0">
              <a:solidFill>
                <a:prstClr val="black"/>
              </a:solidFill>
              <a:latin typeface="Calibri" panose="020F0502020204030204" pitchFamily="34" charset="0"/>
              <a:ea typeface="HGS創英角ｺﾞｼｯｸUB"/>
              <a:cs typeface="Calibri" panose="020F0502020204030204" pitchFamily="34" charset="0"/>
            </a:endParaRPr>
          </a:p>
        </p:txBody>
      </p:sp>
      <p:grpSp>
        <p:nvGrpSpPr>
          <p:cNvPr id="133" name="Group 50"/>
          <p:cNvGrpSpPr>
            <a:grpSpLocks noChangeAspect="1"/>
          </p:cNvGrpSpPr>
          <p:nvPr/>
        </p:nvGrpSpPr>
        <p:grpSpPr bwMode="auto">
          <a:xfrm flipH="1">
            <a:off x="1499986" y="4897552"/>
            <a:ext cx="1043850" cy="890012"/>
            <a:chOff x="1606" y="3886"/>
            <a:chExt cx="352" cy="352"/>
          </a:xfrm>
          <a:scene3d>
            <a:camera prst="orthographicFront">
              <a:rot lat="0" lon="300000" rev="0"/>
            </a:camera>
            <a:lightRig rig="threePt" dir="t"/>
          </a:scene3d>
        </p:grpSpPr>
        <p:sp>
          <p:nvSpPr>
            <p:cNvPr id="134" name="AutoShape 49"/>
            <p:cNvSpPr>
              <a:spLocks noChangeAspect="1" noChangeArrowheads="1" noTextEdit="1"/>
            </p:cNvSpPr>
            <p:nvPr/>
          </p:nvSpPr>
          <p:spPr bwMode="auto">
            <a:xfrm>
              <a:off x="1606" y="3886"/>
              <a:ext cx="35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35" name="Freeform 51"/>
            <p:cNvSpPr>
              <a:spLocks/>
            </p:cNvSpPr>
            <p:nvPr/>
          </p:nvSpPr>
          <p:spPr bwMode="auto">
            <a:xfrm>
              <a:off x="1606" y="4108"/>
              <a:ext cx="352" cy="130"/>
            </a:xfrm>
            <a:custGeom>
              <a:avLst/>
              <a:gdLst>
                <a:gd name="T0" fmla="*/ 1055 w 1055"/>
                <a:gd name="T1" fmla="*/ 125 h 390"/>
                <a:gd name="T2" fmla="*/ 263 w 1055"/>
                <a:gd name="T3" fmla="*/ 0 h 390"/>
                <a:gd name="T4" fmla="*/ 0 w 1055"/>
                <a:gd name="T5" fmla="*/ 222 h 390"/>
                <a:gd name="T6" fmla="*/ 954 w 1055"/>
                <a:gd name="T7" fmla="*/ 390 h 390"/>
                <a:gd name="T8" fmla="*/ 1055 w 1055"/>
                <a:gd name="T9" fmla="*/ 125 h 390"/>
              </a:gdLst>
              <a:ahLst/>
              <a:cxnLst>
                <a:cxn ang="0">
                  <a:pos x="T0" y="T1"/>
                </a:cxn>
                <a:cxn ang="0">
                  <a:pos x="T2" y="T3"/>
                </a:cxn>
                <a:cxn ang="0">
                  <a:pos x="T4" y="T5"/>
                </a:cxn>
                <a:cxn ang="0">
                  <a:pos x="T6" y="T7"/>
                </a:cxn>
                <a:cxn ang="0">
                  <a:pos x="T8" y="T9"/>
                </a:cxn>
              </a:cxnLst>
              <a:rect l="0" t="0" r="r" b="b"/>
              <a:pathLst>
                <a:path w="1055" h="390">
                  <a:moveTo>
                    <a:pt x="1055" y="125"/>
                  </a:moveTo>
                  <a:lnTo>
                    <a:pt x="263" y="0"/>
                  </a:lnTo>
                  <a:lnTo>
                    <a:pt x="0" y="222"/>
                  </a:lnTo>
                  <a:lnTo>
                    <a:pt x="954" y="390"/>
                  </a:lnTo>
                  <a:lnTo>
                    <a:pt x="1055" y="125"/>
                  </a:lnTo>
                  <a:close/>
                </a:path>
              </a:pathLst>
            </a:custGeom>
            <a:solidFill>
              <a:srgbClr val="D0B0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36" name="Freeform 52"/>
            <p:cNvSpPr>
              <a:spLocks/>
            </p:cNvSpPr>
            <p:nvPr/>
          </p:nvSpPr>
          <p:spPr bwMode="auto">
            <a:xfrm>
              <a:off x="1781" y="4141"/>
              <a:ext cx="128" cy="63"/>
            </a:xfrm>
            <a:custGeom>
              <a:avLst/>
              <a:gdLst>
                <a:gd name="T0" fmla="*/ 192 w 384"/>
                <a:gd name="T1" fmla="*/ 0 h 188"/>
                <a:gd name="T2" fmla="*/ 3 w 384"/>
                <a:gd name="T3" fmla="*/ 111 h 188"/>
                <a:gd name="T4" fmla="*/ 16 w 384"/>
                <a:gd name="T5" fmla="*/ 112 h 188"/>
                <a:gd name="T6" fmla="*/ 4 w 384"/>
                <a:gd name="T7" fmla="*/ 124 h 188"/>
                <a:gd name="T8" fmla="*/ 13 w 384"/>
                <a:gd name="T9" fmla="*/ 129 h 188"/>
                <a:gd name="T10" fmla="*/ 0 w 384"/>
                <a:gd name="T11" fmla="*/ 142 h 188"/>
                <a:gd name="T12" fmla="*/ 200 w 384"/>
                <a:gd name="T13" fmla="*/ 188 h 188"/>
                <a:gd name="T14" fmla="*/ 382 w 384"/>
                <a:gd name="T15" fmla="*/ 58 h 188"/>
                <a:gd name="T16" fmla="*/ 377 w 384"/>
                <a:gd name="T17" fmla="*/ 52 h 188"/>
                <a:gd name="T18" fmla="*/ 384 w 384"/>
                <a:gd name="T19" fmla="*/ 47 h 188"/>
                <a:gd name="T20" fmla="*/ 358 w 384"/>
                <a:gd name="T21" fmla="*/ 39 h 188"/>
                <a:gd name="T22" fmla="*/ 371 w 384"/>
                <a:gd name="T23" fmla="*/ 25 h 188"/>
                <a:gd name="T24" fmla="*/ 192 w 384"/>
                <a:gd name="T2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188">
                  <a:moveTo>
                    <a:pt x="192" y="0"/>
                  </a:moveTo>
                  <a:lnTo>
                    <a:pt x="3" y="111"/>
                  </a:lnTo>
                  <a:lnTo>
                    <a:pt x="16" y="112"/>
                  </a:lnTo>
                  <a:lnTo>
                    <a:pt x="4" y="124"/>
                  </a:lnTo>
                  <a:lnTo>
                    <a:pt x="13" y="129"/>
                  </a:lnTo>
                  <a:lnTo>
                    <a:pt x="0" y="142"/>
                  </a:lnTo>
                  <a:lnTo>
                    <a:pt x="200" y="188"/>
                  </a:lnTo>
                  <a:lnTo>
                    <a:pt x="382" y="58"/>
                  </a:lnTo>
                  <a:lnTo>
                    <a:pt x="377" y="52"/>
                  </a:lnTo>
                  <a:lnTo>
                    <a:pt x="384" y="47"/>
                  </a:lnTo>
                  <a:lnTo>
                    <a:pt x="358" y="39"/>
                  </a:lnTo>
                  <a:lnTo>
                    <a:pt x="371" y="25"/>
                  </a:lnTo>
                  <a:lnTo>
                    <a:pt x="1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37" name="Freeform 53"/>
            <p:cNvSpPr>
              <a:spLocks/>
            </p:cNvSpPr>
            <p:nvPr/>
          </p:nvSpPr>
          <p:spPr bwMode="auto">
            <a:xfrm>
              <a:off x="1669" y="4120"/>
              <a:ext cx="149" cy="45"/>
            </a:xfrm>
            <a:custGeom>
              <a:avLst/>
              <a:gdLst>
                <a:gd name="T0" fmla="*/ 0 w 447"/>
                <a:gd name="T1" fmla="*/ 102 h 134"/>
                <a:gd name="T2" fmla="*/ 143 w 447"/>
                <a:gd name="T3" fmla="*/ 0 h 134"/>
                <a:gd name="T4" fmla="*/ 447 w 447"/>
                <a:gd name="T5" fmla="*/ 45 h 134"/>
                <a:gd name="T6" fmla="*/ 290 w 447"/>
                <a:gd name="T7" fmla="*/ 134 h 134"/>
                <a:gd name="T8" fmla="*/ 0 w 447"/>
                <a:gd name="T9" fmla="*/ 102 h 134"/>
              </a:gdLst>
              <a:ahLst/>
              <a:cxnLst>
                <a:cxn ang="0">
                  <a:pos x="T0" y="T1"/>
                </a:cxn>
                <a:cxn ang="0">
                  <a:pos x="T2" y="T3"/>
                </a:cxn>
                <a:cxn ang="0">
                  <a:pos x="T4" y="T5"/>
                </a:cxn>
                <a:cxn ang="0">
                  <a:pos x="T6" y="T7"/>
                </a:cxn>
                <a:cxn ang="0">
                  <a:pos x="T8" y="T9"/>
                </a:cxn>
              </a:cxnLst>
              <a:rect l="0" t="0" r="r" b="b"/>
              <a:pathLst>
                <a:path w="447" h="134">
                  <a:moveTo>
                    <a:pt x="0" y="102"/>
                  </a:moveTo>
                  <a:lnTo>
                    <a:pt x="143" y="0"/>
                  </a:lnTo>
                  <a:lnTo>
                    <a:pt x="447" y="45"/>
                  </a:lnTo>
                  <a:lnTo>
                    <a:pt x="290" y="134"/>
                  </a:lnTo>
                  <a:lnTo>
                    <a:pt x="0" y="102"/>
                  </a:lnTo>
                  <a:close/>
                </a:path>
              </a:pathLst>
            </a:custGeom>
            <a:solidFill>
              <a:srgbClr val="85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38" name="Freeform 54"/>
            <p:cNvSpPr>
              <a:spLocks/>
            </p:cNvSpPr>
            <p:nvPr/>
          </p:nvSpPr>
          <p:spPr bwMode="auto">
            <a:xfrm>
              <a:off x="1765" y="4135"/>
              <a:ext cx="52" cy="39"/>
            </a:xfrm>
            <a:custGeom>
              <a:avLst/>
              <a:gdLst>
                <a:gd name="T0" fmla="*/ 156 w 157"/>
                <a:gd name="T1" fmla="*/ 0 h 118"/>
                <a:gd name="T2" fmla="*/ 0 w 157"/>
                <a:gd name="T3" fmla="*/ 94 h 118"/>
                <a:gd name="T4" fmla="*/ 1 w 157"/>
                <a:gd name="T5" fmla="*/ 118 h 118"/>
                <a:gd name="T6" fmla="*/ 157 w 157"/>
                <a:gd name="T7" fmla="*/ 25 h 118"/>
                <a:gd name="T8" fmla="*/ 156 w 157"/>
                <a:gd name="T9" fmla="*/ 0 h 118"/>
              </a:gdLst>
              <a:ahLst/>
              <a:cxnLst>
                <a:cxn ang="0">
                  <a:pos x="T0" y="T1"/>
                </a:cxn>
                <a:cxn ang="0">
                  <a:pos x="T2" y="T3"/>
                </a:cxn>
                <a:cxn ang="0">
                  <a:pos x="T4" y="T5"/>
                </a:cxn>
                <a:cxn ang="0">
                  <a:pos x="T6" y="T7"/>
                </a:cxn>
                <a:cxn ang="0">
                  <a:pos x="T8" y="T9"/>
                </a:cxn>
              </a:cxnLst>
              <a:rect l="0" t="0" r="r" b="b"/>
              <a:pathLst>
                <a:path w="157" h="118">
                  <a:moveTo>
                    <a:pt x="156" y="0"/>
                  </a:moveTo>
                  <a:lnTo>
                    <a:pt x="0" y="94"/>
                  </a:lnTo>
                  <a:lnTo>
                    <a:pt x="1" y="118"/>
                  </a:lnTo>
                  <a:lnTo>
                    <a:pt x="157" y="25"/>
                  </a:lnTo>
                  <a:lnTo>
                    <a:pt x="156"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39" name="Freeform 55"/>
            <p:cNvSpPr>
              <a:spLocks/>
            </p:cNvSpPr>
            <p:nvPr/>
          </p:nvSpPr>
          <p:spPr bwMode="auto">
            <a:xfrm>
              <a:off x="1668" y="4154"/>
              <a:ext cx="97" cy="21"/>
            </a:xfrm>
            <a:custGeom>
              <a:avLst/>
              <a:gdLst>
                <a:gd name="T0" fmla="*/ 292 w 293"/>
                <a:gd name="T1" fmla="*/ 36 h 62"/>
                <a:gd name="T2" fmla="*/ 0 w 293"/>
                <a:gd name="T3" fmla="*/ 0 h 62"/>
                <a:gd name="T4" fmla="*/ 0 w 293"/>
                <a:gd name="T5" fmla="*/ 26 h 62"/>
                <a:gd name="T6" fmla="*/ 292 w 293"/>
                <a:gd name="T7" fmla="*/ 62 h 62"/>
                <a:gd name="T8" fmla="*/ 293 w 293"/>
                <a:gd name="T9" fmla="*/ 60 h 62"/>
                <a:gd name="T10" fmla="*/ 292 w 293"/>
                <a:gd name="T11" fmla="*/ 36 h 62"/>
                <a:gd name="T12" fmla="*/ 292 w 293"/>
                <a:gd name="T13" fmla="*/ 36 h 62"/>
              </a:gdLst>
              <a:ahLst/>
              <a:cxnLst>
                <a:cxn ang="0">
                  <a:pos x="T0" y="T1"/>
                </a:cxn>
                <a:cxn ang="0">
                  <a:pos x="T2" y="T3"/>
                </a:cxn>
                <a:cxn ang="0">
                  <a:pos x="T4" y="T5"/>
                </a:cxn>
                <a:cxn ang="0">
                  <a:pos x="T6" y="T7"/>
                </a:cxn>
                <a:cxn ang="0">
                  <a:pos x="T8" y="T9"/>
                </a:cxn>
                <a:cxn ang="0">
                  <a:pos x="T10" y="T11"/>
                </a:cxn>
                <a:cxn ang="0">
                  <a:pos x="T12" y="T13"/>
                </a:cxn>
              </a:cxnLst>
              <a:rect l="0" t="0" r="r" b="b"/>
              <a:pathLst>
                <a:path w="293" h="62">
                  <a:moveTo>
                    <a:pt x="292" y="36"/>
                  </a:moveTo>
                  <a:lnTo>
                    <a:pt x="0" y="0"/>
                  </a:lnTo>
                  <a:lnTo>
                    <a:pt x="0" y="26"/>
                  </a:lnTo>
                  <a:lnTo>
                    <a:pt x="292" y="62"/>
                  </a:lnTo>
                  <a:lnTo>
                    <a:pt x="293" y="60"/>
                  </a:lnTo>
                  <a:lnTo>
                    <a:pt x="292" y="36"/>
                  </a:lnTo>
                  <a:lnTo>
                    <a:pt x="292" y="3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0" name="Freeform 56"/>
            <p:cNvSpPr>
              <a:spLocks/>
            </p:cNvSpPr>
            <p:nvPr/>
          </p:nvSpPr>
          <p:spPr bwMode="auto">
            <a:xfrm>
              <a:off x="1636" y="4071"/>
              <a:ext cx="131" cy="90"/>
            </a:xfrm>
            <a:custGeom>
              <a:avLst/>
              <a:gdLst>
                <a:gd name="T0" fmla="*/ 0 w 394"/>
                <a:gd name="T1" fmla="*/ 17 h 269"/>
                <a:gd name="T2" fmla="*/ 94 w 394"/>
                <a:gd name="T3" fmla="*/ 233 h 269"/>
                <a:gd name="T4" fmla="*/ 386 w 394"/>
                <a:gd name="T5" fmla="*/ 269 h 269"/>
                <a:gd name="T6" fmla="*/ 386 w 394"/>
                <a:gd name="T7" fmla="*/ 269 h 269"/>
                <a:gd name="T8" fmla="*/ 387 w 394"/>
                <a:gd name="T9" fmla="*/ 268 h 269"/>
                <a:gd name="T10" fmla="*/ 391 w 394"/>
                <a:gd name="T11" fmla="*/ 263 h 269"/>
                <a:gd name="T12" fmla="*/ 392 w 394"/>
                <a:gd name="T13" fmla="*/ 260 h 269"/>
                <a:gd name="T14" fmla="*/ 394 w 394"/>
                <a:gd name="T15" fmla="*/ 257 h 269"/>
                <a:gd name="T16" fmla="*/ 394 w 394"/>
                <a:gd name="T17" fmla="*/ 251 h 269"/>
                <a:gd name="T18" fmla="*/ 391 w 394"/>
                <a:gd name="T19" fmla="*/ 245 h 269"/>
                <a:gd name="T20" fmla="*/ 391 w 394"/>
                <a:gd name="T21" fmla="*/ 245 h 269"/>
                <a:gd name="T22" fmla="*/ 377 w 394"/>
                <a:gd name="T23" fmla="*/ 205 h 269"/>
                <a:gd name="T24" fmla="*/ 351 w 394"/>
                <a:gd name="T25" fmla="*/ 133 h 269"/>
                <a:gd name="T26" fmla="*/ 316 w 394"/>
                <a:gd name="T27" fmla="*/ 34 h 269"/>
                <a:gd name="T28" fmla="*/ 316 w 394"/>
                <a:gd name="T29" fmla="*/ 34 h 269"/>
                <a:gd name="T30" fmla="*/ 314 w 394"/>
                <a:gd name="T31" fmla="*/ 31 h 269"/>
                <a:gd name="T32" fmla="*/ 307 w 394"/>
                <a:gd name="T33" fmla="*/ 28 h 269"/>
                <a:gd name="T34" fmla="*/ 295 w 394"/>
                <a:gd name="T35" fmla="*/ 23 h 269"/>
                <a:gd name="T36" fmla="*/ 287 w 394"/>
                <a:gd name="T37" fmla="*/ 21 h 269"/>
                <a:gd name="T38" fmla="*/ 278 w 394"/>
                <a:gd name="T39" fmla="*/ 20 h 269"/>
                <a:gd name="T40" fmla="*/ 278 w 394"/>
                <a:gd name="T41" fmla="*/ 20 h 269"/>
                <a:gd name="T42" fmla="*/ 225 w 394"/>
                <a:gd name="T43" fmla="*/ 16 h 269"/>
                <a:gd name="T44" fmla="*/ 138 w 394"/>
                <a:gd name="T45" fmla="*/ 9 h 269"/>
                <a:gd name="T46" fmla="*/ 18 w 394"/>
                <a:gd name="T47" fmla="*/ 0 h 269"/>
                <a:gd name="T48" fmla="*/ 18 w 394"/>
                <a:gd name="T49" fmla="*/ 0 h 269"/>
                <a:gd name="T50" fmla="*/ 14 w 394"/>
                <a:gd name="T51" fmla="*/ 0 h 269"/>
                <a:gd name="T52" fmla="*/ 8 w 394"/>
                <a:gd name="T53" fmla="*/ 1 h 269"/>
                <a:gd name="T54" fmla="*/ 4 w 394"/>
                <a:gd name="T55" fmla="*/ 3 h 269"/>
                <a:gd name="T56" fmla="*/ 2 w 394"/>
                <a:gd name="T57" fmla="*/ 6 h 269"/>
                <a:gd name="T58" fmla="*/ 0 w 394"/>
                <a:gd name="T59" fmla="*/ 10 h 269"/>
                <a:gd name="T60" fmla="*/ 0 w 394"/>
                <a:gd name="T61" fmla="*/ 17 h 269"/>
                <a:gd name="T62" fmla="*/ 0 w 394"/>
                <a:gd name="T63" fmla="*/ 1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4" h="269">
                  <a:moveTo>
                    <a:pt x="0" y="17"/>
                  </a:moveTo>
                  <a:lnTo>
                    <a:pt x="94" y="233"/>
                  </a:lnTo>
                  <a:lnTo>
                    <a:pt x="386" y="269"/>
                  </a:lnTo>
                  <a:lnTo>
                    <a:pt x="386" y="269"/>
                  </a:lnTo>
                  <a:lnTo>
                    <a:pt x="387" y="268"/>
                  </a:lnTo>
                  <a:lnTo>
                    <a:pt x="391" y="263"/>
                  </a:lnTo>
                  <a:lnTo>
                    <a:pt x="392" y="260"/>
                  </a:lnTo>
                  <a:lnTo>
                    <a:pt x="394" y="257"/>
                  </a:lnTo>
                  <a:lnTo>
                    <a:pt x="394" y="251"/>
                  </a:lnTo>
                  <a:lnTo>
                    <a:pt x="391" y="245"/>
                  </a:lnTo>
                  <a:lnTo>
                    <a:pt x="391" y="245"/>
                  </a:lnTo>
                  <a:lnTo>
                    <a:pt x="377" y="205"/>
                  </a:lnTo>
                  <a:lnTo>
                    <a:pt x="351" y="133"/>
                  </a:lnTo>
                  <a:lnTo>
                    <a:pt x="316" y="34"/>
                  </a:lnTo>
                  <a:lnTo>
                    <a:pt x="316" y="34"/>
                  </a:lnTo>
                  <a:lnTo>
                    <a:pt x="314" y="31"/>
                  </a:lnTo>
                  <a:lnTo>
                    <a:pt x="307" y="28"/>
                  </a:lnTo>
                  <a:lnTo>
                    <a:pt x="295" y="23"/>
                  </a:lnTo>
                  <a:lnTo>
                    <a:pt x="287" y="21"/>
                  </a:lnTo>
                  <a:lnTo>
                    <a:pt x="278" y="20"/>
                  </a:lnTo>
                  <a:lnTo>
                    <a:pt x="278" y="20"/>
                  </a:lnTo>
                  <a:lnTo>
                    <a:pt x="225" y="16"/>
                  </a:lnTo>
                  <a:lnTo>
                    <a:pt x="138" y="9"/>
                  </a:lnTo>
                  <a:lnTo>
                    <a:pt x="18" y="0"/>
                  </a:lnTo>
                  <a:lnTo>
                    <a:pt x="18" y="0"/>
                  </a:lnTo>
                  <a:lnTo>
                    <a:pt x="14" y="0"/>
                  </a:lnTo>
                  <a:lnTo>
                    <a:pt x="8" y="1"/>
                  </a:lnTo>
                  <a:lnTo>
                    <a:pt x="4" y="3"/>
                  </a:lnTo>
                  <a:lnTo>
                    <a:pt x="2" y="6"/>
                  </a:lnTo>
                  <a:lnTo>
                    <a:pt x="0" y="10"/>
                  </a:lnTo>
                  <a:lnTo>
                    <a:pt x="0" y="17"/>
                  </a:lnTo>
                  <a:lnTo>
                    <a:pt x="0" y="17"/>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1" name="Freeform 57"/>
            <p:cNvSpPr>
              <a:spLocks/>
            </p:cNvSpPr>
            <p:nvPr/>
          </p:nvSpPr>
          <p:spPr bwMode="auto">
            <a:xfrm>
              <a:off x="1860" y="4075"/>
              <a:ext cx="50" cy="67"/>
            </a:xfrm>
            <a:custGeom>
              <a:avLst/>
              <a:gdLst>
                <a:gd name="T0" fmla="*/ 49 w 149"/>
                <a:gd name="T1" fmla="*/ 0 h 202"/>
                <a:gd name="T2" fmla="*/ 49 w 149"/>
                <a:gd name="T3" fmla="*/ 0 h 202"/>
                <a:gd name="T4" fmla="*/ 59 w 149"/>
                <a:gd name="T5" fmla="*/ 1 h 202"/>
                <a:gd name="T6" fmla="*/ 71 w 149"/>
                <a:gd name="T7" fmla="*/ 2 h 202"/>
                <a:gd name="T8" fmla="*/ 84 w 149"/>
                <a:gd name="T9" fmla="*/ 7 h 202"/>
                <a:gd name="T10" fmla="*/ 98 w 149"/>
                <a:gd name="T11" fmla="*/ 12 h 202"/>
                <a:gd name="T12" fmla="*/ 104 w 149"/>
                <a:gd name="T13" fmla="*/ 16 h 202"/>
                <a:gd name="T14" fmla="*/ 111 w 149"/>
                <a:gd name="T15" fmla="*/ 20 h 202"/>
                <a:gd name="T16" fmla="*/ 117 w 149"/>
                <a:gd name="T17" fmla="*/ 25 h 202"/>
                <a:gd name="T18" fmla="*/ 121 w 149"/>
                <a:gd name="T19" fmla="*/ 30 h 202"/>
                <a:gd name="T20" fmla="*/ 126 w 149"/>
                <a:gd name="T21" fmla="*/ 37 h 202"/>
                <a:gd name="T22" fmla="*/ 128 w 149"/>
                <a:gd name="T23" fmla="*/ 45 h 202"/>
                <a:gd name="T24" fmla="*/ 128 w 149"/>
                <a:gd name="T25" fmla="*/ 45 h 202"/>
                <a:gd name="T26" fmla="*/ 132 w 149"/>
                <a:gd name="T27" fmla="*/ 63 h 202"/>
                <a:gd name="T28" fmla="*/ 137 w 149"/>
                <a:gd name="T29" fmla="*/ 86 h 202"/>
                <a:gd name="T30" fmla="*/ 144 w 149"/>
                <a:gd name="T31" fmla="*/ 139 h 202"/>
                <a:gd name="T32" fmla="*/ 148 w 149"/>
                <a:gd name="T33" fmla="*/ 183 h 202"/>
                <a:gd name="T34" fmla="*/ 149 w 149"/>
                <a:gd name="T35" fmla="*/ 202 h 202"/>
                <a:gd name="T36" fmla="*/ 1 w 149"/>
                <a:gd name="T37" fmla="*/ 179 h 202"/>
                <a:gd name="T38" fmla="*/ 0 w 149"/>
                <a:gd name="T39" fmla="*/ 112 h 202"/>
                <a:gd name="T40" fmla="*/ 49 w 149"/>
                <a:gd name="T4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202">
                  <a:moveTo>
                    <a:pt x="49" y="0"/>
                  </a:moveTo>
                  <a:lnTo>
                    <a:pt x="49" y="0"/>
                  </a:lnTo>
                  <a:lnTo>
                    <a:pt x="59" y="1"/>
                  </a:lnTo>
                  <a:lnTo>
                    <a:pt x="71" y="2"/>
                  </a:lnTo>
                  <a:lnTo>
                    <a:pt x="84" y="7"/>
                  </a:lnTo>
                  <a:lnTo>
                    <a:pt x="98" y="12"/>
                  </a:lnTo>
                  <a:lnTo>
                    <a:pt x="104" y="16"/>
                  </a:lnTo>
                  <a:lnTo>
                    <a:pt x="111" y="20"/>
                  </a:lnTo>
                  <a:lnTo>
                    <a:pt x="117" y="25"/>
                  </a:lnTo>
                  <a:lnTo>
                    <a:pt x="121" y="30"/>
                  </a:lnTo>
                  <a:lnTo>
                    <a:pt x="126" y="37"/>
                  </a:lnTo>
                  <a:lnTo>
                    <a:pt x="128" y="45"/>
                  </a:lnTo>
                  <a:lnTo>
                    <a:pt x="128" y="45"/>
                  </a:lnTo>
                  <a:lnTo>
                    <a:pt x="132" y="63"/>
                  </a:lnTo>
                  <a:lnTo>
                    <a:pt x="137" y="86"/>
                  </a:lnTo>
                  <a:lnTo>
                    <a:pt x="144" y="139"/>
                  </a:lnTo>
                  <a:lnTo>
                    <a:pt x="148" y="183"/>
                  </a:lnTo>
                  <a:lnTo>
                    <a:pt x="149" y="202"/>
                  </a:lnTo>
                  <a:lnTo>
                    <a:pt x="1" y="179"/>
                  </a:lnTo>
                  <a:lnTo>
                    <a:pt x="0" y="112"/>
                  </a:lnTo>
                  <a:lnTo>
                    <a:pt x="49" y="0"/>
                  </a:lnTo>
                  <a:close/>
                </a:path>
              </a:pathLst>
            </a:custGeom>
            <a:solidFill>
              <a:srgbClr val="85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2" name="Freeform 58"/>
            <p:cNvSpPr>
              <a:spLocks/>
            </p:cNvSpPr>
            <p:nvPr/>
          </p:nvSpPr>
          <p:spPr bwMode="auto">
            <a:xfrm>
              <a:off x="1852" y="4124"/>
              <a:ext cx="18" cy="11"/>
            </a:xfrm>
            <a:custGeom>
              <a:avLst/>
              <a:gdLst>
                <a:gd name="T0" fmla="*/ 55 w 55"/>
                <a:gd name="T1" fmla="*/ 32 h 32"/>
                <a:gd name="T2" fmla="*/ 44 w 55"/>
                <a:gd name="T3" fmla="*/ 0 h 32"/>
                <a:gd name="T4" fmla="*/ 0 w 55"/>
                <a:gd name="T5" fmla="*/ 24 h 32"/>
                <a:gd name="T6" fmla="*/ 55 w 55"/>
                <a:gd name="T7" fmla="*/ 32 h 32"/>
              </a:gdLst>
              <a:ahLst/>
              <a:cxnLst>
                <a:cxn ang="0">
                  <a:pos x="T0" y="T1"/>
                </a:cxn>
                <a:cxn ang="0">
                  <a:pos x="T2" y="T3"/>
                </a:cxn>
                <a:cxn ang="0">
                  <a:pos x="T4" y="T5"/>
                </a:cxn>
                <a:cxn ang="0">
                  <a:pos x="T6" y="T7"/>
                </a:cxn>
              </a:cxnLst>
              <a:rect l="0" t="0" r="r" b="b"/>
              <a:pathLst>
                <a:path w="55" h="32">
                  <a:moveTo>
                    <a:pt x="55" y="32"/>
                  </a:moveTo>
                  <a:lnTo>
                    <a:pt x="44" y="0"/>
                  </a:lnTo>
                  <a:lnTo>
                    <a:pt x="0" y="24"/>
                  </a:lnTo>
                  <a:lnTo>
                    <a:pt x="55" y="32"/>
                  </a:lnTo>
                  <a:close/>
                </a:path>
              </a:pathLst>
            </a:custGeom>
            <a:solidFill>
              <a:srgbClr val="333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3" name="Freeform 59"/>
            <p:cNvSpPr>
              <a:spLocks/>
            </p:cNvSpPr>
            <p:nvPr/>
          </p:nvSpPr>
          <p:spPr bwMode="auto">
            <a:xfrm>
              <a:off x="1746" y="3994"/>
              <a:ext cx="136" cy="138"/>
            </a:xfrm>
            <a:custGeom>
              <a:avLst/>
              <a:gdLst>
                <a:gd name="T0" fmla="*/ 408 w 408"/>
                <a:gd name="T1" fmla="*/ 294 h 416"/>
                <a:gd name="T2" fmla="*/ 402 w 408"/>
                <a:gd name="T3" fmla="*/ 212 h 416"/>
                <a:gd name="T4" fmla="*/ 395 w 408"/>
                <a:gd name="T5" fmla="*/ 137 h 416"/>
                <a:gd name="T6" fmla="*/ 386 w 408"/>
                <a:gd name="T7" fmla="*/ 88 h 416"/>
                <a:gd name="T8" fmla="*/ 379 w 408"/>
                <a:gd name="T9" fmla="*/ 68 h 416"/>
                <a:gd name="T10" fmla="*/ 376 w 408"/>
                <a:gd name="T11" fmla="*/ 63 h 416"/>
                <a:gd name="T12" fmla="*/ 352 w 408"/>
                <a:gd name="T13" fmla="*/ 40 h 416"/>
                <a:gd name="T14" fmla="*/ 342 w 408"/>
                <a:gd name="T15" fmla="*/ 35 h 416"/>
                <a:gd name="T16" fmla="*/ 331 w 408"/>
                <a:gd name="T17" fmla="*/ 33 h 416"/>
                <a:gd name="T18" fmla="*/ 148 w 408"/>
                <a:gd name="T19" fmla="*/ 22 h 416"/>
                <a:gd name="T20" fmla="*/ 103 w 408"/>
                <a:gd name="T21" fmla="*/ 56 h 416"/>
                <a:gd name="T22" fmla="*/ 97 w 408"/>
                <a:gd name="T23" fmla="*/ 57 h 416"/>
                <a:gd name="T24" fmla="*/ 88 w 408"/>
                <a:gd name="T25" fmla="*/ 63 h 416"/>
                <a:gd name="T26" fmla="*/ 80 w 408"/>
                <a:gd name="T27" fmla="*/ 73 h 416"/>
                <a:gd name="T28" fmla="*/ 77 w 408"/>
                <a:gd name="T29" fmla="*/ 82 h 416"/>
                <a:gd name="T30" fmla="*/ 71 w 408"/>
                <a:gd name="T31" fmla="*/ 104 h 416"/>
                <a:gd name="T32" fmla="*/ 66 w 408"/>
                <a:gd name="T33" fmla="*/ 155 h 416"/>
                <a:gd name="T34" fmla="*/ 0 w 408"/>
                <a:gd name="T35" fmla="*/ 294 h 416"/>
                <a:gd name="T36" fmla="*/ 35 w 408"/>
                <a:gd name="T37" fmla="*/ 371 h 416"/>
                <a:gd name="T38" fmla="*/ 44 w 408"/>
                <a:gd name="T39" fmla="*/ 369 h 416"/>
                <a:gd name="T40" fmla="*/ 66 w 408"/>
                <a:gd name="T41" fmla="*/ 361 h 416"/>
                <a:gd name="T42" fmla="*/ 89 w 408"/>
                <a:gd name="T43" fmla="*/ 348 h 416"/>
                <a:gd name="T44" fmla="*/ 97 w 408"/>
                <a:gd name="T45" fmla="*/ 341 h 416"/>
                <a:gd name="T46" fmla="*/ 103 w 408"/>
                <a:gd name="T47" fmla="*/ 331 h 416"/>
                <a:gd name="T48" fmla="*/ 114 w 408"/>
                <a:gd name="T49" fmla="*/ 288 h 416"/>
                <a:gd name="T50" fmla="*/ 132 w 408"/>
                <a:gd name="T51" fmla="*/ 288 h 416"/>
                <a:gd name="T52" fmla="*/ 199 w 408"/>
                <a:gd name="T53" fmla="*/ 340 h 416"/>
                <a:gd name="T54" fmla="*/ 197 w 408"/>
                <a:gd name="T55" fmla="*/ 397 h 416"/>
                <a:gd name="T56" fmla="*/ 362 w 408"/>
                <a:gd name="T57" fmla="*/ 392 h 416"/>
                <a:gd name="T58" fmla="*/ 351 w 408"/>
                <a:gd name="T59" fmla="*/ 362 h 416"/>
                <a:gd name="T60" fmla="*/ 369 w 408"/>
                <a:gd name="T61" fmla="*/ 348 h 416"/>
                <a:gd name="T62" fmla="*/ 390 w 408"/>
                <a:gd name="T63" fmla="*/ 329 h 416"/>
                <a:gd name="T64" fmla="*/ 402 w 408"/>
                <a:gd name="T65" fmla="*/ 311 h 416"/>
                <a:gd name="T66" fmla="*/ 407 w 408"/>
                <a:gd name="T67" fmla="*/ 299 h 416"/>
                <a:gd name="T68" fmla="*/ 408 w 408"/>
                <a:gd name="T69" fmla="*/ 29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8" h="416">
                  <a:moveTo>
                    <a:pt x="408" y="294"/>
                  </a:moveTo>
                  <a:lnTo>
                    <a:pt x="408" y="294"/>
                  </a:lnTo>
                  <a:lnTo>
                    <a:pt x="406" y="248"/>
                  </a:lnTo>
                  <a:lnTo>
                    <a:pt x="402" y="212"/>
                  </a:lnTo>
                  <a:lnTo>
                    <a:pt x="399" y="174"/>
                  </a:lnTo>
                  <a:lnTo>
                    <a:pt x="395" y="137"/>
                  </a:lnTo>
                  <a:lnTo>
                    <a:pt x="389" y="103"/>
                  </a:lnTo>
                  <a:lnTo>
                    <a:pt x="386" y="88"/>
                  </a:lnTo>
                  <a:lnTo>
                    <a:pt x="382" y="77"/>
                  </a:lnTo>
                  <a:lnTo>
                    <a:pt x="379" y="68"/>
                  </a:lnTo>
                  <a:lnTo>
                    <a:pt x="376" y="63"/>
                  </a:lnTo>
                  <a:lnTo>
                    <a:pt x="376" y="63"/>
                  </a:lnTo>
                  <a:lnTo>
                    <a:pt x="363" y="49"/>
                  </a:lnTo>
                  <a:lnTo>
                    <a:pt x="352" y="40"/>
                  </a:lnTo>
                  <a:lnTo>
                    <a:pt x="346" y="37"/>
                  </a:lnTo>
                  <a:lnTo>
                    <a:pt x="342" y="35"/>
                  </a:lnTo>
                  <a:lnTo>
                    <a:pt x="336" y="33"/>
                  </a:lnTo>
                  <a:lnTo>
                    <a:pt x="331" y="33"/>
                  </a:lnTo>
                  <a:lnTo>
                    <a:pt x="264" y="0"/>
                  </a:lnTo>
                  <a:lnTo>
                    <a:pt x="148" y="22"/>
                  </a:lnTo>
                  <a:lnTo>
                    <a:pt x="103" y="56"/>
                  </a:lnTo>
                  <a:lnTo>
                    <a:pt x="103" y="56"/>
                  </a:lnTo>
                  <a:lnTo>
                    <a:pt x="99" y="56"/>
                  </a:lnTo>
                  <a:lnTo>
                    <a:pt x="97" y="57"/>
                  </a:lnTo>
                  <a:lnTo>
                    <a:pt x="93" y="59"/>
                  </a:lnTo>
                  <a:lnTo>
                    <a:pt x="88" y="63"/>
                  </a:lnTo>
                  <a:lnTo>
                    <a:pt x="85" y="67"/>
                  </a:lnTo>
                  <a:lnTo>
                    <a:pt x="80" y="73"/>
                  </a:lnTo>
                  <a:lnTo>
                    <a:pt x="77" y="82"/>
                  </a:lnTo>
                  <a:lnTo>
                    <a:pt x="77" y="82"/>
                  </a:lnTo>
                  <a:lnTo>
                    <a:pt x="75" y="92"/>
                  </a:lnTo>
                  <a:lnTo>
                    <a:pt x="71" y="104"/>
                  </a:lnTo>
                  <a:lnTo>
                    <a:pt x="68" y="128"/>
                  </a:lnTo>
                  <a:lnTo>
                    <a:pt x="66" y="155"/>
                  </a:lnTo>
                  <a:lnTo>
                    <a:pt x="46" y="269"/>
                  </a:lnTo>
                  <a:lnTo>
                    <a:pt x="0" y="294"/>
                  </a:lnTo>
                  <a:lnTo>
                    <a:pt x="24" y="372"/>
                  </a:lnTo>
                  <a:lnTo>
                    <a:pt x="35" y="371"/>
                  </a:lnTo>
                  <a:lnTo>
                    <a:pt x="35" y="371"/>
                  </a:lnTo>
                  <a:lnTo>
                    <a:pt x="44" y="369"/>
                  </a:lnTo>
                  <a:lnTo>
                    <a:pt x="55" y="365"/>
                  </a:lnTo>
                  <a:lnTo>
                    <a:pt x="66" y="361"/>
                  </a:lnTo>
                  <a:lnTo>
                    <a:pt x="78" y="355"/>
                  </a:lnTo>
                  <a:lnTo>
                    <a:pt x="89" y="348"/>
                  </a:lnTo>
                  <a:lnTo>
                    <a:pt x="94" y="345"/>
                  </a:lnTo>
                  <a:lnTo>
                    <a:pt x="97" y="341"/>
                  </a:lnTo>
                  <a:lnTo>
                    <a:pt x="101" y="336"/>
                  </a:lnTo>
                  <a:lnTo>
                    <a:pt x="103" y="331"/>
                  </a:lnTo>
                  <a:lnTo>
                    <a:pt x="103" y="331"/>
                  </a:lnTo>
                  <a:lnTo>
                    <a:pt x="114" y="288"/>
                  </a:lnTo>
                  <a:lnTo>
                    <a:pt x="120" y="267"/>
                  </a:lnTo>
                  <a:lnTo>
                    <a:pt x="132" y="288"/>
                  </a:lnTo>
                  <a:lnTo>
                    <a:pt x="138" y="351"/>
                  </a:lnTo>
                  <a:lnTo>
                    <a:pt x="199" y="340"/>
                  </a:lnTo>
                  <a:lnTo>
                    <a:pt x="216" y="385"/>
                  </a:lnTo>
                  <a:lnTo>
                    <a:pt x="197" y="397"/>
                  </a:lnTo>
                  <a:lnTo>
                    <a:pt x="318" y="416"/>
                  </a:lnTo>
                  <a:lnTo>
                    <a:pt x="362" y="392"/>
                  </a:lnTo>
                  <a:lnTo>
                    <a:pt x="351" y="362"/>
                  </a:lnTo>
                  <a:lnTo>
                    <a:pt x="351" y="362"/>
                  </a:lnTo>
                  <a:lnTo>
                    <a:pt x="360" y="355"/>
                  </a:lnTo>
                  <a:lnTo>
                    <a:pt x="369" y="348"/>
                  </a:lnTo>
                  <a:lnTo>
                    <a:pt x="380" y="340"/>
                  </a:lnTo>
                  <a:lnTo>
                    <a:pt x="390" y="329"/>
                  </a:lnTo>
                  <a:lnTo>
                    <a:pt x="399" y="317"/>
                  </a:lnTo>
                  <a:lnTo>
                    <a:pt x="402" y="311"/>
                  </a:lnTo>
                  <a:lnTo>
                    <a:pt x="406" y="306"/>
                  </a:lnTo>
                  <a:lnTo>
                    <a:pt x="407" y="299"/>
                  </a:lnTo>
                  <a:lnTo>
                    <a:pt x="408" y="294"/>
                  </a:lnTo>
                  <a:lnTo>
                    <a:pt x="408" y="294"/>
                  </a:lnTo>
                  <a:close/>
                </a:path>
              </a:pathLst>
            </a:custGeom>
            <a:solidFill>
              <a:srgbClr val="95D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4" name="Freeform 60"/>
            <p:cNvSpPr>
              <a:spLocks/>
            </p:cNvSpPr>
            <p:nvPr/>
          </p:nvSpPr>
          <p:spPr bwMode="auto">
            <a:xfrm>
              <a:off x="1772" y="4045"/>
              <a:ext cx="12" cy="11"/>
            </a:xfrm>
            <a:custGeom>
              <a:avLst/>
              <a:gdLst>
                <a:gd name="T0" fmla="*/ 4 w 37"/>
                <a:gd name="T1" fmla="*/ 0 h 32"/>
                <a:gd name="T2" fmla="*/ 37 w 37"/>
                <a:gd name="T3" fmla="*/ 7 h 32"/>
                <a:gd name="T4" fmla="*/ 37 w 37"/>
                <a:gd name="T5" fmla="*/ 20 h 32"/>
                <a:gd name="T6" fmla="*/ 5 w 37"/>
                <a:gd name="T7" fmla="*/ 32 h 32"/>
                <a:gd name="T8" fmla="*/ 5 w 37"/>
                <a:gd name="T9" fmla="*/ 32 h 32"/>
                <a:gd name="T10" fmla="*/ 4 w 37"/>
                <a:gd name="T11" fmla="*/ 29 h 32"/>
                <a:gd name="T12" fmla="*/ 1 w 37"/>
                <a:gd name="T13" fmla="*/ 21 h 32"/>
                <a:gd name="T14" fmla="*/ 0 w 37"/>
                <a:gd name="T15" fmla="*/ 16 h 32"/>
                <a:gd name="T16" fmla="*/ 0 w 37"/>
                <a:gd name="T17" fmla="*/ 11 h 32"/>
                <a:gd name="T18" fmla="*/ 1 w 37"/>
                <a:gd name="T19" fmla="*/ 5 h 32"/>
                <a:gd name="T20" fmla="*/ 4 w 37"/>
                <a:gd name="T21" fmla="*/ 0 h 32"/>
                <a:gd name="T22" fmla="*/ 4 w 3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2">
                  <a:moveTo>
                    <a:pt x="4" y="0"/>
                  </a:moveTo>
                  <a:lnTo>
                    <a:pt x="37" y="7"/>
                  </a:lnTo>
                  <a:lnTo>
                    <a:pt x="37" y="20"/>
                  </a:lnTo>
                  <a:lnTo>
                    <a:pt x="5" y="32"/>
                  </a:lnTo>
                  <a:lnTo>
                    <a:pt x="5" y="32"/>
                  </a:lnTo>
                  <a:lnTo>
                    <a:pt x="4" y="29"/>
                  </a:lnTo>
                  <a:lnTo>
                    <a:pt x="1" y="21"/>
                  </a:lnTo>
                  <a:lnTo>
                    <a:pt x="0" y="16"/>
                  </a:lnTo>
                  <a:lnTo>
                    <a:pt x="0" y="11"/>
                  </a:lnTo>
                  <a:lnTo>
                    <a:pt x="1" y="5"/>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5" name="Freeform 61"/>
            <p:cNvSpPr>
              <a:spLocks/>
            </p:cNvSpPr>
            <p:nvPr/>
          </p:nvSpPr>
          <p:spPr bwMode="auto">
            <a:xfrm>
              <a:off x="1826" y="4046"/>
              <a:ext cx="20" cy="9"/>
            </a:xfrm>
            <a:custGeom>
              <a:avLst/>
              <a:gdLst>
                <a:gd name="T0" fmla="*/ 0 w 59"/>
                <a:gd name="T1" fmla="*/ 4 h 28"/>
                <a:gd name="T2" fmla="*/ 0 w 59"/>
                <a:gd name="T3" fmla="*/ 18 h 28"/>
                <a:gd name="T4" fmla="*/ 33 w 59"/>
                <a:gd name="T5" fmla="*/ 28 h 28"/>
                <a:gd name="T6" fmla="*/ 58 w 59"/>
                <a:gd name="T7" fmla="*/ 12 h 28"/>
                <a:gd name="T8" fmla="*/ 59 w 59"/>
                <a:gd name="T9" fmla="*/ 0 h 28"/>
                <a:gd name="T10" fmla="*/ 59 w 59"/>
                <a:gd name="T11" fmla="*/ 0 h 28"/>
                <a:gd name="T12" fmla="*/ 3 w 59"/>
                <a:gd name="T13" fmla="*/ 4 h 28"/>
                <a:gd name="T14" fmla="*/ 0 w 59"/>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28">
                  <a:moveTo>
                    <a:pt x="0" y="4"/>
                  </a:moveTo>
                  <a:lnTo>
                    <a:pt x="0" y="18"/>
                  </a:lnTo>
                  <a:lnTo>
                    <a:pt x="33" y="28"/>
                  </a:lnTo>
                  <a:lnTo>
                    <a:pt x="58" y="12"/>
                  </a:lnTo>
                  <a:lnTo>
                    <a:pt x="59" y="0"/>
                  </a:lnTo>
                  <a:lnTo>
                    <a:pt x="59" y="0"/>
                  </a:lnTo>
                  <a:lnTo>
                    <a:pt x="3" y="4"/>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6" name="Freeform 62"/>
            <p:cNvSpPr>
              <a:spLocks/>
            </p:cNvSpPr>
            <p:nvPr/>
          </p:nvSpPr>
          <p:spPr bwMode="auto">
            <a:xfrm>
              <a:off x="1826" y="4046"/>
              <a:ext cx="20" cy="9"/>
            </a:xfrm>
            <a:custGeom>
              <a:avLst/>
              <a:gdLst>
                <a:gd name="T0" fmla="*/ 0 w 59"/>
                <a:gd name="T1" fmla="*/ 4 h 28"/>
                <a:gd name="T2" fmla="*/ 0 w 59"/>
                <a:gd name="T3" fmla="*/ 18 h 28"/>
                <a:gd name="T4" fmla="*/ 33 w 59"/>
                <a:gd name="T5" fmla="*/ 28 h 28"/>
                <a:gd name="T6" fmla="*/ 58 w 59"/>
                <a:gd name="T7" fmla="*/ 12 h 28"/>
                <a:gd name="T8" fmla="*/ 59 w 59"/>
                <a:gd name="T9" fmla="*/ 0 h 28"/>
                <a:gd name="T10" fmla="*/ 59 w 59"/>
                <a:gd name="T11" fmla="*/ 0 h 28"/>
                <a:gd name="T12" fmla="*/ 3 w 59"/>
                <a:gd name="T13" fmla="*/ 4 h 28"/>
              </a:gdLst>
              <a:ahLst/>
              <a:cxnLst>
                <a:cxn ang="0">
                  <a:pos x="T0" y="T1"/>
                </a:cxn>
                <a:cxn ang="0">
                  <a:pos x="T2" y="T3"/>
                </a:cxn>
                <a:cxn ang="0">
                  <a:pos x="T4" y="T5"/>
                </a:cxn>
                <a:cxn ang="0">
                  <a:pos x="T6" y="T7"/>
                </a:cxn>
                <a:cxn ang="0">
                  <a:pos x="T8" y="T9"/>
                </a:cxn>
                <a:cxn ang="0">
                  <a:pos x="T10" y="T11"/>
                </a:cxn>
                <a:cxn ang="0">
                  <a:pos x="T12" y="T13"/>
                </a:cxn>
              </a:cxnLst>
              <a:rect l="0" t="0" r="r" b="b"/>
              <a:pathLst>
                <a:path w="59" h="28">
                  <a:moveTo>
                    <a:pt x="0" y="4"/>
                  </a:moveTo>
                  <a:lnTo>
                    <a:pt x="0" y="18"/>
                  </a:lnTo>
                  <a:lnTo>
                    <a:pt x="33" y="28"/>
                  </a:lnTo>
                  <a:lnTo>
                    <a:pt x="58" y="12"/>
                  </a:lnTo>
                  <a:lnTo>
                    <a:pt x="59" y="0"/>
                  </a:lnTo>
                  <a:lnTo>
                    <a:pt x="59" y="0"/>
                  </a:lnTo>
                  <a:lnTo>
                    <a:pt x="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7" name="Freeform 63"/>
            <p:cNvSpPr>
              <a:spLocks/>
            </p:cNvSpPr>
            <p:nvPr/>
          </p:nvSpPr>
          <p:spPr bwMode="auto">
            <a:xfrm>
              <a:off x="1792" y="3987"/>
              <a:ext cx="46" cy="40"/>
            </a:xfrm>
            <a:custGeom>
              <a:avLst/>
              <a:gdLst>
                <a:gd name="T0" fmla="*/ 42 w 139"/>
                <a:gd name="T1" fmla="*/ 9 h 121"/>
                <a:gd name="T2" fmla="*/ 3 w 139"/>
                <a:gd name="T3" fmla="*/ 46 h 121"/>
                <a:gd name="T4" fmla="*/ 0 w 139"/>
                <a:gd name="T5" fmla="*/ 118 h 121"/>
                <a:gd name="T6" fmla="*/ 46 w 139"/>
                <a:gd name="T7" fmla="*/ 86 h 121"/>
                <a:gd name="T8" fmla="*/ 91 w 139"/>
                <a:gd name="T9" fmla="*/ 121 h 121"/>
                <a:gd name="T10" fmla="*/ 139 w 139"/>
                <a:gd name="T11" fmla="*/ 23 h 121"/>
                <a:gd name="T12" fmla="*/ 102 w 139"/>
                <a:gd name="T13" fmla="*/ 0 h 121"/>
                <a:gd name="T14" fmla="*/ 88 w 139"/>
                <a:gd name="T15" fmla="*/ 11 h 121"/>
                <a:gd name="T16" fmla="*/ 42 w 139"/>
                <a:gd name="T17"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21">
                  <a:moveTo>
                    <a:pt x="42" y="9"/>
                  </a:moveTo>
                  <a:lnTo>
                    <a:pt x="3" y="46"/>
                  </a:lnTo>
                  <a:lnTo>
                    <a:pt x="0" y="118"/>
                  </a:lnTo>
                  <a:lnTo>
                    <a:pt x="46" y="86"/>
                  </a:lnTo>
                  <a:lnTo>
                    <a:pt x="91" y="121"/>
                  </a:lnTo>
                  <a:lnTo>
                    <a:pt x="139" y="23"/>
                  </a:lnTo>
                  <a:lnTo>
                    <a:pt x="102" y="0"/>
                  </a:lnTo>
                  <a:lnTo>
                    <a:pt x="88" y="11"/>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8" name="Freeform 64"/>
            <p:cNvSpPr>
              <a:spLocks/>
            </p:cNvSpPr>
            <p:nvPr/>
          </p:nvSpPr>
          <p:spPr bwMode="auto">
            <a:xfrm>
              <a:off x="1771" y="4107"/>
              <a:ext cx="45" cy="39"/>
            </a:xfrm>
            <a:custGeom>
              <a:avLst/>
              <a:gdLst>
                <a:gd name="T0" fmla="*/ 132 w 135"/>
                <a:gd name="T1" fmla="*/ 44 h 118"/>
                <a:gd name="T2" fmla="*/ 126 w 135"/>
                <a:gd name="T3" fmla="*/ 51 h 118"/>
                <a:gd name="T4" fmla="*/ 110 w 135"/>
                <a:gd name="T5" fmla="*/ 58 h 118"/>
                <a:gd name="T6" fmla="*/ 101 w 135"/>
                <a:gd name="T7" fmla="*/ 65 h 118"/>
                <a:gd name="T8" fmla="*/ 98 w 135"/>
                <a:gd name="T9" fmla="*/ 69 h 118"/>
                <a:gd name="T10" fmla="*/ 91 w 135"/>
                <a:gd name="T11" fmla="*/ 89 h 118"/>
                <a:gd name="T12" fmla="*/ 88 w 135"/>
                <a:gd name="T13" fmla="*/ 100 h 118"/>
                <a:gd name="T14" fmla="*/ 83 w 135"/>
                <a:gd name="T15" fmla="*/ 112 h 118"/>
                <a:gd name="T16" fmla="*/ 80 w 135"/>
                <a:gd name="T17" fmla="*/ 114 h 118"/>
                <a:gd name="T18" fmla="*/ 75 w 135"/>
                <a:gd name="T19" fmla="*/ 115 h 118"/>
                <a:gd name="T20" fmla="*/ 72 w 135"/>
                <a:gd name="T21" fmla="*/ 108 h 118"/>
                <a:gd name="T22" fmla="*/ 71 w 135"/>
                <a:gd name="T23" fmla="*/ 103 h 118"/>
                <a:gd name="T24" fmla="*/ 72 w 135"/>
                <a:gd name="T25" fmla="*/ 89 h 118"/>
                <a:gd name="T26" fmla="*/ 73 w 135"/>
                <a:gd name="T27" fmla="*/ 75 h 118"/>
                <a:gd name="T28" fmla="*/ 70 w 135"/>
                <a:gd name="T29" fmla="*/ 80 h 118"/>
                <a:gd name="T30" fmla="*/ 58 w 135"/>
                <a:gd name="T31" fmla="*/ 100 h 118"/>
                <a:gd name="T32" fmla="*/ 49 w 135"/>
                <a:gd name="T33" fmla="*/ 113 h 118"/>
                <a:gd name="T34" fmla="*/ 40 w 135"/>
                <a:gd name="T35" fmla="*/ 117 h 118"/>
                <a:gd name="T36" fmla="*/ 37 w 135"/>
                <a:gd name="T37" fmla="*/ 118 h 118"/>
                <a:gd name="T38" fmla="*/ 35 w 135"/>
                <a:gd name="T39" fmla="*/ 106 h 118"/>
                <a:gd name="T40" fmla="*/ 39 w 135"/>
                <a:gd name="T41" fmla="*/ 94 h 118"/>
                <a:gd name="T42" fmla="*/ 47 w 135"/>
                <a:gd name="T43" fmla="*/ 74 h 118"/>
                <a:gd name="T44" fmla="*/ 48 w 135"/>
                <a:gd name="T45" fmla="*/ 68 h 118"/>
                <a:gd name="T46" fmla="*/ 43 w 135"/>
                <a:gd name="T47" fmla="*/ 71 h 118"/>
                <a:gd name="T48" fmla="*/ 26 w 135"/>
                <a:gd name="T49" fmla="*/ 87 h 118"/>
                <a:gd name="T50" fmla="*/ 15 w 135"/>
                <a:gd name="T51" fmla="*/ 98 h 118"/>
                <a:gd name="T52" fmla="*/ 6 w 135"/>
                <a:gd name="T53" fmla="*/ 105 h 118"/>
                <a:gd name="T54" fmla="*/ 2 w 135"/>
                <a:gd name="T55" fmla="*/ 105 h 118"/>
                <a:gd name="T56" fmla="*/ 3 w 135"/>
                <a:gd name="T57" fmla="*/ 98 h 118"/>
                <a:gd name="T58" fmla="*/ 5 w 135"/>
                <a:gd name="T59" fmla="*/ 91 h 118"/>
                <a:gd name="T60" fmla="*/ 1 w 135"/>
                <a:gd name="T61" fmla="*/ 89 h 118"/>
                <a:gd name="T62" fmla="*/ 0 w 135"/>
                <a:gd name="T63" fmla="*/ 82 h 118"/>
                <a:gd name="T64" fmla="*/ 6 w 135"/>
                <a:gd name="T65" fmla="*/ 66 h 118"/>
                <a:gd name="T66" fmla="*/ 22 w 135"/>
                <a:gd name="T67" fmla="*/ 40 h 118"/>
                <a:gd name="T68" fmla="*/ 39 w 135"/>
                <a:gd name="T69" fmla="*/ 20 h 118"/>
                <a:gd name="T70" fmla="*/ 45 w 135"/>
                <a:gd name="T71" fmla="*/ 15 h 118"/>
                <a:gd name="T72" fmla="*/ 65 w 135"/>
                <a:gd name="T73" fmla="*/ 7 h 118"/>
                <a:gd name="T74" fmla="*/ 86 w 135"/>
                <a:gd name="T75" fmla="*/ 5 h 118"/>
                <a:gd name="T76" fmla="*/ 108 w 135"/>
                <a:gd name="T77" fmla="*/ 1 h 118"/>
                <a:gd name="T78" fmla="*/ 118 w 135"/>
                <a:gd name="T79" fmla="*/ 0 h 118"/>
                <a:gd name="T80" fmla="*/ 126 w 135"/>
                <a:gd name="T81" fmla="*/ 4 h 118"/>
                <a:gd name="T82" fmla="*/ 128 w 135"/>
                <a:gd name="T83" fmla="*/ 7 h 118"/>
                <a:gd name="T84" fmla="*/ 134 w 135"/>
                <a:gd name="T85" fmla="*/ 24 h 118"/>
                <a:gd name="T86" fmla="*/ 135 w 135"/>
                <a:gd name="T87" fmla="*/ 35 h 118"/>
                <a:gd name="T88" fmla="*/ 132 w 135"/>
                <a:gd name="T89"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18">
                  <a:moveTo>
                    <a:pt x="132" y="44"/>
                  </a:moveTo>
                  <a:lnTo>
                    <a:pt x="132" y="44"/>
                  </a:lnTo>
                  <a:lnTo>
                    <a:pt x="130" y="49"/>
                  </a:lnTo>
                  <a:lnTo>
                    <a:pt x="126" y="51"/>
                  </a:lnTo>
                  <a:lnTo>
                    <a:pt x="116" y="56"/>
                  </a:lnTo>
                  <a:lnTo>
                    <a:pt x="110" y="58"/>
                  </a:lnTo>
                  <a:lnTo>
                    <a:pt x="106" y="61"/>
                  </a:lnTo>
                  <a:lnTo>
                    <a:pt x="101" y="65"/>
                  </a:lnTo>
                  <a:lnTo>
                    <a:pt x="98" y="69"/>
                  </a:lnTo>
                  <a:lnTo>
                    <a:pt x="98" y="69"/>
                  </a:lnTo>
                  <a:lnTo>
                    <a:pt x="94" y="79"/>
                  </a:lnTo>
                  <a:lnTo>
                    <a:pt x="91" y="89"/>
                  </a:lnTo>
                  <a:lnTo>
                    <a:pt x="91" y="89"/>
                  </a:lnTo>
                  <a:lnTo>
                    <a:pt x="88" y="100"/>
                  </a:lnTo>
                  <a:lnTo>
                    <a:pt x="85" y="107"/>
                  </a:lnTo>
                  <a:lnTo>
                    <a:pt x="83" y="112"/>
                  </a:lnTo>
                  <a:lnTo>
                    <a:pt x="83" y="112"/>
                  </a:lnTo>
                  <a:lnTo>
                    <a:pt x="80" y="114"/>
                  </a:lnTo>
                  <a:lnTo>
                    <a:pt x="77" y="115"/>
                  </a:lnTo>
                  <a:lnTo>
                    <a:pt x="75" y="115"/>
                  </a:lnTo>
                  <a:lnTo>
                    <a:pt x="74" y="114"/>
                  </a:lnTo>
                  <a:lnTo>
                    <a:pt x="72" y="108"/>
                  </a:lnTo>
                  <a:lnTo>
                    <a:pt x="71" y="103"/>
                  </a:lnTo>
                  <a:lnTo>
                    <a:pt x="71" y="103"/>
                  </a:lnTo>
                  <a:lnTo>
                    <a:pt x="71" y="96"/>
                  </a:lnTo>
                  <a:lnTo>
                    <a:pt x="72" y="89"/>
                  </a:lnTo>
                  <a:lnTo>
                    <a:pt x="73" y="82"/>
                  </a:lnTo>
                  <a:lnTo>
                    <a:pt x="73" y="75"/>
                  </a:lnTo>
                  <a:lnTo>
                    <a:pt x="73" y="75"/>
                  </a:lnTo>
                  <a:lnTo>
                    <a:pt x="70" y="80"/>
                  </a:lnTo>
                  <a:lnTo>
                    <a:pt x="66" y="86"/>
                  </a:lnTo>
                  <a:lnTo>
                    <a:pt x="58" y="100"/>
                  </a:lnTo>
                  <a:lnTo>
                    <a:pt x="54" y="107"/>
                  </a:lnTo>
                  <a:lnTo>
                    <a:pt x="49" y="113"/>
                  </a:lnTo>
                  <a:lnTo>
                    <a:pt x="44" y="116"/>
                  </a:lnTo>
                  <a:lnTo>
                    <a:pt x="40" y="117"/>
                  </a:lnTo>
                  <a:lnTo>
                    <a:pt x="37" y="118"/>
                  </a:lnTo>
                  <a:lnTo>
                    <a:pt x="37" y="118"/>
                  </a:lnTo>
                  <a:lnTo>
                    <a:pt x="35" y="113"/>
                  </a:lnTo>
                  <a:lnTo>
                    <a:pt x="35" y="106"/>
                  </a:lnTo>
                  <a:lnTo>
                    <a:pt x="37" y="100"/>
                  </a:lnTo>
                  <a:lnTo>
                    <a:pt x="39" y="94"/>
                  </a:lnTo>
                  <a:lnTo>
                    <a:pt x="45" y="80"/>
                  </a:lnTo>
                  <a:lnTo>
                    <a:pt x="47" y="74"/>
                  </a:lnTo>
                  <a:lnTo>
                    <a:pt x="48" y="68"/>
                  </a:lnTo>
                  <a:lnTo>
                    <a:pt x="48" y="68"/>
                  </a:lnTo>
                  <a:lnTo>
                    <a:pt x="46" y="69"/>
                  </a:lnTo>
                  <a:lnTo>
                    <a:pt x="43" y="71"/>
                  </a:lnTo>
                  <a:lnTo>
                    <a:pt x="37" y="77"/>
                  </a:lnTo>
                  <a:lnTo>
                    <a:pt x="26" y="87"/>
                  </a:lnTo>
                  <a:lnTo>
                    <a:pt x="26" y="87"/>
                  </a:lnTo>
                  <a:lnTo>
                    <a:pt x="15" y="98"/>
                  </a:lnTo>
                  <a:lnTo>
                    <a:pt x="9" y="103"/>
                  </a:lnTo>
                  <a:lnTo>
                    <a:pt x="6" y="105"/>
                  </a:lnTo>
                  <a:lnTo>
                    <a:pt x="2" y="105"/>
                  </a:lnTo>
                  <a:lnTo>
                    <a:pt x="2" y="105"/>
                  </a:lnTo>
                  <a:lnTo>
                    <a:pt x="2" y="102"/>
                  </a:lnTo>
                  <a:lnTo>
                    <a:pt x="3" y="98"/>
                  </a:lnTo>
                  <a:lnTo>
                    <a:pt x="5" y="95"/>
                  </a:lnTo>
                  <a:lnTo>
                    <a:pt x="5" y="91"/>
                  </a:lnTo>
                  <a:lnTo>
                    <a:pt x="5" y="91"/>
                  </a:lnTo>
                  <a:lnTo>
                    <a:pt x="1" y="89"/>
                  </a:lnTo>
                  <a:lnTo>
                    <a:pt x="0" y="87"/>
                  </a:lnTo>
                  <a:lnTo>
                    <a:pt x="0" y="82"/>
                  </a:lnTo>
                  <a:lnTo>
                    <a:pt x="1" y="77"/>
                  </a:lnTo>
                  <a:lnTo>
                    <a:pt x="6" y="66"/>
                  </a:lnTo>
                  <a:lnTo>
                    <a:pt x="13" y="53"/>
                  </a:lnTo>
                  <a:lnTo>
                    <a:pt x="22" y="40"/>
                  </a:lnTo>
                  <a:lnTo>
                    <a:pt x="31" y="29"/>
                  </a:lnTo>
                  <a:lnTo>
                    <a:pt x="39" y="20"/>
                  </a:lnTo>
                  <a:lnTo>
                    <a:pt x="45" y="15"/>
                  </a:lnTo>
                  <a:lnTo>
                    <a:pt x="45" y="15"/>
                  </a:lnTo>
                  <a:lnTo>
                    <a:pt x="55" y="11"/>
                  </a:lnTo>
                  <a:lnTo>
                    <a:pt x="65" y="7"/>
                  </a:lnTo>
                  <a:lnTo>
                    <a:pt x="86" y="5"/>
                  </a:lnTo>
                  <a:lnTo>
                    <a:pt x="86" y="5"/>
                  </a:lnTo>
                  <a:lnTo>
                    <a:pt x="97" y="3"/>
                  </a:lnTo>
                  <a:lnTo>
                    <a:pt x="108" y="1"/>
                  </a:lnTo>
                  <a:lnTo>
                    <a:pt x="112" y="0"/>
                  </a:lnTo>
                  <a:lnTo>
                    <a:pt x="118" y="0"/>
                  </a:lnTo>
                  <a:lnTo>
                    <a:pt x="122" y="2"/>
                  </a:lnTo>
                  <a:lnTo>
                    <a:pt x="126" y="4"/>
                  </a:lnTo>
                  <a:lnTo>
                    <a:pt x="126" y="4"/>
                  </a:lnTo>
                  <a:lnTo>
                    <a:pt x="128" y="7"/>
                  </a:lnTo>
                  <a:lnTo>
                    <a:pt x="130" y="13"/>
                  </a:lnTo>
                  <a:lnTo>
                    <a:pt x="134" y="24"/>
                  </a:lnTo>
                  <a:lnTo>
                    <a:pt x="135" y="30"/>
                  </a:lnTo>
                  <a:lnTo>
                    <a:pt x="135" y="35"/>
                  </a:lnTo>
                  <a:lnTo>
                    <a:pt x="135" y="40"/>
                  </a:lnTo>
                  <a:lnTo>
                    <a:pt x="132" y="44"/>
                  </a:lnTo>
                  <a:lnTo>
                    <a:pt x="132" y="44"/>
                  </a:lnTo>
                  <a:close/>
                </a:path>
              </a:pathLst>
            </a:custGeom>
            <a:solidFill>
              <a:srgbClr val="FCC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49" name="Freeform 65"/>
            <p:cNvSpPr>
              <a:spLocks/>
            </p:cNvSpPr>
            <p:nvPr/>
          </p:nvSpPr>
          <p:spPr bwMode="auto">
            <a:xfrm>
              <a:off x="1759" y="3916"/>
              <a:ext cx="86" cy="98"/>
            </a:xfrm>
            <a:custGeom>
              <a:avLst/>
              <a:gdLst>
                <a:gd name="T0" fmla="*/ 0 w 256"/>
                <a:gd name="T1" fmla="*/ 86 h 294"/>
                <a:gd name="T2" fmla="*/ 41 w 256"/>
                <a:gd name="T3" fmla="*/ 167 h 294"/>
                <a:gd name="T4" fmla="*/ 41 w 256"/>
                <a:gd name="T5" fmla="*/ 167 h 294"/>
                <a:gd name="T6" fmla="*/ 38 w 256"/>
                <a:gd name="T7" fmla="*/ 171 h 294"/>
                <a:gd name="T8" fmla="*/ 37 w 256"/>
                <a:gd name="T9" fmla="*/ 177 h 294"/>
                <a:gd name="T10" fmla="*/ 37 w 256"/>
                <a:gd name="T11" fmla="*/ 183 h 294"/>
                <a:gd name="T12" fmla="*/ 38 w 256"/>
                <a:gd name="T13" fmla="*/ 190 h 294"/>
                <a:gd name="T14" fmla="*/ 39 w 256"/>
                <a:gd name="T15" fmla="*/ 193 h 294"/>
                <a:gd name="T16" fmla="*/ 43 w 256"/>
                <a:gd name="T17" fmla="*/ 197 h 294"/>
                <a:gd name="T18" fmla="*/ 46 w 256"/>
                <a:gd name="T19" fmla="*/ 201 h 294"/>
                <a:gd name="T20" fmla="*/ 51 w 256"/>
                <a:gd name="T21" fmla="*/ 205 h 294"/>
                <a:gd name="T22" fmla="*/ 56 w 256"/>
                <a:gd name="T23" fmla="*/ 207 h 294"/>
                <a:gd name="T24" fmla="*/ 63 w 256"/>
                <a:gd name="T25" fmla="*/ 210 h 294"/>
                <a:gd name="T26" fmla="*/ 63 w 256"/>
                <a:gd name="T27" fmla="*/ 210 h 294"/>
                <a:gd name="T28" fmla="*/ 90 w 256"/>
                <a:gd name="T29" fmla="*/ 219 h 294"/>
                <a:gd name="T30" fmla="*/ 100 w 256"/>
                <a:gd name="T31" fmla="*/ 223 h 294"/>
                <a:gd name="T32" fmla="*/ 110 w 256"/>
                <a:gd name="T33" fmla="*/ 225 h 294"/>
                <a:gd name="T34" fmla="*/ 118 w 256"/>
                <a:gd name="T35" fmla="*/ 226 h 294"/>
                <a:gd name="T36" fmla="*/ 126 w 256"/>
                <a:gd name="T37" fmla="*/ 226 h 294"/>
                <a:gd name="T38" fmla="*/ 133 w 256"/>
                <a:gd name="T39" fmla="*/ 224 h 294"/>
                <a:gd name="T40" fmla="*/ 139 w 256"/>
                <a:gd name="T41" fmla="*/ 222 h 294"/>
                <a:gd name="T42" fmla="*/ 143 w 256"/>
                <a:gd name="T43" fmla="*/ 237 h 294"/>
                <a:gd name="T44" fmla="*/ 143 w 256"/>
                <a:gd name="T45" fmla="*/ 237 h 294"/>
                <a:gd name="T46" fmla="*/ 140 w 256"/>
                <a:gd name="T47" fmla="*/ 242 h 294"/>
                <a:gd name="T48" fmla="*/ 138 w 256"/>
                <a:gd name="T49" fmla="*/ 246 h 294"/>
                <a:gd name="T50" fmla="*/ 136 w 256"/>
                <a:gd name="T51" fmla="*/ 254 h 294"/>
                <a:gd name="T52" fmla="*/ 135 w 256"/>
                <a:gd name="T53" fmla="*/ 262 h 294"/>
                <a:gd name="T54" fmla="*/ 135 w 256"/>
                <a:gd name="T55" fmla="*/ 272 h 294"/>
                <a:gd name="T56" fmla="*/ 137 w 256"/>
                <a:gd name="T57" fmla="*/ 282 h 294"/>
                <a:gd name="T58" fmla="*/ 142 w 256"/>
                <a:gd name="T59" fmla="*/ 294 h 294"/>
                <a:gd name="T60" fmla="*/ 189 w 256"/>
                <a:gd name="T61" fmla="*/ 224 h 294"/>
                <a:gd name="T62" fmla="*/ 186 w 256"/>
                <a:gd name="T63" fmla="*/ 198 h 294"/>
                <a:gd name="T64" fmla="*/ 186 w 256"/>
                <a:gd name="T65" fmla="*/ 198 h 294"/>
                <a:gd name="T66" fmla="*/ 196 w 256"/>
                <a:gd name="T67" fmla="*/ 185 h 294"/>
                <a:gd name="T68" fmla="*/ 209 w 256"/>
                <a:gd name="T69" fmla="*/ 165 h 294"/>
                <a:gd name="T70" fmla="*/ 209 w 256"/>
                <a:gd name="T71" fmla="*/ 165 h 294"/>
                <a:gd name="T72" fmla="*/ 213 w 256"/>
                <a:gd name="T73" fmla="*/ 165 h 294"/>
                <a:gd name="T74" fmla="*/ 218 w 256"/>
                <a:gd name="T75" fmla="*/ 165 h 294"/>
                <a:gd name="T76" fmla="*/ 223 w 256"/>
                <a:gd name="T77" fmla="*/ 164 h 294"/>
                <a:gd name="T78" fmla="*/ 229 w 256"/>
                <a:gd name="T79" fmla="*/ 162 h 294"/>
                <a:gd name="T80" fmla="*/ 236 w 256"/>
                <a:gd name="T81" fmla="*/ 159 h 294"/>
                <a:gd name="T82" fmla="*/ 241 w 256"/>
                <a:gd name="T83" fmla="*/ 153 h 294"/>
                <a:gd name="T84" fmla="*/ 247 w 256"/>
                <a:gd name="T85" fmla="*/ 146 h 294"/>
                <a:gd name="T86" fmla="*/ 247 w 256"/>
                <a:gd name="T87" fmla="*/ 146 h 294"/>
                <a:gd name="T88" fmla="*/ 251 w 256"/>
                <a:gd name="T89" fmla="*/ 139 h 294"/>
                <a:gd name="T90" fmla="*/ 255 w 256"/>
                <a:gd name="T91" fmla="*/ 131 h 294"/>
                <a:gd name="T92" fmla="*/ 256 w 256"/>
                <a:gd name="T93" fmla="*/ 123 h 294"/>
                <a:gd name="T94" fmla="*/ 256 w 256"/>
                <a:gd name="T95" fmla="*/ 116 h 294"/>
                <a:gd name="T96" fmla="*/ 254 w 256"/>
                <a:gd name="T97" fmla="*/ 109 h 294"/>
                <a:gd name="T98" fmla="*/ 250 w 256"/>
                <a:gd name="T99" fmla="*/ 103 h 294"/>
                <a:gd name="T100" fmla="*/ 246 w 256"/>
                <a:gd name="T101" fmla="*/ 97 h 294"/>
                <a:gd name="T102" fmla="*/ 239 w 256"/>
                <a:gd name="T103" fmla="*/ 93 h 294"/>
                <a:gd name="T104" fmla="*/ 239 w 256"/>
                <a:gd name="T105" fmla="*/ 93 h 294"/>
                <a:gd name="T106" fmla="*/ 230 w 256"/>
                <a:gd name="T107" fmla="*/ 85 h 294"/>
                <a:gd name="T108" fmla="*/ 218 w 256"/>
                <a:gd name="T109" fmla="*/ 72 h 294"/>
                <a:gd name="T110" fmla="*/ 191 w 256"/>
                <a:gd name="T111" fmla="*/ 41 h 294"/>
                <a:gd name="T112" fmla="*/ 168 w 256"/>
                <a:gd name="T113" fmla="*/ 12 h 294"/>
                <a:gd name="T114" fmla="*/ 158 w 256"/>
                <a:gd name="T115" fmla="*/ 0 h 294"/>
                <a:gd name="T116" fmla="*/ 0 w 256"/>
                <a:gd name="T117" fmla="*/ 8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6" h="294">
                  <a:moveTo>
                    <a:pt x="0" y="86"/>
                  </a:moveTo>
                  <a:lnTo>
                    <a:pt x="41" y="167"/>
                  </a:lnTo>
                  <a:lnTo>
                    <a:pt x="41" y="167"/>
                  </a:lnTo>
                  <a:lnTo>
                    <a:pt x="38" y="171"/>
                  </a:lnTo>
                  <a:lnTo>
                    <a:pt x="37" y="177"/>
                  </a:lnTo>
                  <a:lnTo>
                    <a:pt x="37" y="183"/>
                  </a:lnTo>
                  <a:lnTo>
                    <a:pt x="38" y="190"/>
                  </a:lnTo>
                  <a:lnTo>
                    <a:pt x="39" y="193"/>
                  </a:lnTo>
                  <a:lnTo>
                    <a:pt x="43" y="197"/>
                  </a:lnTo>
                  <a:lnTo>
                    <a:pt x="46" y="201"/>
                  </a:lnTo>
                  <a:lnTo>
                    <a:pt x="51" y="205"/>
                  </a:lnTo>
                  <a:lnTo>
                    <a:pt x="56" y="207"/>
                  </a:lnTo>
                  <a:lnTo>
                    <a:pt x="63" y="210"/>
                  </a:lnTo>
                  <a:lnTo>
                    <a:pt x="63" y="210"/>
                  </a:lnTo>
                  <a:lnTo>
                    <a:pt x="90" y="219"/>
                  </a:lnTo>
                  <a:lnTo>
                    <a:pt x="100" y="223"/>
                  </a:lnTo>
                  <a:lnTo>
                    <a:pt x="110" y="225"/>
                  </a:lnTo>
                  <a:lnTo>
                    <a:pt x="118" y="226"/>
                  </a:lnTo>
                  <a:lnTo>
                    <a:pt x="126" y="226"/>
                  </a:lnTo>
                  <a:lnTo>
                    <a:pt x="133" y="224"/>
                  </a:lnTo>
                  <a:lnTo>
                    <a:pt x="139" y="222"/>
                  </a:lnTo>
                  <a:lnTo>
                    <a:pt x="143" y="237"/>
                  </a:lnTo>
                  <a:lnTo>
                    <a:pt x="143" y="237"/>
                  </a:lnTo>
                  <a:lnTo>
                    <a:pt x="140" y="242"/>
                  </a:lnTo>
                  <a:lnTo>
                    <a:pt x="138" y="246"/>
                  </a:lnTo>
                  <a:lnTo>
                    <a:pt x="136" y="254"/>
                  </a:lnTo>
                  <a:lnTo>
                    <a:pt x="135" y="262"/>
                  </a:lnTo>
                  <a:lnTo>
                    <a:pt x="135" y="272"/>
                  </a:lnTo>
                  <a:lnTo>
                    <a:pt x="137" y="282"/>
                  </a:lnTo>
                  <a:lnTo>
                    <a:pt x="142" y="294"/>
                  </a:lnTo>
                  <a:lnTo>
                    <a:pt x="189" y="224"/>
                  </a:lnTo>
                  <a:lnTo>
                    <a:pt x="186" y="198"/>
                  </a:lnTo>
                  <a:lnTo>
                    <a:pt x="186" y="198"/>
                  </a:lnTo>
                  <a:lnTo>
                    <a:pt x="196" y="185"/>
                  </a:lnTo>
                  <a:lnTo>
                    <a:pt x="209" y="165"/>
                  </a:lnTo>
                  <a:lnTo>
                    <a:pt x="209" y="165"/>
                  </a:lnTo>
                  <a:lnTo>
                    <a:pt x="213" y="165"/>
                  </a:lnTo>
                  <a:lnTo>
                    <a:pt x="218" y="165"/>
                  </a:lnTo>
                  <a:lnTo>
                    <a:pt x="223" y="164"/>
                  </a:lnTo>
                  <a:lnTo>
                    <a:pt x="229" y="162"/>
                  </a:lnTo>
                  <a:lnTo>
                    <a:pt x="236" y="159"/>
                  </a:lnTo>
                  <a:lnTo>
                    <a:pt x="241" y="153"/>
                  </a:lnTo>
                  <a:lnTo>
                    <a:pt x="247" y="146"/>
                  </a:lnTo>
                  <a:lnTo>
                    <a:pt x="247" y="146"/>
                  </a:lnTo>
                  <a:lnTo>
                    <a:pt x="251" y="139"/>
                  </a:lnTo>
                  <a:lnTo>
                    <a:pt x="255" y="131"/>
                  </a:lnTo>
                  <a:lnTo>
                    <a:pt x="256" y="123"/>
                  </a:lnTo>
                  <a:lnTo>
                    <a:pt x="256" y="116"/>
                  </a:lnTo>
                  <a:lnTo>
                    <a:pt x="254" y="109"/>
                  </a:lnTo>
                  <a:lnTo>
                    <a:pt x="250" y="103"/>
                  </a:lnTo>
                  <a:lnTo>
                    <a:pt x="246" y="97"/>
                  </a:lnTo>
                  <a:lnTo>
                    <a:pt x="239" y="93"/>
                  </a:lnTo>
                  <a:lnTo>
                    <a:pt x="239" y="93"/>
                  </a:lnTo>
                  <a:lnTo>
                    <a:pt x="230" y="85"/>
                  </a:lnTo>
                  <a:lnTo>
                    <a:pt x="218" y="72"/>
                  </a:lnTo>
                  <a:lnTo>
                    <a:pt x="191" y="41"/>
                  </a:lnTo>
                  <a:lnTo>
                    <a:pt x="168" y="12"/>
                  </a:lnTo>
                  <a:lnTo>
                    <a:pt x="158" y="0"/>
                  </a:lnTo>
                  <a:lnTo>
                    <a:pt x="0" y="86"/>
                  </a:lnTo>
                  <a:close/>
                </a:path>
              </a:pathLst>
            </a:custGeom>
            <a:solidFill>
              <a:srgbClr val="FCC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0" name="Freeform 66"/>
            <p:cNvSpPr>
              <a:spLocks/>
            </p:cNvSpPr>
            <p:nvPr/>
          </p:nvSpPr>
          <p:spPr bwMode="auto">
            <a:xfrm>
              <a:off x="1796" y="4014"/>
              <a:ext cx="25" cy="34"/>
            </a:xfrm>
            <a:custGeom>
              <a:avLst/>
              <a:gdLst>
                <a:gd name="T0" fmla="*/ 31 w 74"/>
                <a:gd name="T1" fmla="*/ 0 h 104"/>
                <a:gd name="T2" fmla="*/ 11 w 74"/>
                <a:gd name="T3" fmla="*/ 19 h 104"/>
                <a:gd name="T4" fmla="*/ 11 w 74"/>
                <a:gd name="T5" fmla="*/ 19 h 104"/>
                <a:gd name="T6" fmla="*/ 8 w 74"/>
                <a:gd name="T7" fmla="*/ 31 h 104"/>
                <a:gd name="T8" fmla="*/ 4 w 74"/>
                <a:gd name="T9" fmla="*/ 54 h 104"/>
                <a:gd name="T10" fmla="*/ 1 w 74"/>
                <a:gd name="T11" fmla="*/ 68 h 104"/>
                <a:gd name="T12" fmla="*/ 0 w 74"/>
                <a:gd name="T13" fmla="*/ 81 h 104"/>
                <a:gd name="T14" fmla="*/ 1 w 74"/>
                <a:gd name="T15" fmla="*/ 87 h 104"/>
                <a:gd name="T16" fmla="*/ 1 w 74"/>
                <a:gd name="T17" fmla="*/ 91 h 104"/>
                <a:gd name="T18" fmla="*/ 4 w 74"/>
                <a:gd name="T19" fmla="*/ 96 h 104"/>
                <a:gd name="T20" fmla="*/ 6 w 74"/>
                <a:gd name="T21" fmla="*/ 98 h 104"/>
                <a:gd name="T22" fmla="*/ 6 w 74"/>
                <a:gd name="T23" fmla="*/ 98 h 104"/>
                <a:gd name="T24" fmla="*/ 13 w 74"/>
                <a:gd name="T25" fmla="*/ 101 h 104"/>
                <a:gd name="T26" fmla="*/ 20 w 74"/>
                <a:gd name="T27" fmla="*/ 104 h 104"/>
                <a:gd name="T28" fmla="*/ 29 w 74"/>
                <a:gd name="T29" fmla="*/ 104 h 104"/>
                <a:gd name="T30" fmla="*/ 37 w 74"/>
                <a:gd name="T31" fmla="*/ 104 h 104"/>
                <a:gd name="T32" fmla="*/ 52 w 74"/>
                <a:gd name="T33" fmla="*/ 101 h 104"/>
                <a:gd name="T34" fmla="*/ 59 w 74"/>
                <a:gd name="T35" fmla="*/ 100 h 104"/>
                <a:gd name="T36" fmla="*/ 59 w 74"/>
                <a:gd name="T37" fmla="*/ 74 h 104"/>
                <a:gd name="T38" fmla="*/ 74 w 74"/>
                <a:gd name="T39" fmla="*/ 67 h 104"/>
                <a:gd name="T40" fmla="*/ 52 w 74"/>
                <a:gd name="T41" fmla="*/ 22 h 104"/>
                <a:gd name="T42" fmla="*/ 31 w 74"/>
                <a:gd name="T4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04">
                  <a:moveTo>
                    <a:pt x="31" y="0"/>
                  </a:moveTo>
                  <a:lnTo>
                    <a:pt x="11" y="19"/>
                  </a:lnTo>
                  <a:lnTo>
                    <a:pt x="11" y="19"/>
                  </a:lnTo>
                  <a:lnTo>
                    <a:pt x="8" y="31"/>
                  </a:lnTo>
                  <a:lnTo>
                    <a:pt x="4" y="54"/>
                  </a:lnTo>
                  <a:lnTo>
                    <a:pt x="1" y="68"/>
                  </a:lnTo>
                  <a:lnTo>
                    <a:pt x="0" y="81"/>
                  </a:lnTo>
                  <a:lnTo>
                    <a:pt x="1" y="87"/>
                  </a:lnTo>
                  <a:lnTo>
                    <a:pt x="1" y="91"/>
                  </a:lnTo>
                  <a:lnTo>
                    <a:pt x="4" y="96"/>
                  </a:lnTo>
                  <a:lnTo>
                    <a:pt x="6" y="98"/>
                  </a:lnTo>
                  <a:lnTo>
                    <a:pt x="6" y="98"/>
                  </a:lnTo>
                  <a:lnTo>
                    <a:pt x="13" y="101"/>
                  </a:lnTo>
                  <a:lnTo>
                    <a:pt x="20" y="104"/>
                  </a:lnTo>
                  <a:lnTo>
                    <a:pt x="29" y="104"/>
                  </a:lnTo>
                  <a:lnTo>
                    <a:pt x="37" y="104"/>
                  </a:lnTo>
                  <a:lnTo>
                    <a:pt x="52" y="101"/>
                  </a:lnTo>
                  <a:lnTo>
                    <a:pt x="59" y="100"/>
                  </a:lnTo>
                  <a:lnTo>
                    <a:pt x="59" y="74"/>
                  </a:lnTo>
                  <a:lnTo>
                    <a:pt x="74" y="67"/>
                  </a:lnTo>
                  <a:lnTo>
                    <a:pt x="52" y="22"/>
                  </a:lnTo>
                  <a:lnTo>
                    <a:pt x="31" y="0"/>
                  </a:lnTo>
                  <a:close/>
                </a:path>
              </a:pathLst>
            </a:custGeom>
            <a:solidFill>
              <a:srgbClr val="333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1" name="Freeform 67"/>
            <p:cNvSpPr>
              <a:spLocks/>
            </p:cNvSpPr>
            <p:nvPr/>
          </p:nvSpPr>
          <p:spPr bwMode="auto">
            <a:xfrm>
              <a:off x="1678" y="4146"/>
              <a:ext cx="13" cy="10"/>
            </a:xfrm>
            <a:custGeom>
              <a:avLst/>
              <a:gdLst>
                <a:gd name="T0" fmla="*/ 0 w 41"/>
                <a:gd name="T1" fmla="*/ 0 h 30"/>
                <a:gd name="T2" fmla="*/ 4 w 41"/>
                <a:gd name="T3" fmla="*/ 23 h 30"/>
                <a:gd name="T4" fmla="*/ 41 w 41"/>
                <a:gd name="T5" fmla="*/ 30 h 30"/>
                <a:gd name="T6" fmla="*/ 35 w 41"/>
                <a:gd name="T7" fmla="*/ 3 h 30"/>
                <a:gd name="T8" fmla="*/ 0 w 41"/>
                <a:gd name="T9" fmla="*/ 0 h 30"/>
              </a:gdLst>
              <a:ahLst/>
              <a:cxnLst>
                <a:cxn ang="0">
                  <a:pos x="T0" y="T1"/>
                </a:cxn>
                <a:cxn ang="0">
                  <a:pos x="T2" y="T3"/>
                </a:cxn>
                <a:cxn ang="0">
                  <a:pos x="T4" y="T5"/>
                </a:cxn>
                <a:cxn ang="0">
                  <a:pos x="T6" y="T7"/>
                </a:cxn>
                <a:cxn ang="0">
                  <a:pos x="T8" y="T9"/>
                </a:cxn>
              </a:cxnLst>
              <a:rect l="0" t="0" r="r" b="b"/>
              <a:pathLst>
                <a:path w="41" h="30">
                  <a:moveTo>
                    <a:pt x="0" y="0"/>
                  </a:moveTo>
                  <a:lnTo>
                    <a:pt x="4" y="23"/>
                  </a:lnTo>
                  <a:lnTo>
                    <a:pt x="41" y="30"/>
                  </a:lnTo>
                  <a:lnTo>
                    <a:pt x="35" y="3"/>
                  </a:lnTo>
                  <a:lnTo>
                    <a:pt x="0" y="0"/>
                  </a:lnTo>
                  <a:close/>
                </a:path>
              </a:pathLst>
            </a:custGeom>
            <a:solidFill>
              <a:srgbClr val="4F4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2" name="Freeform 68"/>
            <p:cNvSpPr>
              <a:spLocks/>
            </p:cNvSpPr>
            <p:nvPr/>
          </p:nvSpPr>
          <p:spPr bwMode="auto">
            <a:xfrm>
              <a:off x="1735" y="4153"/>
              <a:ext cx="14" cy="10"/>
            </a:xfrm>
            <a:custGeom>
              <a:avLst/>
              <a:gdLst>
                <a:gd name="T0" fmla="*/ 0 w 41"/>
                <a:gd name="T1" fmla="*/ 0 h 30"/>
                <a:gd name="T2" fmla="*/ 4 w 41"/>
                <a:gd name="T3" fmla="*/ 22 h 30"/>
                <a:gd name="T4" fmla="*/ 41 w 41"/>
                <a:gd name="T5" fmla="*/ 30 h 30"/>
                <a:gd name="T6" fmla="*/ 35 w 41"/>
                <a:gd name="T7" fmla="*/ 3 h 30"/>
                <a:gd name="T8" fmla="*/ 0 w 41"/>
                <a:gd name="T9" fmla="*/ 0 h 30"/>
              </a:gdLst>
              <a:ahLst/>
              <a:cxnLst>
                <a:cxn ang="0">
                  <a:pos x="T0" y="T1"/>
                </a:cxn>
                <a:cxn ang="0">
                  <a:pos x="T2" y="T3"/>
                </a:cxn>
                <a:cxn ang="0">
                  <a:pos x="T4" y="T5"/>
                </a:cxn>
                <a:cxn ang="0">
                  <a:pos x="T6" y="T7"/>
                </a:cxn>
                <a:cxn ang="0">
                  <a:pos x="T8" y="T9"/>
                </a:cxn>
              </a:cxnLst>
              <a:rect l="0" t="0" r="r" b="b"/>
              <a:pathLst>
                <a:path w="41" h="30">
                  <a:moveTo>
                    <a:pt x="0" y="0"/>
                  </a:moveTo>
                  <a:lnTo>
                    <a:pt x="4" y="22"/>
                  </a:lnTo>
                  <a:lnTo>
                    <a:pt x="41" y="30"/>
                  </a:lnTo>
                  <a:lnTo>
                    <a:pt x="35" y="3"/>
                  </a:lnTo>
                  <a:lnTo>
                    <a:pt x="0" y="0"/>
                  </a:lnTo>
                  <a:close/>
                </a:path>
              </a:pathLst>
            </a:custGeom>
            <a:solidFill>
              <a:srgbClr val="4F4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3" name="Freeform 69"/>
            <p:cNvSpPr>
              <a:spLocks/>
            </p:cNvSpPr>
            <p:nvPr/>
          </p:nvSpPr>
          <p:spPr bwMode="auto">
            <a:xfrm>
              <a:off x="1635" y="4071"/>
              <a:ext cx="131" cy="90"/>
            </a:xfrm>
            <a:custGeom>
              <a:avLst/>
              <a:gdLst>
                <a:gd name="T0" fmla="*/ 0 w 395"/>
                <a:gd name="T1" fmla="*/ 12 h 269"/>
                <a:gd name="T2" fmla="*/ 297 w 395"/>
                <a:gd name="T3" fmla="*/ 43 h 269"/>
                <a:gd name="T4" fmla="*/ 297 w 395"/>
                <a:gd name="T5" fmla="*/ 43 h 269"/>
                <a:gd name="T6" fmla="*/ 300 w 395"/>
                <a:gd name="T7" fmla="*/ 45 h 269"/>
                <a:gd name="T8" fmla="*/ 307 w 395"/>
                <a:gd name="T9" fmla="*/ 51 h 269"/>
                <a:gd name="T10" fmla="*/ 310 w 395"/>
                <a:gd name="T11" fmla="*/ 57 h 269"/>
                <a:gd name="T12" fmla="*/ 314 w 395"/>
                <a:gd name="T13" fmla="*/ 63 h 269"/>
                <a:gd name="T14" fmla="*/ 316 w 395"/>
                <a:gd name="T15" fmla="*/ 68 h 269"/>
                <a:gd name="T16" fmla="*/ 318 w 395"/>
                <a:gd name="T17" fmla="*/ 75 h 269"/>
                <a:gd name="T18" fmla="*/ 318 w 395"/>
                <a:gd name="T19" fmla="*/ 75 h 269"/>
                <a:gd name="T20" fmla="*/ 321 w 395"/>
                <a:gd name="T21" fmla="*/ 88 h 269"/>
                <a:gd name="T22" fmla="*/ 330 w 395"/>
                <a:gd name="T23" fmla="*/ 113 h 269"/>
                <a:gd name="T24" fmla="*/ 354 w 395"/>
                <a:gd name="T25" fmla="*/ 179 h 269"/>
                <a:gd name="T26" fmla="*/ 389 w 395"/>
                <a:gd name="T27" fmla="*/ 269 h 269"/>
                <a:gd name="T28" fmla="*/ 389 w 395"/>
                <a:gd name="T29" fmla="*/ 269 h 269"/>
                <a:gd name="T30" fmla="*/ 390 w 395"/>
                <a:gd name="T31" fmla="*/ 268 h 269"/>
                <a:gd name="T32" fmla="*/ 392 w 395"/>
                <a:gd name="T33" fmla="*/ 266 h 269"/>
                <a:gd name="T34" fmla="*/ 394 w 395"/>
                <a:gd name="T35" fmla="*/ 260 h 269"/>
                <a:gd name="T36" fmla="*/ 395 w 395"/>
                <a:gd name="T37" fmla="*/ 257 h 269"/>
                <a:gd name="T38" fmla="*/ 394 w 395"/>
                <a:gd name="T39" fmla="*/ 253 h 269"/>
                <a:gd name="T40" fmla="*/ 394 w 395"/>
                <a:gd name="T41" fmla="*/ 253 h 269"/>
                <a:gd name="T42" fmla="*/ 357 w 395"/>
                <a:gd name="T43" fmla="*/ 142 h 269"/>
                <a:gd name="T44" fmla="*/ 322 w 395"/>
                <a:gd name="T45" fmla="*/ 40 h 269"/>
                <a:gd name="T46" fmla="*/ 322 w 395"/>
                <a:gd name="T47" fmla="*/ 40 h 269"/>
                <a:gd name="T48" fmla="*/ 321 w 395"/>
                <a:gd name="T49" fmla="*/ 38 h 269"/>
                <a:gd name="T50" fmla="*/ 316 w 395"/>
                <a:gd name="T51" fmla="*/ 34 h 269"/>
                <a:gd name="T52" fmla="*/ 312 w 395"/>
                <a:gd name="T53" fmla="*/ 30 h 269"/>
                <a:gd name="T54" fmla="*/ 307 w 395"/>
                <a:gd name="T55" fmla="*/ 28 h 269"/>
                <a:gd name="T56" fmla="*/ 300 w 395"/>
                <a:gd name="T57" fmla="*/ 26 h 269"/>
                <a:gd name="T58" fmla="*/ 292 w 395"/>
                <a:gd name="T59" fmla="*/ 25 h 269"/>
                <a:gd name="T60" fmla="*/ 292 w 395"/>
                <a:gd name="T61" fmla="*/ 25 h 269"/>
                <a:gd name="T62" fmla="*/ 241 w 395"/>
                <a:gd name="T63" fmla="*/ 19 h 269"/>
                <a:gd name="T64" fmla="*/ 147 w 395"/>
                <a:gd name="T65" fmla="*/ 11 h 269"/>
                <a:gd name="T66" fmla="*/ 21 w 395"/>
                <a:gd name="T67" fmla="*/ 0 h 269"/>
                <a:gd name="T68" fmla="*/ 21 w 395"/>
                <a:gd name="T69" fmla="*/ 0 h 269"/>
                <a:gd name="T70" fmla="*/ 12 w 395"/>
                <a:gd name="T71" fmla="*/ 3 h 269"/>
                <a:gd name="T72" fmla="*/ 6 w 395"/>
                <a:gd name="T73" fmla="*/ 7 h 269"/>
                <a:gd name="T74" fmla="*/ 3 w 395"/>
                <a:gd name="T75" fmla="*/ 9 h 269"/>
                <a:gd name="T76" fmla="*/ 0 w 395"/>
                <a:gd name="T77" fmla="*/ 12 h 269"/>
                <a:gd name="T78" fmla="*/ 0 w 395"/>
                <a:gd name="T79" fmla="*/ 1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5" h="269">
                  <a:moveTo>
                    <a:pt x="0" y="12"/>
                  </a:moveTo>
                  <a:lnTo>
                    <a:pt x="297" y="43"/>
                  </a:lnTo>
                  <a:lnTo>
                    <a:pt x="297" y="43"/>
                  </a:lnTo>
                  <a:lnTo>
                    <a:pt x="300" y="45"/>
                  </a:lnTo>
                  <a:lnTo>
                    <a:pt x="307" y="51"/>
                  </a:lnTo>
                  <a:lnTo>
                    <a:pt x="310" y="57"/>
                  </a:lnTo>
                  <a:lnTo>
                    <a:pt x="314" y="63"/>
                  </a:lnTo>
                  <a:lnTo>
                    <a:pt x="316" y="68"/>
                  </a:lnTo>
                  <a:lnTo>
                    <a:pt x="318" y="75"/>
                  </a:lnTo>
                  <a:lnTo>
                    <a:pt x="318" y="75"/>
                  </a:lnTo>
                  <a:lnTo>
                    <a:pt x="321" y="88"/>
                  </a:lnTo>
                  <a:lnTo>
                    <a:pt x="330" y="113"/>
                  </a:lnTo>
                  <a:lnTo>
                    <a:pt x="354" y="179"/>
                  </a:lnTo>
                  <a:lnTo>
                    <a:pt x="389" y="269"/>
                  </a:lnTo>
                  <a:lnTo>
                    <a:pt x="389" y="269"/>
                  </a:lnTo>
                  <a:lnTo>
                    <a:pt x="390" y="268"/>
                  </a:lnTo>
                  <a:lnTo>
                    <a:pt x="392" y="266"/>
                  </a:lnTo>
                  <a:lnTo>
                    <a:pt x="394" y="260"/>
                  </a:lnTo>
                  <a:lnTo>
                    <a:pt x="395" y="257"/>
                  </a:lnTo>
                  <a:lnTo>
                    <a:pt x="394" y="253"/>
                  </a:lnTo>
                  <a:lnTo>
                    <a:pt x="394" y="253"/>
                  </a:lnTo>
                  <a:lnTo>
                    <a:pt x="357" y="142"/>
                  </a:lnTo>
                  <a:lnTo>
                    <a:pt x="322" y="40"/>
                  </a:lnTo>
                  <a:lnTo>
                    <a:pt x="322" y="40"/>
                  </a:lnTo>
                  <a:lnTo>
                    <a:pt x="321" y="38"/>
                  </a:lnTo>
                  <a:lnTo>
                    <a:pt x="316" y="34"/>
                  </a:lnTo>
                  <a:lnTo>
                    <a:pt x="312" y="30"/>
                  </a:lnTo>
                  <a:lnTo>
                    <a:pt x="307" y="28"/>
                  </a:lnTo>
                  <a:lnTo>
                    <a:pt x="300" y="26"/>
                  </a:lnTo>
                  <a:lnTo>
                    <a:pt x="292" y="25"/>
                  </a:lnTo>
                  <a:lnTo>
                    <a:pt x="292" y="25"/>
                  </a:lnTo>
                  <a:lnTo>
                    <a:pt x="241" y="19"/>
                  </a:lnTo>
                  <a:lnTo>
                    <a:pt x="147" y="11"/>
                  </a:lnTo>
                  <a:lnTo>
                    <a:pt x="21" y="0"/>
                  </a:lnTo>
                  <a:lnTo>
                    <a:pt x="21" y="0"/>
                  </a:lnTo>
                  <a:lnTo>
                    <a:pt x="12" y="3"/>
                  </a:lnTo>
                  <a:lnTo>
                    <a:pt x="6" y="7"/>
                  </a:lnTo>
                  <a:lnTo>
                    <a:pt x="3" y="9"/>
                  </a:lnTo>
                  <a:lnTo>
                    <a:pt x="0" y="12"/>
                  </a:lnTo>
                  <a:lnTo>
                    <a:pt x="0" y="1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4" name="Freeform 70"/>
            <p:cNvSpPr>
              <a:spLocks/>
            </p:cNvSpPr>
            <p:nvPr/>
          </p:nvSpPr>
          <p:spPr bwMode="auto">
            <a:xfrm>
              <a:off x="1844" y="3910"/>
              <a:ext cx="10" cy="14"/>
            </a:xfrm>
            <a:custGeom>
              <a:avLst/>
              <a:gdLst>
                <a:gd name="T0" fmla="*/ 9 w 29"/>
                <a:gd name="T1" fmla="*/ 43 h 43"/>
                <a:gd name="T2" fmla="*/ 9 w 29"/>
                <a:gd name="T3" fmla="*/ 43 h 43"/>
                <a:gd name="T4" fmla="*/ 5 w 29"/>
                <a:gd name="T5" fmla="*/ 37 h 43"/>
                <a:gd name="T6" fmla="*/ 3 w 29"/>
                <a:gd name="T7" fmla="*/ 29 h 43"/>
                <a:gd name="T8" fmla="*/ 1 w 29"/>
                <a:gd name="T9" fmla="*/ 14 h 43"/>
                <a:gd name="T10" fmla="*/ 1 w 29"/>
                <a:gd name="T11" fmla="*/ 14 h 43"/>
                <a:gd name="T12" fmla="*/ 0 w 29"/>
                <a:gd name="T13" fmla="*/ 6 h 43"/>
                <a:gd name="T14" fmla="*/ 1 w 29"/>
                <a:gd name="T15" fmla="*/ 4 h 43"/>
                <a:gd name="T16" fmla="*/ 1 w 29"/>
                <a:gd name="T17" fmla="*/ 2 h 43"/>
                <a:gd name="T18" fmla="*/ 3 w 29"/>
                <a:gd name="T19" fmla="*/ 1 h 43"/>
                <a:gd name="T20" fmla="*/ 5 w 29"/>
                <a:gd name="T21" fmla="*/ 0 h 43"/>
                <a:gd name="T22" fmla="*/ 12 w 29"/>
                <a:gd name="T23" fmla="*/ 0 h 43"/>
                <a:gd name="T24" fmla="*/ 12 w 29"/>
                <a:gd name="T25" fmla="*/ 0 h 43"/>
                <a:gd name="T26" fmla="*/ 20 w 29"/>
                <a:gd name="T27" fmla="*/ 0 h 43"/>
                <a:gd name="T28" fmla="*/ 26 w 29"/>
                <a:gd name="T29" fmla="*/ 1 h 43"/>
                <a:gd name="T30" fmla="*/ 28 w 29"/>
                <a:gd name="T31" fmla="*/ 2 h 43"/>
                <a:gd name="T32" fmla="*/ 29 w 29"/>
                <a:gd name="T33" fmla="*/ 4 h 43"/>
                <a:gd name="T34" fmla="*/ 29 w 29"/>
                <a:gd name="T35" fmla="*/ 6 h 43"/>
                <a:gd name="T36" fmla="*/ 28 w 29"/>
                <a:gd name="T37" fmla="*/ 11 h 43"/>
                <a:gd name="T38" fmla="*/ 28 w 29"/>
                <a:gd name="T39" fmla="*/ 11 h 43"/>
                <a:gd name="T40" fmla="*/ 26 w 29"/>
                <a:gd name="T41" fmla="*/ 18 h 43"/>
                <a:gd name="T42" fmla="*/ 21 w 29"/>
                <a:gd name="T43" fmla="*/ 26 h 43"/>
                <a:gd name="T44" fmla="*/ 17 w 29"/>
                <a:gd name="T45" fmla="*/ 32 h 43"/>
                <a:gd name="T46" fmla="*/ 13 w 29"/>
                <a:gd name="T47" fmla="*/ 39 h 43"/>
                <a:gd name="T48" fmla="*/ 9 w 29"/>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43">
                  <a:moveTo>
                    <a:pt x="9" y="43"/>
                  </a:moveTo>
                  <a:lnTo>
                    <a:pt x="9" y="43"/>
                  </a:lnTo>
                  <a:lnTo>
                    <a:pt x="5" y="37"/>
                  </a:lnTo>
                  <a:lnTo>
                    <a:pt x="3" y="29"/>
                  </a:lnTo>
                  <a:lnTo>
                    <a:pt x="1" y="14"/>
                  </a:lnTo>
                  <a:lnTo>
                    <a:pt x="1" y="14"/>
                  </a:lnTo>
                  <a:lnTo>
                    <a:pt x="0" y="6"/>
                  </a:lnTo>
                  <a:lnTo>
                    <a:pt x="1" y="4"/>
                  </a:lnTo>
                  <a:lnTo>
                    <a:pt x="1" y="2"/>
                  </a:lnTo>
                  <a:lnTo>
                    <a:pt x="3" y="1"/>
                  </a:lnTo>
                  <a:lnTo>
                    <a:pt x="5" y="0"/>
                  </a:lnTo>
                  <a:lnTo>
                    <a:pt x="12" y="0"/>
                  </a:lnTo>
                  <a:lnTo>
                    <a:pt x="12" y="0"/>
                  </a:lnTo>
                  <a:lnTo>
                    <a:pt x="20" y="0"/>
                  </a:lnTo>
                  <a:lnTo>
                    <a:pt x="26" y="1"/>
                  </a:lnTo>
                  <a:lnTo>
                    <a:pt x="28" y="2"/>
                  </a:lnTo>
                  <a:lnTo>
                    <a:pt x="29" y="4"/>
                  </a:lnTo>
                  <a:lnTo>
                    <a:pt x="29" y="6"/>
                  </a:lnTo>
                  <a:lnTo>
                    <a:pt x="28" y="11"/>
                  </a:lnTo>
                  <a:lnTo>
                    <a:pt x="28" y="11"/>
                  </a:lnTo>
                  <a:lnTo>
                    <a:pt x="26" y="18"/>
                  </a:lnTo>
                  <a:lnTo>
                    <a:pt x="21" y="26"/>
                  </a:lnTo>
                  <a:lnTo>
                    <a:pt x="17" y="32"/>
                  </a:lnTo>
                  <a:lnTo>
                    <a:pt x="13" y="39"/>
                  </a:lnTo>
                  <a:lnTo>
                    <a:pt x="9" y="43"/>
                  </a:lnTo>
                  <a:close/>
                </a:path>
              </a:pathLst>
            </a:custGeom>
            <a:solidFill>
              <a:srgbClr val="3339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5" name="Freeform 71"/>
            <p:cNvSpPr>
              <a:spLocks/>
            </p:cNvSpPr>
            <p:nvPr/>
          </p:nvSpPr>
          <p:spPr bwMode="auto">
            <a:xfrm>
              <a:off x="1749" y="3887"/>
              <a:ext cx="127" cy="72"/>
            </a:xfrm>
            <a:custGeom>
              <a:avLst/>
              <a:gdLst>
                <a:gd name="T0" fmla="*/ 39 w 381"/>
                <a:gd name="T1" fmla="*/ 193 h 216"/>
                <a:gd name="T2" fmla="*/ 14 w 381"/>
                <a:gd name="T3" fmla="*/ 179 h 216"/>
                <a:gd name="T4" fmla="*/ 4 w 381"/>
                <a:gd name="T5" fmla="*/ 163 h 216"/>
                <a:gd name="T6" fmla="*/ 0 w 381"/>
                <a:gd name="T7" fmla="*/ 139 h 216"/>
                <a:gd name="T8" fmla="*/ 3 w 381"/>
                <a:gd name="T9" fmla="*/ 114 h 216"/>
                <a:gd name="T10" fmla="*/ 12 w 381"/>
                <a:gd name="T11" fmla="*/ 90 h 216"/>
                <a:gd name="T12" fmla="*/ 28 w 381"/>
                <a:gd name="T13" fmla="*/ 68 h 216"/>
                <a:gd name="T14" fmla="*/ 72 w 381"/>
                <a:gd name="T15" fmla="*/ 32 h 216"/>
                <a:gd name="T16" fmla="*/ 110 w 381"/>
                <a:gd name="T17" fmla="*/ 10 h 216"/>
                <a:gd name="T18" fmla="*/ 148 w 381"/>
                <a:gd name="T19" fmla="*/ 0 h 216"/>
                <a:gd name="T20" fmla="*/ 182 w 381"/>
                <a:gd name="T21" fmla="*/ 1 h 216"/>
                <a:gd name="T22" fmla="*/ 212 w 381"/>
                <a:gd name="T23" fmla="*/ 12 h 216"/>
                <a:gd name="T24" fmla="*/ 234 w 381"/>
                <a:gd name="T25" fmla="*/ 25 h 216"/>
                <a:gd name="T26" fmla="*/ 249 w 381"/>
                <a:gd name="T27" fmla="*/ 42 h 216"/>
                <a:gd name="T28" fmla="*/ 262 w 381"/>
                <a:gd name="T29" fmla="*/ 67 h 216"/>
                <a:gd name="T30" fmla="*/ 261 w 381"/>
                <a:gd name="T31" fmla="*/ 69 h 216"/>
                <a:gd name="T32" fmla="*/ 281 w 381"/>
                <a:gd name="T33" fmla="*/ 89 h 216"/>
                <a:gd name="T34" fmla="*/ 294 w 381"/>
                <a:gd name="T35" fmla="*/ 111 h 216"/>
                <a:gd name="T36" fmla="*/ 298 w 381"/>
                <a:gd name="T37" fmla="*/ 105 h 216"/>
                <a:gd name="T38" fmla="*/ 312 w 381"/>
                <a:gd name="T39" fmla="*/ 95 h 216"/>
                <a:gd name="T40" fmla="*/ 329 w 381"/>
                <a:gd name="T41" fmla="*/ 93 h 216"/>
                <a:gd name="T42" fmla="*/ 357 w 381"/>
                <a:gd name="T43" fmla="*/ 103 h 216"/>
                <a:gd name="T44" fmla="*/ 376 w 381"/>
                <a:gd name="T45" fmla="*/ 121 h 216"/>
                <a:gd name="T46" fmla="*/ 379 w 381"/>
                <a:gd name="T47" fmla="*/ 136 h 216"/>
                <a:gd name="T48" fmla="*/ 371 w 381"/>
                <a:gd name="T49" fmla="*/ 164 h 216"/>
                <a:gd name="T50" fmla="*/ 367 w 381"/>
                <a:gd name="T51" fmla="*/ 185 h 216"/>
                <a:gd name="T52" fmla="*/ 370 w 381"/>
                <a:gd name="T53" fmla="*/ 198 h 216"/>
                <a:gd name="T54" fmla="*/ 381 w 381"/>
                <a:gd name="T55" fmla="*/ 201 h 216"/>
                <a:gd name="T56" fmla="*/ 376 w 381"/>
                <a:gd name="T57" fmla="*/ 210 h 216"/>
                <a:gd name="T58" fmla="*/ 366 w 381"/>
                <a:gd name="T59" fmla="*/ 216 h 216"/>
                <a:gd name="T60" fmla="*/ 354 w 381"/>
                <a:gd name="T61" fmla="*/ 212 h 216"/>
                <a:gd name="T62" fmla="*/ 341 w 381"/>
                <a:gd name="T63" fmla="*/ 195 h 216"/>
                <a:gd name="T64" fmla="*/ 338 w 381"/>
                <a:gd name="T65" fmla="*/ 202 h 216"/>
                <a:gd name="T66" fmla="*/ 327 w 381"/>
                <a:gd name="T67" fmla="*/ 206 h 216"/>
                <a:gd name="T68" fmla="*/ 319 w 381"/>
                <a:gd name="T69" fmla="*/ 201 h 216"/>
                <a:gd name="T70" fmla="*/ 311 w 381"/>
                <a:gd name="T71" fmla="*/ 188 h 216"/>
                <a:gd name="T72" fmla="*/ 296 w 381"/>
                <a:gd name="T73" fmla="*/ 166 h 216"/>
                <a:gd name="T74" fmla="*/ 283 w 381"/>
                <a:gd name="T75" fmla="*/ 186 h 216"/>
                <a:gd name="T76" fmla="*/ 267 w 381"/>
                <a:gd name="T77" fmla="*/ 186 h 216"/>
                <a:gd name="T78" fmla="*/ 246 w 381"/>
                <a:gd name="T79" fmla="*/ 204 h 216"/>
                <a:gd name="T80" fmla="*/ 131 w 381"/>
                <a:gd name="T81" fmla="*/ 115 h 216"/>
                <a:gd name="T82" fmla="*/ 64 w 381"/>
                <a:gd name="T83" fmla="*/ 149 h 216"/>
                <a:gd name="T84" fmla="*/ 47 w 381"/>
                <a:gd name="T85" fmla="*/ 16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216">
                  <a:moveTo>
                    <a:pt x="47" y="195"/>
                  </a:moveTo>
                  <a:lnTo>
                    <a:pt x="47" y="195"/>
                  </a:lnTo>
                  <a:lnTo>
                    <a:pt x="39" y="193"/>
                  </a:lnTo>
                  <a:lnTo>
                    <a:pt x="31" y="191"/>
                  </a:lnTo>
                  <a:lnTo>
                    <a:pt x="23" y="185"/>
                  </a:lnTo>
                  <a:lnTo>
                    <a:pt x="14" y="179"/>
                  </a:lnTo>
                  <a:lnTo>
                    <a:pt x="10" y="174"/>
                  </a:lnTo>
                  <a:lnTo>
                    <a:pt x="7" y="169"/>
                  </a:lnTo>
                  <a:lnTo>
                    <a:pt x="4" y="163"/>
                  </a:lnTo>
                  <a:lnTo>
                    <a:pt x="2" y="155"/>
                  </a:lnTo>
                  <a:lnTo>
                    <a:pt x="0" y="148"/>
                  </a:lnTo>
                  <a:lnTo>
                    <a:pt x="0" y="139"/>
                  </a:lnTo>
                  <a:lnTo>
                    <a:pt x="0" y="139"/>
                  </a:lnTo>
                  <a:lnTo>
                    <a:pt x="1" y="121"/>
                  </a:lnTo>
                  <a:lnTo>
                    <a:pt x="3" y="114"/>
                  </a:lnTo>
                  <a:lnTo>
                    <a:pt x="5" y="106"/>
                  </a:lnTo>
                  <a:lnTo>
                    <a:pt x="9" y="98"/>
                  </a:lnTo>
                  <a:lnTo>
                    <a:pt x="12" y="90"/>
                  </a:lnTo>
                  <a:lnTo>
                    <a:pt x="17" y="82"/>
                  </a:lnTo>
                  <a:lnTo>
                    <a:pt x="22" y="74"/>
                  </a:lnTo>
                  <a:lnTo>
                    <a:pt x="28" y="68"/>
                  </a:lnTo>
                  <a:lnTo>
                    <a:pt x="35" y="60"/>
                  </a:lnTo>
                  <a:lnTo>
                    <a:pt x="51" y="45"/>
                  </a:lnTo>
                  <a:lnTo>
                    <a:pt x="72" y="32"/>
                  </a:lnTo>
                  <a:lnTo>
                    <a:pt x="96" y="17"/>
                  </a:lnTo>
                  <a:lnTo>
                    <a:pt x="96" y="17"/>
                  </a:lnTo>
                  <a:lnTo>
                    <a:pt x="110" y="10"/>
                  </a:lnTo>
                  <a:lnTo>
                    <a:pt x="122" y="6"/>
                  </a:lnTo>
                  <a:lnTo>
                    <a:pt x="136" y="3"/>
                  </a:lnTo>
                  <a:lnTo>
                    <a:pt x="148" y="0"/>
                  </a:lnTo>
                  <a:lnTo>
                    <a:pt x="159" y="0"/>
                  </a:lnTo>
                  <a:lnTo>
                    <a:pt x="170" y="0"/>
                  </a:lnTo>
                  <a:lnTo>
                    <a:pt x="182" y="1"/>
                  </a:lnTo>
                  <a:lnTo>
                    <a:pt x="193" y="4"/>
                  </a:lnTo>
                  <a:lnTo>
                    <a:pt x="202" y="7"/>
                  </a:lnTo>
                  <a:lnTo>
                    <a:pt x="212" y="12"/>
                  </a:lnTo>
                  <a:lnTo>
                    <a:pt x="220" y="16"/>
                  </a:lnTo>
                  <a:lnTo>
                    <a:pt x="228" y="21"/>
                  </a:lnTo>
                  <a:lnTo>
                    <a:pt x="234" y="25"/>
                  </a:lnTo>
                  <a:lnTo>
                    <a:pt x="240" y="31"/>
                  </a:lnTo>
                  <a:lnTo>
                    <a:pt x="246" y="36"/>
                  </a:lnTo>
                  <a:lnTo>
                    <a:pt x="249" y="42"/>
                  </a:lnTo>
                  <a:lnTo>
                    <a:pt x="249" y="42"/>
                  </a:lnTo>
                  <a:lnTo>
                    <a:pt x="258" y="59"/>
                  </a:lnTo>
                  <a:lnTo>
                    <a:pt x="262" y="67"/>
                  </a:lnTo>
                  <a:lnTo>
                    <a:pt x="262" y="69"/>
                  </a:lnTo>
                  <a:lnTo>
                    <a:pt x="261" y="69"/>
                  </a:lnTo>
                  <a:lnTo>
                    <a:pt x="261" y="69"/>
                  </a:lnTo>
                  <a:lnTo>
                    <a:pt x="266" y="72"/>
                  </a:lnTo>
                  <a:lnTo>
                    <a:pt x="276" y="82"/>
                  </a:lnTo>
                  <a:lnTo>
                    <a:pt x="281" y="89"/>
                  </a:lnTo>
                  <a:lnTo>
                    <a:pt x="287" y="96"/>
                  </a:lnTo>
                  <a:lnTo>
                    <a:pt x="292" y="103"/>
                  </a:lnTo>
                  <a:lnTo>
                    <a:pt x="294" y="111"/>
                  </a:lnTo>
                  <a:lnTo>
                    <a:pt x="294" y="111"/>
                  </a:lnTo>
                  <a:lnTo>
                    <a:pt x="296" y="108"/>
                  </a:lnTo>
                  <a:lnTo>
                    <a:pt x="298" y="105"/>
                  </a:lnTo>
                  <a:lnTo>
                    <a:pt x="302" y="100"/>
                  </a:lnTo>
                  <a:lnTo>
                    <a:pt x="306" y="97"/>
                  </a:lnTo>
                  <a:lnTo>
                    <a:pt x="312" y="95"/>
                  </a:lnTo>
                  <a:lnTo>
                    <a:pt x="320" y="93"/>
                  </a:lnTo>
                  <a:lnTo>
                    <a:pt x="329" y="93"/>
                  </a:lnTo>
                  <a:lnTo>
                    <a:pt x="329" y="93"/>
                  </a:lnTo>
                  <a:lnTo>
                    <a:pt x="339" y="96"/>
                  </a:lnTo>
                  <a:lnTo>
                    <a:pt x="348" y="99"/>
                  </a:lnTo>
                  <a:lnTo>
                    <a:pt x="357" y="103"/>
                  </a:lnTo>
                  <a:lnTo>
                    <a:pt x="365" y="109"/>
                  </a:lnTo>
                  <a:lnTo>
                    <a:pt x="371" y="116"/>
                  </a:lnTo>
                  <a:lnTo>
                    <a:pt x="376" y="121"/>
                  </a:lnTo>
                  <a:lnTo>
                    <a:pt x="379" y="129"/>
                  </a:lnTo>
                  <a:lnTo>
                    <a:pt x="379" y="133"/>
                  </a:lnTo>
                  <a:lnTo>
                    <a:pt x="379" y="136"/>
                  </a:lnTo>
                  <a:lnTo>
                    <a:pt x="379" y="136"/>
                  </a:lnTo>
                  <a:lnTo>
                    <a:pt x="376" y="151"/>
                  </a:lnTo>
                  <a:lnTo>
                    <a:pt x="371" y="164"/>
                  </a:lnTo>
                  <a:lnTo>
                    <a:pt x="367" y="175"/>
                  </a:lnTo>
                  <a:lnTo>
                    <a:pt x="367" y="181"/>
                  </a:lnTo>
                  <a:lnTo>
                    <a:pt x="367" y="185"/>
                  </a:lnTo>
                  <a:lnTo>
                    <a:pt x="367" y="185"/>
                  </a:lnTo>
                  <a:lnTo>
                    <a:pt x="368" y="192"/>
                  </a:lnTo>
                  <a:lnTo>
                    <a:pt x="370" y="198"/>
                  </a:lnTo>
                  <a:lnTo>
                    <a:pt x="371" y="199"/>
                  </a:lnTo>
                  <a:lnTo>
                    <a:pt x="374" y="200"/>
                  </a:lnTo>
                  <a:lnTo>
                    <a:pt x="381" y="201"/>
                  </a:lnTo>
                  <a:lnTo>
                    <a:pt x="381" y="201"/>
                  </a:lnTo>
                  <a:lnTo>
                    <a:pt x="379" y="207"/>
                  </a:lnTo>
                  <a:lnTo>
                    <a:pt x="376" y="210"/>
                  </a:lnTo>
                  <a:lnTo>
                    <a:pt x="371" y="214"/>
                  </a:lnTo>
                  <a:lnTo>
                    <a:pt x="369" y="216"/>
                  </a:lnTo>
                  <a:lnTo>
                    <a:pt x="366" y="216"/>
                  </a:lnTo>
                  <a:lnTo>
                    <a:pt x="362" y="216"/>
                  </a:lnTo>
                  <a:lnTo>
                    <a:pt x="359" y="214"/>
                  </a:lnTo>
                  <a:lnTo>
                    <a:pt x="354" y="212"/>
                  </a:lnTo>
                  <a:lnTo>
                    <a:pt x="350" y="208"/>
                  </a:lnTo>
                  <a:lnTo>
                    <a:pt x="345" y="202"/>
                  </a:lnTo>
                  <a:lnTo>
                    <a:pt x="341" y="195"/>
                  </a:lnTo>
                  <a:lnTo>
                    <a:pt x="341" y="195"/>
                  </a:lnTo>
                  <a:lnTo>
                    <a:pt x="340" y="198"/>
                  </a:lnTo>
                  <a:lnTo>
                    <a:pt x="338" y="202"/>
                  </a:lnTo>
                  <a:lnTo>
                    <a:pt x="335" y="204"/>
                  </a:lnTo>
                  <a:lnTo>
                    <a:pt x="332" y="206"/>
                  </a:lnTo>
                  <a:lnTo>
                    <a:pt x="327" y="206"/>
                  </a:lnTo>
                  <a:lnTo>
                    <a:pt x="323" y="204"/>
                  </a:lnTo>
                  <a:lnTo>
                    <a:pt x="323" y="204"/>
                  </a:lnTo>
                  <a:lnTo>
                    <a:pt x="319" y="201"/>
                  </a:lnTo>
                  <a:lnTo>
                    <a:pt x="314" y="198"/>
                  </a:lnTo>
                  <a:lnTo>
                    <a:pt x="312" y="192"/>
                  </a:lnTo>
                  <a:lnTo>
                    <a:pt x="311" y="188"/>
                  </a:lnTo>
                  <a:lnTo>
                    <a:pt x="308" y="179"/>
                  </a:lnTo>
                  <a:lnTo>
                    <a:pt x="308" y="174"/>
                  </a:lnTo>
                  <a:lnTo>
                    <a:pt x="296" y="166"/>
                  </a:lnTo>
                  <a:lnTo>
                    <a:pt x="286" y="188"/>
                  </a:lnTo>
                  <a:lnTo>
                    <a:pt x="286" y="188"/>
                  </a:lnTo>
                  <a:lnTo>
                    <a:pt x="283" y="186"/>
                  </a:lnTo>
                  <a:lnTo>
                    <a:pt x="278" y="185"/>
                  </a:lnTo>
                  <a:lnTo>
                    <a:pt x="274" y="185"/>
                  </a:lnTo>
                  <a:lnTo>
                    <a:pt x="267" y="186"/>
                  </a:lnTo>
                  <a:lnTo>
                    <a:pt x="260" y="190"/>
                  </a:lnTo>
                  <a:lnTo>
                    <a:pt x="253" y="195"/>
                  </a:lnTo>
                  <a:lnTo>
                    <a:pt x="246" y="204"/>
                  </a:lnTo>
                  <a:lnTo>
                    <a:pt x="187" y="90"/>
                  </a:lnTo>
                  <a:lnTo>
                    <a:pt x="187" y="90"/>
                  </a:lnTo>
                  <a:lnTo>
                    <a:pt x="131" y="115"/>
                  </a:lnTo>
                  <a:lnTo>
                    <a:pt x="90" y="135"/>
                  </a:lnTo>
                  <a:lnTo>
                    <a:pt x="73" y="144"/>
                  </a:lnTo>
                  <a:lnTo>
                    <a:pt x="64" y="149"/>
                  </a:lnTo>
                  <a:lnTo>
                    <a:pt x="64" y="149"/>
                  </a:lnTo>
                  <a:lnTo>
                    <a:pt x="54" y="160"/>
                  </a:lnTo>
                  <a:lnTo>
                    <a:pt x="47" y="169"/>
                  </a:lnTo>
                  <a:lnTo>
                    <a:pt x="40" y="177"/>
                  </a:lnTo>
                  <a:lnTo>
                    <a:pt x="47" y="195"/>
                  </a:lnTo>
                  <a:close/>
                </a:path>
              </a:pathLst>
            </a:custGeom>
            <a:solidFill>
              <a:srgbClr val="704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6" name="Freeform 72"/>
            <p:cNvSpPr>
              <a:spLocks noEditPoints="1"/>
            </p:cNvSpPr>
            <p:nvPr/>
          </p:nvSpPr>
          <p:spPr bwMode="auto">
            <a:xfrm>
              <a:off x="1633" y="3886"/>
              <a:ext cx="325" cy="290"/>
            </a:xfrm>
            <a:custGeom>
              <a:avLst/>
              <a:gdLst>
                <a:gd name="T0" fmla="*/ 738 w 974"/>
                <a:gd name="T1" fmla="*/ 473 h 869"/>
                <a:gd name="T2" fmla="*/ 569 w 974"/>
                <a:gd name="T3" fmla="*/ 289 h 869"/>
                <a:gd name="T4" fmla="*/ 652 w 974"/>
                <a:gd name="T5" fmla="*/ 182 h 869"/>
                <a:gd name="T6" fmla="*/ 734 w 974"/>
                <a:gd name="T7" fmla="*/ 206 h 869"/>
                <a:gd name="T8" fmla="*/ 700 w 974"/>
                <a:gd name="T9" fmla="*/ 100 h 869"/>
                <a:gd name="T10" fmla="*/ 613 w 974"/>
                <a:gd name="T11" fmla="*/ 68 h 869"/>
                <a:gd name="T12" fmla="*/ 342 w 974"/>
                <a:gd name="T13" fmla="*/ 130 h 869"/>
                <a:gd name="T14" fmla="*/ 472 w 974"/>
                <a:gd name="T15" fmla="*/ 316 h 869"/>
                <a:gd name="T16" fmla="*/ 376 w 974"/>
                <a:gd name="T17" fmla="*/ 587 h 869"/>
                <a:gd name="T18" fmla="*/ 2 w 974"/>
                <a:gd name="T19" fmla="*/ 563 h 869"/>
                <a:gd name="T20" fmla="*/ 100 w 974"/>
                <a:gd name="T21" fmla="*/ 831 h 869"/>
                <a:gd name="T22" fmla="*/ 555 w 974"/>
                <a:gd name="T23" fmla="*/ 745 h 869"/>
                <a:gd name="T24" fmla="*/ 971 w 974"/>
                <a:gd name="T25" fmla="*/ 794 h 869"/>
                <a:gd name="T26" fmla="*/ 743 w 974"/>
                <a:gd name="T27" fmla="*/ 645 h 869"/>
                <a:gd name="T28" fmla="*/ 670 w 974"/>
                <a:gd name="T29" fmla="*/ 354 h 869"/>
                <a:gd name="T30" fmla="*/ 543 w 974"/>
                <a:gd name="T31" fmla="*/ 480 h 869"/>
                <a:gd name="T32" fmla="*/ 514 w 974"/>
                <a:gd name="T33" fmla="*/ 434 h 869"/>
                <a:gd name="T34" fmla="*/ 517 w 974"/>
                <a:gd name="T35" fmla="*/ 358 h 869"/>
                <a:gd name="T36" fmla="*/ 709 w 974"/>
                <a:gd name="T37" fmla="*/ 117 h 869"/>
                <a:gd name="T38" fmla="*/ 702 w 974"/>
                <a:gd name="T39" fmla="*/ 207 h 869"/>
                <a:gd name="T40" fmla="*/ 662 w 974"/>
                <a:gd name="T41" fmla="*/ 177 h 869"/>
                <a:gd name="T42" fmla="*/ 641 w 974"/>
                <a:gd name="T43" fmla="*/ 100 h 869"/>
                <a:gd name="T44" fmla="*/ 477 w 974"/>
                <a:gd name="T45" fmla="*/ 48 h 869"/>
                <a:gd name="T46" fmla="*/ 353 w 974"/>
                <a:gd name="T47" fmla="*/ 158 h 869"/>
                <a:gd name="T48" fmla="*/ 588 w 974"/>
                <a:gd name="T49" fmla="*/ 43 h 869"/>
                <a:gd name="T50" fmla="*/ 614 w 974"/>
                <a:gd name="T51" fmla="*/ 161 h 869"/>
                <a:gd name="T52" fmla="*/ 595 w 974"/>
                <a:gd name="T53" fmla="*/ 201 h 869"/>
                <a:gd name="T54" fmla="*/ 482 w 974"/>
                <a:gd name="T55" fmla="*/ 84 h 869"/>
                <a:gd name="T56" fmla="*/ 439 w 974"/>
                <a:gd name="T57" fmla="*/ 294 h 869"/>
                <a:gd name="T58" fmla="*/ 416 w 974"/>
                <a:gd name="T59" fmla="*/ 159 h 869"/>
                <a:gd name="T60" fmla="*/ 586 w 974"/>
                <a:gd name="T61" fmla="*/ 203 h 869"/>
                <a:gd name="T62" fmla="*/ 591 w 974"/>
                <a:gd name="T63" fmla="*/ 252 h 869"/>
                <a:gd name="T64" fmla="*/ 511 w 974"/>
                <a:gd name="T65" fmla="*/ 328 h 869"/>
                <a:gd name="T66" fmla="*/ 188 w 974"/>
                <a:gd name="T67" fmla="*/ 575 h 869"/>
                <a:gd name="T68" fmla="*/ 302 w 974"/>
                <a:gd name="T69" fmla="*/ 593 h 869"/>
                <a:gd name="T70" fmla="*/ 305 w 974"/>
                <a:gd name="T71" fmla="*/ 796 h 869"/>
                <a:gd name="T72" fmla="*/ 10 w 974"/>
                <a:gd name="T73" fmla="*/ 572 h 869"/>
                <a:gd name="T74" fmla="*/ 466 w 974"/>
                <a:gd name="T75" fmla="*/ 617 h 869"/>
                <a:gd name="T76" fmla="*/ 443 w 974"/>
                <a:gd name="T77" fmla="*/ 832 h 869"/>
                <a:gd name="T78" fmla="*/ 484 w 974"/>
                <a:gd name="T79" fmla="*/ 805 h 869"/>
                <a:gd name="T80" fmla="*/ 137 w 974"/>
                <a:gd name="T81" fmla="*/ 785 h 869"/>
                <a:gd name="T82" fmla="*/ 341 w 974"/>
                <a:gd name="T83" fmla="*/ 825 h 869"/>
                <a:gd name="T84" fmla="*/ 466 w 974"/>
                <a:gd name="T85" fmla="*/ 776 h 869"/>
                <a:gd name="T86" fmla="*/ 422 w 974"/>
                <a:gd name="T87" fmla="*/ 771 h 869"/>
                <a:gd name="T88" fmla="*/ 393 w 974"/>
                <a:gd name="T89" fmla="*/ 860 h 869"/>
                <a:gd name="T90" fmla="*/ 504 w 974"/>
                <a:gd name="T91" fmla="*/ 742 h 869"/>
                <a:gd name="T92" fmla="*/ 477 w 974"/>
                <a:gd name="T93" fmla="*/ 713 h 869"/>
                <a:gd name="T94" fmla="*/ 427 w 974"/>
                <a:gd name="T95" fmla="*/ 737 h 869"/>
                <a:gd name="T96" fmla="*/ 569 w 974"/>
                <a:gd name="T97" fmla="*/ 688 h 869"/>
                <a:gd name="T98" fmla="*/ 571 w 974"/>
                <a:gd name="T99" fmla="*/ 719 h 869"/>
                <a:gd name="T100" fmla="*/ 555 w 974"/>
                <a:gd name="T101" fmla="*/ 649 h 869"/>
                <a:gd name="T102" fmla="*/ 697 w 974"/>
                <a:gd name="T103" fmla="*/ 598 h 869"/>
                <a:gd name="T104" fmla="*/ 654 w 974"/>
                <a:gd name="T105" fmla="*/ 455 h 869"/>
                <a:gd name="T106" fmla="*/ 461 w 974"/>
                <a:gd name="T107" fmla="*/ 584 h 869"/>
                <a:gd name="T108" fmla="*/ 443 w 974"/>
                <a:gd name="T109" fmla="*/ 404 h 869"/>
                <a:gd name="T110" fmla="*/ 448 w 974"/>
                <a:gd name="T111" fmla="*/ 604 h 869"/>
                <a:gd name="T112" fmla="*/ 393 w 974"/>
                <a:gd name="T113" fmla="*/ 600 h 869"/>
                <a:gd name="T114" fmla="*/ 407 w 974"/>
                <a:gd name="T115" fmla="*/ 474 h 869"/>
                <a:gd name="T116" fmla="*/ 489 w 974"/>
                <a:gd name="T117" fmla="*/ 427 h 869"/>
                <a:gd name="T118" fmla="*/ 568 w 974"/>
                <a:gd name="T119" fmla="*/ 453 h 869"/>
                <a:gd name="T120" fmla="*/ 719 w 974"/>
                <a:gd name="T121" fmla="*/ 409 h 869"/>
                <a:gd name="T122" fmla="*/ 422 w 974"/>
                <a:gd name="T123" fmla="*/ 484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69">
                  <a:moveTo>
                    <a:pt x="971" y="785"/>
                  </a:moveTo>
                  <a:lnTo>
                    <a:pt x="834" y="763"/>
                  </a:lnTo>
                  <a:lnTo>
                    <a:pt x="834" y="763"/>
                  </a:lnTo>
                  <a:lnTo>
                    <a:pt x="834" y="762"/>
                  </a:lnTo>
                  <a:lnTo>
                    <a:pt x="834" y="762"/>
                  </a:lnTo>
                  <a:lnTo>
                    <a:pt x="833" y="744"/>
                  </a:lnTo>
                  <a:lnTo>
                    <a:pt x="829" y="703"/>
                  </a:lnTo>
                  <a:lnTo>
                    <a:pt x="827" y="678"/>
                  </a:lnTo>
                  <a:lnTo>
                    <a:pt x="824" y="654"/>
                  </a:lnTo>
                  <a:lnTo>
                    <a:pt x="819" y="631"/>
                  </a:lnTo>
                  <a:lnTo>
                    <a:pt x="814" y="612"/>
                  </a:lnTo>
                  <a:lnTo>
                    <a:pt x="814" y="612"/>
                  </a:lnTo>
                  <a:lnTo>
                    <a:pt x="810" y="604"/>
                  </a:lnTo>
                  <a:lnTo>
                    <a:pt x="807" y="596"/>
                  </a:lnTo>
                  <a:lnTo>
                    <a:pt x="802" y="590"/>
                  </a:lnTo>
                  <a:lnTo>
                    <a:pt x="797" y="584"/>
                  </a:lnTo>
                  <a:lnTo>
                    <a:pt x="791" y="580"/>
                  </a:lnTo>
                  <a:lnTo>
                    <a:pt x="787" y="576"/>
                  </a:lnTo>
                  <a:lnTo>
                    <a:pt x="775" y="569"/>
                  </a:lnTo>
                  <a:lnTo>
                    <a:pt x="764" y="566"/>
                  </a:lnTo>
                  <a:lnTo>
                    <a:pt x="755" y="564"/>
                  </a:lnTo>
                  <a:lnTo>
                    <a:pt x="747" y="563"/>
                  </a:lnTo>
                  <a:lnTo>
                    <a:pt x="747" y="563"/>
                  </a:lnTo>
                  <a:lnTo>
                    <a:pt x="746" y="563"/>
                  </a:lnTo>
                  <a:lnTo>
                    <a:pt x="746" y="563"/>
                  </a:lnTo>
                  <a:lnTo>
                    <a:pt x="743" y="518"/>
                  </a:lnTo>
                  <a:lnTo>
                    <a:pt x="738" y="473"/>
                  </a:lnTo>
                  <a:lnTo>
                    <a:pt x="734" y="435"/>
                  </a:lnTo>
                  <a:lnTo>
                    <a:pt x="730" y="419"/>
                  </a:lnTo>
                  <a:lnTo>
                    <a:pt x="728" y="407"/>
                  </a:lnTo>
                  <a:lnTo>
                    <a:pt x="728" y="407"/>
                  </a:lnTo>
                  <a:lnTo>
                    <a:pt x="725" y="398"/>
                  </a:lnTo>
                  <a:lnTo>
                    <a:pt x="722" y="390"/>
                  </a:lnTo>
                  <a:lnTo>
                    <a:pt x="718" y="383"/>
                  </a:lnTo>
                  <a:lnTo>
                    <a:pt x="714" y="377"/>
                  </a:lnTo>
                  <a:lnTo>
                    <a:pt x="706" y="368"/>
                  </a:lnTo>
                  <a:lnTo>
                    <a:pt x="697" y="361"/>
                  </a:lnTo>
                  <a:lnTo>
                    <a:pt x="689" y="358"/>
                  </a:lnTo>
                  <a:lnTo>
                    <a:pt x="681" y="355"/>
                  </a:lnTo>
                  <a:lnTo>
                    <a:pt x="675" y="354"/>
                  </a:lnTo>
                  <a:lnTo>
                    <a:pt x="671" y="354"/>
                  </a:lnTo>
                  <a:lnTo>
                    <a:pt x="671" y="354"/>
                  </a:lnTo>
                  <a:lnTo>
                    <a:pt x="616" y="319"/>
                  </a:lnTo>
                  <a:lnTo>
                    <a:pt x="616" y="319"/>
                  </a:lnTo>
                  <a:lnTo>
                    <a:pt x="579" y="296"/>
                  </a:lnTo>
                  <a:lnTo>
                    <a:pt x="579" y="296"/>
                  </a:lnTo>
                  <a:lnTo>
                    <a:pt x="577" y="295"/>
                  </a:lnTo>
                  <a:lnTo>
                    <a:pt x="576" y="295"/>
                  </a:lnTo>
                  <a:lnTo>
                    <a:pt x="576" y="295"/>
                  </a:lnTo>
                  <a:lnTo>
                    <a:pt x="573" y="296"/>
                  </a:lnTo>
                  <a:lnTo>
                    <a:pt x="572" y="297"/>
                  </a:lnTo>
                  <a:lnTo>
                    <a:pt x="572" y="297"/>
                  </a:lnTo>
                  <a:lnTo>
                    <a:pt x="570" y="300"/>
                  </a:lnTo>
                  <a:lnTo>
                    <a:pt x="569" y="289"/>
                  </a:lnTo>
                  <a:lnTo>
                    <a:pt x="569" y="289"/>
                  </a:lnTo>
                  <a:lnTo>
                    <a:pt x="574" y="284"/>
                  </a:lnTo>
                  <a:lnTo>
                    <a:pt x="580" y="277"/>
                  </a:lnTo>
                  <a:lnTo>
                    <a:pt x="585" y="270"/>
                  </a:lnTo>
                  <a:lnTo>
                    <a:pt x="590" y="262"/>
                  </a:lnTo>
                  <a:lnTo>
                    <a:pt x="590" y="262"/>
                  </a:lnTo>
                  <a:lnTo>
                    <a:pt x="599" y="259"/>
                  </a:lnTo>
                  <a:lnTo>
                    <a:pt x="606" y="256"/>
                  </a:lnTo>
                  <a:lnTo>
                    <a:pt x="613" y="252"/>
                  </a:lnTo>
                  <a:lnTo>
                    <a:pt x="619" y="247"/>
                  </a:lnTo>
                  <a:lnTo>
                    <a:pt x="626" y="241"/>
                  </a:lnTo>
                  <a:lnTo>
                    <a:pt x="632" y="233"/>
                  </a:lnTo>
                  <a:lnTo>
                    <a:pt x="636" y="223"/>
                  </a:lnTo>
                  <a:lnTo>
                    <a:pt x="636" y="223"/>
                  </a:lnTo>
                  <a:lnTo>
                    <a:pt x="637" y="216"/>
                  </a:lnTo>
                  <a:lnTo>
                    <a:pt x="638" y="209"/>
                  </a:lnTo>
                  <a:lnTo>
                    <a:pt x="638" y="209"/>
                  </a:lnTo>
                  <a:lnTo>
                    <a:pt x="637" y="201"/>
                  </a:lnTo>
                  <a:lnTo>
                    <a:pt x="634" y="193"/>
                  </a:lnTo>
                  <a:lnTo>
                    <a:pt x="634" y="193"/>
                  </a:lnTo>
                  <a:lnTo>
                    <a:pt x="636" y="192"/>
                  </a:lnTo>
                  <a:lnTo>
                    <a:pt x="638" y="191"/>
                  </a:lnTo>
                  <a:lnTo>
                    <a:pt x="638" y="191"/>
                  </a:lnTo>
                  <a:lnTo>
                    <a:pt x="644" y="175"/>
                  </a:lnTo>
                  <a:lnTo>
                    <a:pt x="644" y="175"/>
                  </a:lnTo>
                  <a:lnTo>
                    <a:pt x="647" y="179"/>
                  </a:lnTo>
                  <a:lnTo>
                    <a:pt x="652" y="182"/>
                  </a:lnTo>
                  <a:lnTo>
                    <a:pt x="652" y="182"/>
                  </a:lnTo>
                  <a:lnTo>
                    <a:pt x="651" y="188"/>
                  </a:lnTo>
                  <a:lnTo>
                    <a:pt x="651" y="188"/>
                  </a:lnTo>
                  <a:lnTo>
                    <a:pt x="652" y="194"/>
                  </a:lnTo>
                  <a:lnTo>
                    <a:pt x="653" y="198"/>
                  </a:lnTo>
                  <a:lnTo>
                    <a:pt x="655" y="203"/>
                  </a:lnTo>
                  <a:lnTo>
                    <a:pt x="659" y="206"/>
                  </a:lnTo>
                  <a:lnTo>
                    <a:pt x="659" y="206"/>
                  </a:lnTo>
                  <a:lnTo>
                    <a:pt x="664" y="211"/>
                  </a:lnTo>
                  <a:lnTo>
                    <a:pt x="671" y="214"/>
                  </a:lnTo>
                  <a:lnTo>
                    <a:pt x="678" y="214"/>
                  </a:lnTo>
                  <a:lnTo>
                    <a:pt x="683" y="213"/>
                  </a:lnTo>
                  <a:lnTo>
                    <a:pt x="683" y="213"/>
                  </a:lnTo>
                  <a:lnTo>
                    <a:pt x="687" y="211"/>
                  </a:lnTo>
                  <a:lnTo>
                    <a:pt x="690" y="207"/>
                  </a:lnTo>
                  <a:lnTo>
                    <a:pt x="690" y="207"/>
                  </a:lnTo>
                  <a:lnTo>
                    <a:pt x="696" y="213"/>
                  </a:lnTo>
                  <a:lnTo>
                    <a:pt x="701" y="217"/>
                  </a:lnTo>
                  <a:lnTo>
                    <a:pt x="708" y="221"/>
                  </a:lnTo>
                  <a:lnTo>
                    <a:pt x="715" y="222"/>
                  </a:lnTo>
                  <a:lnTo>
                    <a:pt x="715" y="222"/>
                  </a:lnTo>
                  <a:lnTo>
                    <a:pt x="719" y="221"/>
                  </a:lnTo>
                  <a:lnTo>
                    <a:pt x="725" y="219"/>
                  </a:lnTo>
                  <a:lnTo>
                    <a:pt x="729" y="214"/>
                  </a:lnTo>
                  <a:lnTo>
                    <a:pt x="733" y="211"/>
                  </a:lnTo>
                  <a:lnTo>
                    <a:pt x="734" y="206"/>
                  </a:lnTo>
                  <a:lnTo>
                    <a:pt x="734" y="206"/>
                  </a:lnTo>
                  <a:lnTo>
                    <a:pt x="735" y="204"/>
                  </a:lnTo>
                  <a:lnTo>
                    <a:pt x="734" y="202"/>
                  </a:lnTo>
                  <a:lnTo>
                    <a:pt x="734" y="202"/>
                  </a:lnTo>
                  <a:lnTo>
                    <a:pt x="732" y="201"/>
                  </a:lnTo>
                  <a:lnTo>
                    <a:pt x="729" y="201"/>
                  </a:lnTo>
                  <a:lnTo>
                    <a:pt x="729" y="201"/>
                  </a:lnTo>
                  <a:lnTo>
                    <a:pt x="725" y="202"/>
                  </a:lnTo>
                  <a:lnTo>
                    <a:pt x="723" y="202"/>
                  </a:lnTo>
                  <a:lnTo>
                    <a:pt x="722" y="201"/>
                  </a:lnTo>
                  <a:lnTo>
                    <a:pt x="722" y="201"/>
                  </a:lnTo>
                  <a:lnTo>
                    <a:pt x="720" y="198"/>
                  </a:lnTo>
                  <a:lnTo>
                    <a:pt x="719" y="196"/>
                  </a:lnTo>
                  <a:lnTo>
                    <a:pt x="719" y="188"/>
                  </a:lnTo>
                  <a:lnTo>
                    <a:pt x="720" y="180"/>
                  </a:lnTo>
                  <a:lnTo>
                    <a:pt x="724" y="172"/>
                  </a:lnTo>
                  <a:lnTo>
                    <a:pt x="724" y="172"/>
                  </a:lnTo>
                  <a:lnTo>
                    <a:pt x="727" y="160"/>
                  </a:lnTo>
                  <a:lnTo>
                    <a:pt x="730" y="148"/>
                  </a:lnTo>
                  <a:lnTo>
                    <a:pt x="730" y="142"/>
                  </a:lnTo>
                  <a:lnTo>
                    <a:pt x="730" y="137"/>
                  </a:lnTo>
                  <a:lnTo>
                    <a:pt x="728" y="130"/>
                  </a:lnTo>
                  <a:lnTo>
                    <a:pt x="726" y="123"/>
                  </a:lnTo>
                  <a:lnTo>
                    <a:pt x="726" y="123"/>
                  </a:lnTo>
                  <a:lnTo>
                    <a:pt x="722" y="117"/>
                  </a:lnTo>
                  <a:lnTo>
                    <a:pt x="716" y="110"/>
                  </a:lnTo>
                  <a:lnTo>
                    <a:pt x="709" y="104"/>
                  </a:lnTo>
                  <a:lnTo>
                    <a:pt x="700" y="100"/>
                  </a:lnTo>
                  <a:lnTo>
                    <a:pt x="691" y="95"/>
                  </a:lnTo>
                  <a:lnTo>
                    <a:pt x="682" y="93"/>
                  </a:lnTo>
                  <a:lnTo>
                    <a:pt x="672" y="91"/>
                  </a:lnTo>
                  <a:lnTo>
                    <a:pt x="663" y="92"/>
                  </a:lnTo>
                  <a:lnTo>
                    <a:pt x="663" y="92"/>
                  </a:lnTo>
                  <a:lnTo>
                    <a:pt x="659" y="92"/>
                  </a:lnTo>
                  <a:lnTo>
                    <a:pt x="654" y="94"/>
                  </a:lnTo>
                  <a:lnTo>
                    <a:pt x="667" y="74"/>
                  </a:lnTo>
                  <a:lnTo>
                    <a:pt x="667" y="74"/>
                  </a:lnTo>
                  <a:lnTo>
                    <a:pt x="668" y="72"/>
                  </a:lnTo>
                  <a:lnTo>
                    <a:pt x="668" y="70"/>
                  </a:lnTo>
                  <a:lnTo>
                    <a:pt x="668" y="70"/>
                  </a:lnTo>
                  <a:lnTo>
                    <a:pt x="665" y="68"/>
                  </a:lnTo>
                  <a:lnTo>
                    <a:pt x="663" y="67"/>
                  </a:lnTo>
                  <a:lnTo>
                    <a:pt x="634" y="65"/>
                  </a:lnTo>
                  <a:lnTo>
                    <a:pt x="634" y="65"/>
                  </a:lnTo>
                  <a:lnTo>
                    <a:pt x="633" y="65"/>
                  </a:lnTo>
                  <a:lnTo>
                    <a:pt x="631" y="66"/>
                  </a:lnTo>
                  <a:lnTo>
                    <a:pt x="631" y="66"/>
                  </a:lnTo>
                  <a:lnTo>
                    <a:pt x="629" y="68"/>
                  </a:lnTo>
                  <a:lnTo>
                    <a:pt x="629" y="70"/>
                  </a:lnTo>
                  <a:lnTo>
                    <a:pt x="631" y="87"/>
                  </a:lnTo>
                  <a:lnTo>
                    <a:pt x="631" y="87"/>
                  </a:lnTo>
                  <a:lnTo>
                    <a:pt x="625" y="81"/>
                  </a:lnTo>
                  <a:lnTo>
                    <a:pt x="619" y="75"/>
                  </a:lnTo>
                  <a:lnTo>
                    <a:pt x="613" y="68"/>
                  </a:lnTo>
                  <a:lnTo>
                    <a:pt x="613" y="68"/>
                  </a:lnTo>
                  <a:lnTo>
                    <a:pt x="608" y="57"/>
                  </a:lnTo>
                  <a:lnTo>
                    <a:pt x="601" y="46"/>
                  </a:lnTo>
                  <a:lnTo>
                    <a:pt x="595" y="37"/>
                  </a:lnTo>
                  <a:lnTo>
                    <a:pt x="587" y="28"/>
                  </a:lnTo>
                  <a:lnTo>
                    <a:pt x="579" y="20"/>
                  </a:lnTo>
                  <a:lnTo>
                    <a:pt x="570" y="13"/>
                  </a:lnTo>
                  <a:lnTo>
                    <a:pt x="560" y="9"/>
                  </a:lnTo>
                  <a:lnTo>
                    <a:pt x="550" y="4"/>
                  </a:lnTo>
                  <a:lnTo>
                    <a:pt x="550" y="4"/>
                  </a:lnTo>
                  <a:lnTo>
                    <a:pt x="536" y="1"/>
                  </a:lnTo>
                  <a:lnTo>
                    <a:pt x="521" y="0"/>
                  </a:lnTo>
                  <a:lnTo>
                    <a:pt x="505" y="0"/>
                  </a:lnTo>
                  <a:lnTo>
                    <a:pt x="489" y="2"/>
                  </a:lnTo>
                  <a:lnTo>
                    <a:pt x="472" y="7"/>
                  </a:lnTo>
                  <a:lnTo>
                    <a:pt x="456" y="13"/>
                  </a:lnTo>
                  <a:lnTo>
                    <a:pt x="439" y="21"/>
                  </a:lnTo>
                  <a:lnTo>
                    <a:pt x="422" y="31"/>
                  </a:lnTo>
                  <a:lnTo>
                    <a:pt x="422" y="31"/>
                  </a:lnTo>
                  <a:lnTo>
                    <a:pt x="406" y="41"/>
                  </a:lnTo>
                  <a:lnTo>
                    <a:pt x="392" y="54"/>
                  </a:lnTo>
                  <a:lnTo>
                    <a:pt x="378" y="66"/>
                  </a:lnTo>
                  <a:lnTo>
                    <a:pt x="367" y="80"/>
                  </a:lnTo>
                  <a:lnTo>
                    <a:pt x="358" y="92"/>
                  </a:lnTo>
                  <a:lnTo>
                    <a:pt x="350" y="105"/>
                  </a:lnTo>
                  <a:lnTo>
                    <a:pt x="344" y="118"/>
                  </a:lnTo>
                  <a:lnTo>
                    <a:pt x="342" y="130"/>
                  </a:lnTo>
                  <a:lnTo>
                    <a:pt x="342" y="130"/>
                  </a:lnTo>
                  <a:lnTo>
                    <a:pt x="341" y="140"/>
                  </a:lnTo>
                  <a:lnTo>
                    <a:pt x="342" y="150"/>
                  </a:lnTo>
                  <a:lnTo>
                    <a:pt x="343" y="159"/>
                  </a:lnTo>
                  <a:lnTo>
                    <a:pt x="347" y="167"/>
                  </a:lnTo>
                  <a:lnTo>
                    <a:pt x="350" y="174"/>
                  </a:lnTo>
                  <a:lnTo>
                    <a:pt x="353" y="179"/>
                  </a:lnTo>
                  <a:lnTo>
                    <a:pt x="358" y="185"/>
                  </a:lnTo>
                  <a:lnTo>
                    <a:pt x="362" y="189"/>
                  </a:lnTo>
                  <a:lnTo>
                    <a:pt x="372" y="196"/>
                  </a:lnTo>
                  <a:lnTo>
                    <a:pt x="380" y="201"/>
                  </a:lnTo>
                  <a:lnTo>
                    <a:pt x="390" y="204"/>
                  </a:lnTo>
                  <a:lnTo>
                    <a:pt x="390" y="204"/>
                  </a:lnTo>
                  <a:lnTo>
                    <a:pt x="414" y="260"/>
                  </a:lnTo>
                  <a:lnTo>
                    <a:pt x="414" y="260"/>
                  </a:lnTo>
                  <a:lnTo>
                    <a:pt x="411" y="266"/>
                  </a:lnTo>
                  <a:lnTo>
                    <a:pt x="410" y="269"/>
                  </a:lnTo>
                  <a:lnTo>
                    <a:pt x="410" y="274"/>
                  </a:lnTo>
                  <a:lnTo>
                    <a:pt x="410" y="274"/>
                  </a:lnTo>
                  <a:lnTo>
                    <a:pt x="411" y="279"/>
                  </a:lnTo>
                  <a:lnTo>
                    <a:pt x="411" y="279"/>
                  </a:lnTo>
                  <a:lnTo>
                    <a:pt x="413" y="286"/>
                  </a:lnTo>
                  <a:lnTo>
                    <a:pt x="419" y="291"/>
                  </a:lnTo>
                  <a:lnTo>
                    <a:pt x="425" y="297"/>
                  </a:lnTo>
                  <a:lnTo>
                    <a:pt x="434" y="303"/>
                  </a:lnTo>
                  <a:lnTo>
                    <a:pt x="434" y="303"/>
                  </a:lnTo>
                  <a:lnTo>
                    <a:pt x="454" y="311"/>
                  </a:lnTo>
                  <a:lnTo>
                    <a:pt x="472" y="316"/>
                  </a:lnTo>
                  <a:lnTo>
                    <a:pt x="480" y="318"/>
                  </a:lnTo>
                  <a:lnTo>
                    <a:pt x="488" y="319"/>
                  </a:lnTo>
                  <a:lnTo>
                    <a:pt x="496" y="319"/>
                  </a:lnTo>
                  <a:lnTo>
                    <a:pt x="503" y="318"/>
                  </a:lnTo>
                  <a:lnTo>
                    <a:pt x="475" y="341"/>
                  </a:lnTo>
                  <a:lnTo>
                    <a:pt x="475" y="341"/>
                  </a:lnTo>
                  <a:lnTo>
                    <a:pt x="473" y="342"/>
                  </a:lnTo>
                  <a:lnTo>
                    <a:pt x="473" y="344"/>
                  </a:lnTo>
                  <a:lnTo>
                    <a:pt x="473" y="346"/>
                  </a:lnTo>
                  <a:lnTo>
                    <a:pt x="473" y="346"/>
                  </a:lnTo>
                  <a:lnTo>
                    <a:pt x="472" y="348"/>
                  </a:lnTo>
                  <a:lnTo>
                    <a:pt x="472" y="348"/>
                  </a:lnTo>
                  <a:lnTo>
                    <a:pt x="438" y="374"/>
                  </a:lnTo>
                  <a:lnTo>
                    <a:pt x="438" y="374"/>
                  </a:lnTo>
                  <a:lnTo>
                    <a:pt x="433" y="376"/>
                  </a:lnTo>
                  <a:lnTo>
                    <a:pt x="427" y="378"/>
                  </a:lnTo>
                  <a:lnTo>
                    <a:pt x="427" y="378"/>
                  </a:lnTo>
                  <a:lnTo>
                    <a:pt x="424" y="381"/>
                  </a:lnTo>
                  <a:lnTo>
                    <a:pt x="420" y="387"/>
                  </a:lnTo>
                  <a:lnTo>
                    <a:pt x="415" y="395"/>
                  </a:lnTo>
                  <a:lnTo>
                    <a:pt x="412" y="404"/>
                  </a:lnTo>
                  <a:lnTo>
                    <a:pt x="407" y="416"/>
                  </a:lnTo>
                  <a:lnTo>
                    <a:pt x="404" y="432"/>
                  </a:lnTo>
                  <a:lnTo>
                    <a:pt x="401" y="451"/>
                  </a:lnTo>
                  <a:lnTo>
                    <a:pt x="398" y="473"/>
                  </a:lnTo>
                  <a:lnTo>
                    <a:pt x="398" y="473"/>
                  </a:lnTo>
                  <a:lnTo>
                    <a:pt x="376" y="587"/>
                  </a:lnTo>
                  <a:lnTo>
                    <a:pt x="376" y="587"/>
                  </a:lnTo>
                  <a:lnTo>
                    <a:pt x="376" y="590"/>
                  </a:lnTo>
                  <a:lnTo>
                    <a:pt x="377" y="591"/>
                  </a:lnTo>
                  <a:lnTo>
                    <a:pt x="377" y="591"/>
                  </a:lnTo>
                  <a:lnTo>
                    <a:pt x="376" y="592"/>
                  </a:lnTo>
                  <a:lnTo>
                    <a:pt x="376" y="592"/>
                  </a:lnTo>
                  <a:lnTo>
                    <a:pt x="355" y="603"/>
                  </a:lnTo>
                  <a:lnTo>
                    <a:pt x="337" y="613"/>
                  </a:lnTo>
                  <a:lnTo>
                    <a:pt x="337" y="613"/>
                  </a:lnTo>
                  <a:lnTo>
                    <a:pt x="331" y="598"/>
                  </a:lnTo>
                  <a:lnTo>
                    <a:pt x="331" y="598"/>
                  </a:lnTo>
                  <a:lnTo>
                    <a:pt x="329" y="591"/>
                  </a:lnTo>
                  <a:lnTo>
                    <a:pt x="325" y="586"/>
                  </a:lnTo>
                  <a:lnTo>
                    <a:pt x="322" y="583"/>
                  </a:lnTo>
                  <a:lnTo>
                    <a:pt x="319" y="580"/>
                  </a:lnTo>
                  <a:lnTo>
                    <a:pt x="312" y="577"/>
                  </a:lnTo>
                  <a:lnTo>
                    <a:pt x="310" y="576"/>
                  </a:lnTo>
                  <a:lnTo>
                    <a:pt x="310" y="576"/>
                  </a:lnTo>
                  <a:lnTo>
                    <a:pt x="190" y="566"/>
                  </a:lnTo>
                  <a:lnTo>
                    <a:pt x="99" y="558"/>
                  </a:lnTo>
                  <a:lnTo>
                    <a:pt x="39" y="554"/>
                  </a:lnTo>
                  <a:lnTo>
                    <a:pt x="39" y="554"/>
                  </a:lnTo>
                  <a:lnTo>
                    <a:pt x="26" y="554"/>
                  </a:lnTo>
                  <a:lnTo>
                    <a:pt x="16" y="555"/>
                  </a:lnTo>
                  <a:lnTo>
                    <a:pt x="8" y="558"/>
                  </a:lnTo>
                  <a:lnTo>
                    <a:pt x="4" y="561"/>
                  </a:lnTo>
                  <a:lnTo>
                    <a:pt x="2" y="563"/>
                  </a:lnTo>
                  <a:lnTo>
                    <a:pt x="2" y="563"/>
                  </a:lnTo>
                  <a:lnTo>
                    <a:pt x="1" y="567"/>
                  </a:lnTo>
                  <a:lnTo>
                    <a:pt x="0" y="571"/>
                  </a:lnTo>
                  <a:lnTo>
                    <a:pt x="1" y="574"/>
                  </a:lnTo>
                  <a:lnTo>
                    <a:pt x="1" y="576"/>
                  </a:lnTo>
                  <a:lnTo>
                    <a:pt x="1" y="576"/>
                  </a:lnTo>
                  <a:lnTo>
                    <a:pt x="95" y="790"/>
                  </a:lnTo>
                  <a:lnTo>
                    <a:pt x="95" y="790"/>
                  </a:lnTo>
                  <a:lnTo>
                    <a:pt x="98" y="793"/>
                  </a:lnTo>
                  <a:lnTo>
                    <a:pt x="100" y="793"/>
                  </a:lnTo>
                  <a:lnTo>
                    <a:pt x="110" y="794"/>
                  </a:lnTo>
                  <a:lnTo>
                    <a:pt x="102" y="799"/>
                  </a:lnTo>
                  <a:lnTo>
                    <a:pt x="102" y="799"/>
                  </a:lnTo>
                  <a:lnTo>
                    <a:pt x="102" y="800"/>
                  </a:lnTo>
                  <a:lnTo>
                    <a:pt x="102" y="800"/>
                  </a:lnTo>
                  <a:lnTo>
                    <a:pt x="101" y="800"/>
                  </a:lnTo>
                  <a:lnTo>
                    <a:pt x="101" y="800"/>
                  </a:lnTo>
                  <a:lnTo>
                    <a:pt x="101" y="800"/>
                  </a:lnTo>
                  <a:lnTo>
                    <a:pt x="101" y="800"/>
                  </a:lnTo>
                  <a:lnTo>
                    <a:pt x="101" y="802"/>
                  </a:lnTo>
                  <a:lnTo>
                    <a:pt x="101" y="802"/>
                  </a:lnTo>
                  <a:lnTo>
                    <a:pt x="100" y="802"/>
                  </a:lnTo>
                  <a:lnTo>
                    <a:pt x="100" y="802"/>
                  </a:lnTo>
                  <a:lnTo>
                    <a:pt x="100" y="803"/>
                  </a:lnTo>
                  <a:lnTo>
                    <a:pt x="100" y="803"/>
                  </a:lnTo>
                  <a:lnTo>
                    <a:pt x="100" y="804"/>
                  </a:lnTo>
                  <a:lnTo>
                    <a:pt x="100" y="831"/>
                  </a:lnTo>
                  <a:lnTo>
                    <a:pt x="100" y="831"/>
                  </a:lnTo>
                  <a:lnTo>
                    <a:pt x="101" y="834"/>
                  </a:lnTo>
                  <a:lnTo>
                    <a:pt x="104" y="835"/>
                  </a:lnTo>
                  <a:lnTo>
                    <a:pt x="397" y="869"/>
                  </a:lnTo>
                  <a:lnTo>
                    <a:pt x="397" y="869"/>
                  </a:lnTo>
                  <a:lnTo>
                    <a:pt x="397" y="869"/>
                  </a:lnTo>
                  <a:lnTo>
                    <a:pt x="397" y="869"/>
                  </a:lnTo>
                  <a:lnTo>
                    <a:pt x="398" y="869"/>
                  </a:lnTo>
                  <a:lnTo>
                    <a:pt x="398" y="869"/>
                  </a:lnTo>
                  <a:lnTo>
                    <a:pt x="399" y="869"/>
                  </a:lnTo>
                  <a:lnTo>
                    <a:pt x="399" y="869"/>
                  </a:lnTo>
                  <a:lnTo>
                    <a:pt x="399" y="868"/>
                  </a:lnTo>
                  <a:lnTo>
                    <a:pt x="555" y="776"/>
                  </a:lnTo>
                  <a:lnTo>
                    <a:pt x="555" y="776"/>
                  </a:lnTo>
                  <a:lnTo>
                    <a:pt x="557" y="775"/>
                  </a:lnTo>
                  <a:lnTo>
                    <a:pt x="558" y="772"/>
                  </a:lnTo>
                  <a:lnTo>
                    <a:pt x="558" y="750"/>
                  </a:lnTo>
                  <a:lnTo>
                    <a:pt x="558" y="750"/>
                  </a:lnTo>
                  <a:lnTo>
                    <a:pt x="558" y="749"/>
                  </a:lnTo>
                  <a:lnTo>
                    <a:pt x="558" y="749"/>
                  </a:lnTo>
                  <a:lnTo>
                    <a:pt x="558" y="749"/>
                  </a:lnTo>
                  <a:lnTo>
                    <a:pt x="558" y="749"/>
                  </a:lnTo>
                  <a:lnTo>
                    <a:pt x="557" y="747"/>
                  </a:lnTo>
                  <a:lnTo>
                    <a:pt x="557" y="747"/>
                  </a:lnTo>
                  <a:lnTo>
                    <a:pt x="557" y="747"/>
                  </a:lnTo>
                  <a:lnTo>
                    <a:pt x="557" y="747"/>
                  </a:lnTo>
                  <a:lnTo>
                    <a:pt x="555" y="745"/>
                  </a:lnTo>
                  <a:lnTo>
                    <a:pt x="555" y="745"/>
                  </a:lnTo>
                  <a:lnTo>
                    <a:pt x="555" y="745"/>
                  </a:lnTo>
                  <a:lnTo>
                    <a:pt x="555" y="745"/>
                  </a:lnTo>
                  <a:lnTo>
                    <a:pt x="555" y="745"/>
                  </a:lnTo>
                  <a:lnTo>
                    <a:pt x="555" y="745"/>
                  </a:lnTo>
                  <a:lnTo>
                    <a:pt x="554" y="745"/>
                  </a:lnTo>
                  <a:lnTo>
                    <a:pt x="554" y="745"/>
                  </a:lnTo>
                  <a:lnTo>
                    <a:pt x="554" y="745"/>
                  </a:lnTo>
                  <a:lnTo>
                    <a:pt x="515" y="739"/>
                  </a:lnTo>
                  <a:lnTo>
                    <a:pt x="515" y="739"/>
                  </a:lnTo>
                  <a:lnTo>
                    <a:pt x="516" y="730"/>
                  </a:lnTo>
                  <a:lnTo>
                    <a:pt x="516" y="730"/>
                  </a:lnTo>
                  <a:lnTo>
                    <a:pt x="526" y="725"/>
                  </a:lnTo>
                  <a:lnTo>
                    <a:pt x="576" y="733"/>
                  </a:lnTo>
                  <a:lnTo>
                    <a:pt x="576" y="733"/>
                  </a:lnTo>
                  <a:lnTo>
                    <a:pt x="577" y="733"/>
                  </a:lnTo>
                  <a:lnTo>
                    <a:pt x="582" y="737"/>
                  </a:lnTo>
                  <a:lnTo>
                    <a:pt x="582" y="737"/>
                  </a:lnTo>
                  <a:lnTo>
                    <a:pt x="586" y="738"/>
                  </a:lnTo>
                  <a:lnTo>
                    <a:pt x="586" y="738"/>
                  </a:lnTo>
                  <a:lnTo>
                    <a:pt x="594" y="737"/>
                  </a:lnTo>
                  <a:lnTo>
                    <a:pt x="601" y="735"/>
                  </a:lnTo>
                  <a:lnTo>
                    <a:pt x="601" y="735"/>
                  </a:lnTo>
                  <a:lnTo>
                    <a:pt x="603" y="737"/>
                  </a:lnTo>
                  <a:lnTo>
                    <a:pt x="968" y="794"/>
                  </a:lnTo>
                  <a:lnTo>
                    <a:pt x="968" y="794"/>
                  </a:lnTo>
                  <a:lnTo>
                    <a:pt x="971" y="794"/>
                  </a:lnTo>
                  <a:lnTo>
                    <a:pt x="972" y="793"/>
                  </a:lnTo>
                  <a:lnTo>
                    <a:pt x="973" y="791"/>
                  </a:lnTo>
                  <a:lnTo>
                    <a:pt x="974" y="790"/>
                  </a:lnTo>
                  <a:lnTo>
                    <a:pt x="974" y="790"/>
                  </a:lnTo>
                  <a:lnTo>
                    <a:pt x="974" y="788"/>
                  </a:lnTo>
                  <a:lnTo>
                    <a:pt x="973" y="787"/>
                  </a:lnTo>
                  <a:lnTo>
                    <a:pt x="972" y="786"/>
                  </a:lnTo>
                  <a:lnTo>
                    <a:pt x="971" y="785"/>
                  </a:lnTo>
                  <a:lnTo>
                    <a:pt x="971" y="785"/>
                  </a:lnTo>
                  <a:close/>
                  <a:moveTo>
                    <a:pt x="806" y="615"/>
                  </a:moveTo>
                  <a:lnTo>
                    <a:pt x="806" y="615"/>
                  </a:lnTo>
                  <a:lnTo>
                    <a:pt x="810" y="632"/>
                  </a:lnTo>
                  <a:lnTo>
                    <a:pt x="815" y="654"/>
                  </a:lnTo>
                  <a:lnTo>
                    <a:pt x="817" y="676"/>
                  </a:lnTo>
                  <a:lnTo>
                    <a:pt x="820" y="700"/>
                  </a:lnTo>
                  <a:lnTo>
                    <a:pt x="824" y="740"/>
                  </a:lnTo>
                  <a:lnTo>
                    <a:pt x="825" y="762"/>
                  </a:lnTo>
                  <a:lnTo>
                    <a:pt x="714" y="744"/>
                  </a:lnTo>
                  <a:lnTo>
                    <a:pt x="714" y="744"/>
                  </a:lnTo>
                  <a:lnTo>
                    <a:pt x="714" y="743"/>
                  </a:lnTo>
                  <a:lnTo>
                    <a:pt x="692" y="689"/>
                  </a:lnTo>
                  <a:lnTo>
                    <a:pt x="692" y="689"/>
                  </a:lnTo>
                  <a:lnTo>
                    <a:pt x="692" y="689"/>
                  </a:lnTo>
                  <a:lnTo>
                    <a:pt x="692" y="689"/>
                  </a:lnTo>
                  <a:lnTo>
                    <a:pt x="714" y="673"/>
                  </a:lnTo>
                  <a:lnTo>
                    <a:pt x="732" y="657"/>
                  </a:lnTo>
                  <a:lnTo>
                    <a:pt x="743" y="645"/>
                  </a:lnTo>
                  <a:lnTo>
                    <a:pt x="746" y="639"/>
                  </a:lnTo>
                  <a:lnTo>
                    <a:pt x="748" y="636"/>
                  </a:lnTo>
                  <a:lnTo>
                    <a:pt x="748" y="636"/>
                  </a:lnTo>
                  <a:lnTo>
                    <a:pt x="748" y="628"/>
                  </a:lnTo>
                  <a:lnTo>
                    <a:pt x="748" y="613"/>
                  </a:lnTo>
                  <a:lnTo>
                    <a:pt x="747" y="572"/>
                  </a:lnTo>
                  <a:lnTo>
                    <a:pt x="747" y="572"/>
                  </a:lnTo>
                  <a:lnTo>
                    <a:pt x="755" y="573"/>
                  </a:lnTo>
                  <a:lnTo>
                    <a:pt x="763" y="575"/>
                  </a:lnTo>
                  <a:lnTo>
                    <a:pt x="772" y="578"/>
                  </a:lnTo>
                  <a:lnTo>
                    <a:pt x="782" y="583"/>
                  </a:lnTo>
                  <a:lnTo>
                    <a:pt x="791" y="591"/>
                  </a:lnTo>
                  <a:lnTo>
                    <a:pt x="796" y="596"/>
                  </a:lnTo>
                  <a:lnTo>
                    <a:pt x="799" y="601"/>
                  </a:lnTo>
                  <a:lnTo>
                    <a:pt x="802" y="608"/>
                  </a:lnTo>
                  <a:lnTo>
                    <a:pt x="806" y="615"/>
                  </a:lnTo>
                  <a:lnTo>
                    <a:pt x="806" y="615"/>
                  </a:lnTo>
                  <a:close/>
                  <a:moveTo>
                    <a:pt x="704" y="743"/>
                  </a:moveTo>
                  <a:lnTo>
                    <a:pt x="668" y="738"/>
                  </a:lnTo>
                  <a:lnTo>
                    <a:pt x="697" y="724"/>
                  </a:lnTo>
                  <a:lnTo>
                    <a:pt x="704" y="743"/>
                  </a:lnTo>
                  <a:close/>
                  <a:moveTo>
                    <a:pt x="670" y="354"/>
                  </a:moveTo>
                  <a:lnTo>
                    <a:pt x="670" y="354"/>
                  </a:lnTo>
                  <a:lnTo>
                    <a:pt x="670" y="354"/>
                  </a:lnTo>
                  <a:lnTo>
                    <a:pt x="670" y="354"/>
                  </a:lnTo>
                  <a:lnTo>
                    <a:pt x="670" y="354"/>
                  </a:lnTo>
                  <a:lnTo>
                    <a:pt x="670" y="354"/>
                  </a:lnTo>
                  <a:close/>
                  <a:moveTo>
                    <a:pt x="578" y="306"/>
                  </a:moveTo>
                  <a:lnTo>
                    <a:pt x="578" y="306"/>
                  </a:lnTo>
                  <a:lnTo>
                    <a:pt x="608" y="325"/>
                  </a:lnTo>
                  <a:lnTo>
                    <a:pt x="608" y="325"/>
                  </a:lnTo>
                  <a:lnTo>
                    <a:pt x="563" y="418"/>
                  </a:lnTo>
                  <a:lnTo>
                    <a:pt x="563" y="418"/>
                  </a:lnTo>
                  <a:lnTo>
                    <a:pt x="527" y="385"/>
                  </a:lnTo>
                  <a:lnTo>
                    <a:pt x="527" y="385"/>
                  </a:lnTo>
                  <a:lnTo>
                    <a:pt x="578" y="306"/>
                  </a:lnTo>
                  <a:lnTo>
                    <a:pt x="578" y="306"/>
                  </a:lnTo>
                  <a:close/>
                  <a:moveTo>
                    <a:pt x="517" y="419"/>
                  </a:moveTo>
                  <a:lnTo>
                    <a:pt x="517" y="419"/>
                  </a:lnTo>
                  <a:lnTo>
                    <a:pt x="516" y="413"/>
                  </a:lnTo>
                  <a:lnTo>
                    <a:pt x="518" y="406"/>
                  </a:lnTo>
                  <a:lnTo>
                    <a:pt x="523" y="392"/>
                  </a:lnTo>
                  <a:lnTo>
                    <a:pt x="523" y="392"/>
                  </a:lnTo>
                  <a:lnTo>
                    <a:pt x="532" y="401"/>
                  </a:lnTo>
                  <a:lnTo>
                    <a:pt x="532" y="401"/>
                  </a:lnTo>
                  <a:lnTo>
                    <a:pt x="531" y="409"/>
                  </a:lnTo>
                  <a:lnTo>
                    <a:pt x="531" y="409"/>
                  </a:lnTo>
                  <a:lnTo>
                    <a:pt x="532" y="416"/>
                  </a:lnTo>
                  <a:lnTo>
                    <a:pt x="533" y="423"/>
                  </a:lnTo>
                  <a:lnTo>
                    <a:pt x="533" y="423"/>
                  </a:lnTo>
                  <a:lnTo>
                    <a:pt x="535" y="429"/>
                  </a:lnTo>
                  <a:lnTo>
                    <a:pt x="537" y="443"/>
                  </a:lnTo>
                  <a:lnTo>
                    <a:pt x="543" y="480"/>
                  </a:lnTo>
                  <a:lnTo>
                    <a:pt x="543" y="480"/>
                  </a:lnTo>
                  <a:lnTo>
                    <a:pt x="537" y="482"/>
                  </a:lnTo>
                  <a:lnTo>
                    <a:pt x="531" y="483"/>
                  </a:lnTo>
                  <a:lnTo>
                    <a:pt x="524" y="483"/>
                  </a:lnTo>
                  <a:lnTo>
                    <a:pt x="517" y="482"/>
                  </a:lnTo>
                  <a:lnTo>
                    <a:pt x="505" y="480"/>
                  </a:lnTo>
                  <a:lnTo>
                    <a:pt x="498" y="478"/>
                  </a:lnTo>
                  <a:lnTo>
                    <a:pt x="498" y="478"/>
                  </a:lnTo>
                  <a:lnTo>
                    <a:pt x="495" y="467"/>
                  </a:lnTo>
                  <a:lnTo>
                    <a:pt x="494" y="457"/>
                  </a:lnTo>
                  <a:lnTo>
                    <a:pt x="494" y="457"/>
                  </a:lnTo>
                  <a:lnTo>
                    <a:pt x="495" y="448"/>
                  </a:lnTo>
                  <a:lnTo>
                    <a:pt x="496" y="438"/>
                  </a:lnTo>
                  <a:lnTo>
                    <a:pt x="500" y="420"/>
                  </a:lnTo>
                  <a:lnTo>
                    <a:pt x="505" y="408"/>
                  </a:lnTo>
                  <a:lnTo>
                    <a:pt x="507" y="404"/>
                  </a:lnTo>
                  <a:lnTo>
                    <a:pt x="507" y="404"/>
                  </a:lnTo>
                  <a:lnTo>
                    <a:pt x="507" y="402"/>
                  </a:lnTo>
                  <a:lnTo>
                    <a:pt x="507" y="402"/>
                  </a:lnTo>
                  <a:lnTo>
                    <a:pt x="512" y="399"/>
                  </a:lnTo>
                  <a:lnTo>
                    <a:pt x="512" y="399"/>
                  </a:lnTo>
                  <a:lnTo>
                    <a:pt x="508" y="413"/>
                  </a:lnTo>
                  <a:lnTo>
                    <a:pt x="507" y="419"/>
                  </a:lnTo>
                  <a:lnTo>
                    <a:pt x="508" y="426"/>
                  </a:lnTo>
                  <a:lnTo>
                    <a:pt x="508" y="426"/>
                  </a:lnTo>
                  <a:lnTo>
                    <a:pt x="509" y="429"/>
                  </a:lnTo>
                  <a:lnTo>
                    <a:pt x="512" y="432"/>
                  </a:lnTo>
                  <a:lnTo>
                    <a:pt x="514" y="434"/>
                  </a:lnTo>
                  <a:lnTo>
                    <a:pt x="517" y="434"/>
                  </a:lnTo>
                  <a:lnTo>
                    <a:pt x="517" y="434"/>
                  </a:lnTo>
                  <a:lnTo>
                    <a:pt x="521" y="433"/>
                  </a:lnTo>
                  <a:lnTo>
                    <a:pt x="522" y="430"/>
                  </a:lnTo>
                  <a:lnTo>
                    <a:pt x="522" y="429"/>
                  </a:lnTo>
                  <a:lnTo>
                    <a:pt x="521" y="427"/>
                  </a:lnTo>
                  <a:lnTo>
                    <a:pt x="518" y="424"/>
                  </a:lnTo>
                  <a:lnTo>
                    <a:pt x="517" y="419"/>
                  </a:lnTo>
                  <a:lnTo>
                    <a:pt x="517" y="419"/>
                  </a:lnTo>
                  <a:close/>
                  <a:moveTo>
                    <a:pt x="545" y="433"/>
                  </a:moveTo>
                  <a:lnTo>
                    <a:pt x="545" y="433"/>
                  </a:lnTo>
                  <a:lnTo>
                    <a:pt x="550" y="443"/>
                  </a:lnTo>
                  <a:lnTo>
                    <a:pt x="557" y="452"/>
                  </a:lnTo>
                  <a:lnTo>
                    <a:pt x="557" y="452"/>
                  </a:lnTo>
                  <a:lnTo>
                    <a:pt x="549" y="456"/>
                  </a:lnTo>
                  <a:lnTo>
                    <a:pt x="549" y="456"/>
                  </a:lnTo>
                  <a:lnTo>
                    <a:pt x="545" y="433"/>
                  </a:lnTo>
                  <a:lnTo>
                    <a:pt x="545" y="433"/>
                  </a:lnTo>
                  <a:close/>
                  <a:moveTo>
                    <a:pt x="562" y="307"/>
                  </a:moveTo>
                  <a:lnTo>
                    <a:pt x="562" y="307"/>
                  </a:lnTo>
                  <a:lnTo>
                    <a:pt x="563" y="309"/>
                  </a:lnTo>
                  <a:lnTo>
                    <a:pt x="564" y="311"/>
                  </a:lnTo>
                  <a:lnTo>
                    <a:pt x="564" y="311"/>
                  </a:lnTo>
                  <a:lnTo>
                    <a:pt x="522" y="377"/>
                  </a:lnTo>
                  <a:lnTo>
                    <a:pt x="522" y="377"/>
                  </a:lnTo>
                  <a:lnTo>
                    <a:pt x="518" y="365"/>
                  </a:lnTo>
                  <a:lnTo>
                    <a:pt x="517" y="358"/>
                  </a:lnTo>
                  <a:lnTo>
                    <a:pt x="517" y="349"/>
                  </a:lnTo>
                  <a:lnTo>
                    <a:pt x="517" y="349"/>
                  </a:lnTo>
                  <a:lnTo>
                    <a:pt x="517" y="339"/>
                  </a:lnTo>
                  <a:lnTo>
                    <a:pt x="517" y="339"/>
                  </a:lnTo>
                  <a:lnTo>
                    <a:pt x="520" y="340"/>
                  </a:lnTo>
                  <a:lnTo>
                    <a:pt x="523" y="341"/>
                  </a:lnTo>
                  <a:lnTo>
                    <a:pt x="523" y="341"/>
                  </a:lnTo>
                  <a:lnTo>
                    <a:pt x="524" y="340"/>
                  </a:lnTo>
                  <a:lnTo>
                    <a:pt x="525" y="339"/>
                  </a:lnTo>
                  <a:lnTo>
                    <a:pt x="526" y="337"/>
                  </a:lnTo>
                  <a:lnTo>
                    <a:pt x="526" y="335"/>
                  </a:lnTo>
                  <a:lnTo>
                    <a:pt x="523" y="314"/>
                  </a:lnTo>
                  <a:lnTo>
                    <a:pt x="523" y="314"/>
                  </a:lnTo>
                  <a:lnTo>
                    <a:pt x="523" y="314"/>
                  </a:lnTo>
                  <a:lnTo>
                    <a:pt x="523" y="314"/>
                  </a:lnTo>
                  <a:lnTo>
                    <a:pt x="543" y="305"/>
                  </a:lnTo>
                  <a:lnTo>
                    <a:pt x="552" y="300"/>
                  </a:lnTo>
                  <a:lnTo>
                    <a:pt x="561" y="296"/>
                  </a:lnTo>
                  <a:lnTo>
                    <a:pt x="562" y="307"/>
                  </a:lnTo>
                  <a:close/>
                  <a:moveTo>
                    <a:pt x="664" y="100"/>
                  </a:moveTo>
                  <a:lnTo>
                    <a:pt x="664" y="100"/>
                  </a:lnTo>
                  <a:lnTo>
                    <a:pt x="672" y="100"/>
                  </a:lnTo>
                  <a:lnTo>
                    <a:pt x="680" y="101"/>
                  </a:lnTo>
                  <a:lnTo>
                    <a:pt x="688" y="104"/>
                  </a:lnTo>
                  <a:lnTo>
                    <a:pt x="696" y="108"/>
                  </a:lnTo>
                  <a:lnTo>
                    <a:pt x="704" y="111"/>
                  </a:lnTo>
                  <a:lnTo>
                    <a:pt x="709" y="117"/>
                  </a:lnTo>
                  <a:lnTo>
                    <a:pt x="715" y="122"/>
                  </a:lnTo>
                  <a:lnTo>
                    <a:pt x="718" y="128"/>
                  </a:lnTo>
                  <a:lnTo>
                    <a:pt x="718" y="128"/>
                  </a:lnTo>
                  <a:lnTo>
                    <a:pt x="720" y="136"/>
                  </a:lnTo>
                  <a:lnTo>
                    <a:pt x="722" y="142"/>
                  </a:lnTo>
                  <a:lnTo>
                    <a:pt x="722" y="142"/>
                  </a:lnTo>
                  <a:lnTo>
                    <a:pt x="720" y="149"/>
                  </a:lnTo>
                  <a:lnTo>
                    <a:pt x="719" y="156"/>
                  </a:lnTo>
                  <a:lnTo>
                    <a:pt x="715" y="169"/>
                  </a:lnTo>
                  <a:lnTo>
                    <a:pt x="715" y="169"/>
                  </a:lnTo>
                  <a:lnTo>
                    <a:pt x="713" y="177"/>
                  </a:lnTo>
                  <a:lnTo>
                    <a:pt x="711" y="185"/>
                  </a:lnTo>
                  <a:lnTo>
                    <a:pt x="710" y="193"/>
                  </a:lnTo>
                  <a:lnTo>
                    <a:pt x="710" y="193"/>
                  </a:lnTo>
                  <a:lnTo>
                    <a:pt x="711" y="201"/>
                  </a:lnTo>
                  <a:lnTo>
                    <a:pt x="713" y="204"/>
                  </a:lnTo>
                  <a:lnTo>
                    <a:pt x="715" y="207"/>
                  </a:lnTo>
                  <a:lnTo>
                    <a:pt x="715" y="207"/>
                  </a:lnTo>
                  <a:lnTo>
                    <a:pt x="717" y="209"/>
                  </a:lnTo>
                  <a:lnTo>
                    <a:pt x="722" y="210"/>
                  </a:lnTo>
                  <a:lnTo>
                    <a:pt x="722" y="210"/>
                  </a:lnTo>
                  <a:lnTo>
                    <a:pt x="718" y="212"/>
                  </a:lnTo>
                  <a:lnTo>
                    <a:pt x="715" y="213"/>
                  </a:lnTo>
                  <a:lnTo>
                    <a:pt x="715" y="213"/>
                  </a:lnTo>
                  <a:lnTo>
                    <a:pt x="713" y="212"/>
                  </a:lnTo>
                  <a:lnTo>
                    <a:pt x="709" y="211"/>
                  </a:lnTo>
                  <a:lnTo>
                    <a:pt x="702" y="207"/>
                  </a:lnTo>
                  <a:lnTo>
                    <a:pt x="697" y="202"/>
                  </a:lnTo>
                  <a:lnTo>
                    <a:pt x="692" y="194"/>
                  </a:lnTo>
                  <a:lnTo>
                    <a:pt x="692" y="194"/>
                  </a:lnTo>
                  <a:lnTo>
                    <a:pt x="690" y="192"/>
                  </a:lnTo>
                  <a:lnTo>
                    <a:pt x="687" y="192"/>
                  </a:lnTo>
                  <a:lnTo>
                    <a:pt x="687" y="192"/>
                  </a:lnTo>
                  <a:lnTo>
                    <a:pt x="684" y="193"/>
                  </a:lnTo>
                  <a:lnTo>
                    <a:pt x="683" y="196"/>
                  </a:lnTo>
                  <a:lnTo>
                    <a:pt x="683" y="196"/>
                  </a:lnTo>
                  <a:lnTo>
                    <a:pt x="682" y="201"/>
                  </a:lnTo>
                  <a:lnTo>
                    <a:pt x="681" y="203"/>
                  </a:lnTo>
                  <a:lnTo>
                    <a:pt x="680" y="205"/>
                  </a:lnTo>
                  <a:lnTo>
                    <a:pt x="680" y="205"/>
                  </a:lnTo>
                  <a:lnTo>
                    <a:pt x="677" y="205"/>
                  </a:lnTo>
                  <a:lnTo>
                    <a:pt x="672" y="205"/>
                  </a:lnTo>
                  <a:lnTo>
                    <a:pt x="669" y="203"/>
                  </a:lnTo>
                  <a:lnTo>
                    <a:pt x="665" y="201"/>
                  </a:lnTo>
                  <a:lnTo>
                    <a:pt x="665" y="201"/>
                  </a:lnTo>
                  <a:lnTo>
                    <a:pt x="663" y="197"/>
                  </a:lnTo>
                  <a:lnTo>
                    <a:pt x="661" y="194"/>
                  </a:lnTo>
                  <a:lnTo>
                    <a:pt x="660" y="188"/>
                  </a:lnTo>
                  <a:lnTo>
                    <a:pt x="661" y="185"/>
                  </a:lnTo>
                  <a:lnTo>
                    <a:pt x="662" y="180"/>
                  </a:lnTo>
                  <a:lnTo>
                    <a:pt x="662" y="180"/>
                  </a:lnTo>
                  <a:lnTo>
                    <a:pt x="662" y="179"/>
                  </a:lnTo>
                  <a:lnTo>
                    <a:pt x="662" y="177"/>
                  </a:lnTo>
                  <a:lnTo>
                    <a:pt x="662" y="177"/>
                  </a:lnTo>
                  <a:lnTo>
                    <a:pt x="661" y="176"/>
                  </a:lnTo>
                  <a:lnTo>
                    <a:pt x="659" y="175"/>
                  </a:lnTo>
                  <a:lnTo>
                    <a:pt x="659" y="175"/>
                  </a:lnTo>
                  <a:lnTo>
                    <a:pt x="655" y="174"/>
                  </a:lnTo>
                  <a:lnTo>
                    <a:pt x="653" y="172"/>
                  </a:lnTo>
                  <a:lnTo>
                    <a:pt x="647" y="165"/>
                  </a:lnTo>
                  <a:lnTo>
                    <a:pt x="646" y="164"/>
                  </a:lnTo>
                  <a:lnTo>
                    <a:pt x="646" y="164"/>
                  </a:lnTo>
                  <a:lnTo>
                    <a:pt x="646" y="164"/>
                  </a:lnTo>
                  <a:lnTo>
                    <a:pt x="646" y="164"/>
                  </a:lnTo>
                  <a:lnTo>
                    <a:pt x="649" y="152"/>
                  </a:lnTo>
                  <a:lnTo>
                    <a:pt x="649" y="142"/>
                  </a:lnTo>
                  <a:lnTo>
                    <a:pt x="649" y="142"/>
                  </a:lnTo>
                  <a:lnTo>
                    <a:pt x="649" y="131"/>
                  </a:lnTo>
                  <a:lnTo>
                    <a:pt x="646" y="120"/>
                  </a:lnTo>
                  <a:lnTo>
                    <a:pt x="646" y="120"/>
                  </a:lnTo>
                  <a:lnTo>
                    <a:pt x="647" y="118"/>
                  </a:lnTo>
                  <a:lnTo>
                    <a:pt x="647" y="118"/>
                  </a:lnTo>
                  <a:lnTo>
                    <a:pt x="650" y="111"/>
                  </a:lnTo>
                  <a:lnTo>
                    <a:pt x="653" y="105"/>
                  </a:lnTo>
                  <a:lnTo>
                    <a:pt x="658" y="102"/>
                  </a:lnTo>
                  <a:lnTo>
                    <a:pt x="664" y="100"/>
                  </a:lnTo>
                  <a:lnTo>
                    <a:pt x="664" y="100"/>
                  </a:lnTo>
                  <a:close/>
                  <a:moveTo>
                    <a:pt x="655" y="75"/>
                  </a:moveTo>
                  <a:lnTo>
                    <a:pt x="655" y="75"/>
                  </a:lnTo>
                  <a:lnTo>
                    <a:pt x="641" y="100"/>
                  </a:lnTo>
                  <a:lnTo>
                    <a:pt x="641" y="100"/>
                  </a:lnTo>
                  <a:lnTo>
                    <a:pt x="641" y="99"/>
                  </a:lnTo>
                  <a:lnTo>
                    <a:pt x="641" y="99"/>
                  </a:lnTo>
                  <a:lnTo>
                    <a:pt x="641" y="99"/>
                  </a:lnTo>
                  <a:lnTo>
                    <a:pt x="641" y="99"/>
                  </a:lnTo>
                  <a:lnTo>
                    <a:pt x="638" y="74"/>
                  </a:lnTo>
                  <a:lnTo>
                    <a:pt x="638" y="74"/>
                  </a:lnTo>
                  <a:lnTo>
                    <a:pt x="655" y="75"/>
                  </a:lnTo>
                  <a:lnTo>
                    <a:pt x="655" y="75"/>
                  </a:lnTo>
                  <a:close/>
                  <a:moveTo>
                    <a:pt x="383" y="192"/>
                  </a:moveTo>
                  <a:lnTo>
                    <a:pt x="383" y="192"/>
                  </a:lnTo>
                  <a:lnTo>
                    <a:pt x="381" y="184"/>
                  </a:lnTo>
                  <a:lnTo>
                    <a:pt x="380" y="176"/>
                  </a:lnTo>
                  <a:lnTo>
                    <a:pt x="381" y="160"/>
                  </a:lnTo>
                  <a:lnTo>
                    <a:pt x="384" y="146"/>
                  </a:lnTo>
                  <a:lnTo>
                    <a:pt x="388" y="133"/>
                  </a:lnTo>
                  <a:lnTo>
                    <a:pt x="395" y="120"/>
                  </a:lnTo>
                  <a:lnTo>
                    <a:pt x="403" y="109"/>
                  </a:lnTo>
                  <a:lnTo>
                    <a:pt x="412" y="99"/>
                  </a:lnTo>
                  <a:lnTo>
                    <a:pt x="421" y="89"/>
                  </a:lnTo>
                  <a:lnTo>
                    <a:pt x="431" y="81"/>
                  </a:lnTo>
                  <a:lnTo>
                    <a:pt x="440" y="73"/>
                  </a:lnTo>
                  <a:lnTo>
                    <a:pt x="457" y="61"/>
                  </a:lnTo>
                  <a:lnTo>
                    <a:pt x="469" y="54"/>
                  </a:lnTo>
                  <a:lnTo>
                    <a:pt x="475" y="52"/>
                  </a:lnTo>
                  <a:lnTo>
                    <a:pt x="475" y="52"/>
                  </a:lnTo>
                  <a:lnTo>
                    <a:pt x="476" y="50"/>
                  </a:lnTo>
                  <a:lnTo>
                    <a:pt x="477" y="48"/>
                  </a:lnTo>
                  <a:lnTo>
                    <a:pt x="477" y="47"/>
                  </a:lnTo>
                  <a:lnTo>
                    <a:pt x="477" y="45"/>
                  </a:lnTo>
                  <a:lnTo>
                    <a:pt x="477" y="45"/>
                  </a:lnTo>
                  <a:lnTo>
                    <a:pt x="476" y="44"/>
                  </a:lnTo>
                  <a:lnTo>
                    <a:pt x="473" y="43"/>
                  </a:lnTo>
                  <a:lnTo>
                    <a:pt x="472" y="43"/>
                  </a:lnTo>
                  <a:lnTo>
                    <a:pt x="470" y="43"/>
                  </a:lnTo>
                  <a:lnTo>
                    <a:pt x="470" y="43"/>
                  </a:lnTo>
                  <a:lnTo>
                    <a:pt x="466" y="46"/>
                  </a:lnTo>
                  <a:lnTo>
                    <a:pt x="453" y="53"/>
                  </a:lnTo>
                  <a:lnTo>
                    <a:pt x="435" y="65"/>
                  </a:lnTo>
                  <a:lnTo>
                    <a:pt x="426" y="73"/>
                  </a:lnTo>
                  <a:lnTo>
                    <a:pt x="416" y="81"/>
                  </a:lnTo>
                  <a:lnTo>
                    <a:pt x="406" y="91"/>
                  </a:lnTo>
                  <a:lnTo>
                    <a:pt x="397" y="101"/>
                  </a:lnTo>
                  <a:lnTo>
                    <a:pt x="389" y="113"/>
                  </a:lnTo>
                  <a:lnTo>
                    <a:pt x="383" y="126"/>
                  </a:lnTo>
                  <a:lnTo>
                    <a:pt x="377" y="139"/>
                  </a:lnTo>
                  <a:lnTo>
                    <a:pt x="372" y="154"/>
                  </a:lnTo>
                  <a:lnTo>
                    <a:pt x="371" y="169"/>
                  </a:lnTo>
                  <a:lnTo>
                    <a:pt x="372" y="185"/>
                  </a:lnTo>
                  <a:lnTo>
                    <a:pt x="372" y="185"/>
                  </a:lnTo>
                  <a:lnTo>
                    <a:pt x="368" y="182"/>
                  </a:lnTo>
                  <a:lnTo>
                    <a:pt x="364" y="177"/>
                  </a:lnTo>
                  <a:lnTo>
                    <a:pt x="359" y="172"/>
                  </a:lnTo>
                  <a:lnTo>
                    <a:pt x="356" y="166"/>
                  </a:lnTo>
                  <a:lnTo>
                    <a:pt x="353" y="158"/>
                  </a:lnTo>
                  <a:lnTo>
                    <a:pt x="351" y="150"/>
                  </a:lnTo>
                  <a:lnTo>
                    <a:pt x="350" y="141"/>
                  </a:lnTo>
                  <a:lnTo>
                    <a:pt x="351" y="130"/>
                  </a:lnTo>
                  <a:lnTo>
                    <a:pt x="351" y="130"/>
                  </a:lnTo>
                  <a:lnTo>
                    <a:pt x="353" y="120"/>
                  </a:lnTo>
                  <a:lnTo>
                    <a:pt x="359" y="108"/>
                  </a:lnTo>
                  <a:lnTo>
                    <a:pt x="366" y="96"/>
                  </a:lnTo>
                  <a:lnTo>
                    <a:pt x="375" y="84"/>
                  </a:lnTo>
                  <a:lnTo>
                    <a:pt x="386" y="72"/>
                  </a:lnTo>
                  <a:lnTo>
                    <a:pt x="398" y="61"/>
                  </a:lnTo>
                  <a:lnTo>
                    <a:pt x="412" y="49"/>
                  </a:lnTo>
                  <a:lnTo>
                    <a:pt x="426" y="38"/>
                  </a:lnTo>
                  <a:lnTo>
                    <a:pt x="426" y="38"/>
                  </a:lnTo>
                  <a:lnTo>
                    <a:pt x="443" y="29"/>
                  </a:lnTo>
                  <a:lnTo>
                    <a:pt x="459" y="21"/>
                  </a:lnTo>
                  <a:lnTo>
                    <a:pt x="475" y="16"/>
                  </a:lnTo>
                  <a:lnTo>
                    <a:pt x="490" y="11"/>
                  </a:lnTo>
                  <a:lnTo>
                    <a:pt x="506" y="9"/>
                  </a:lnTo>
                  <a:lnTo>
                    <a:pt x="521" y="9"/>
                  </a:lnTo>
                  <a:lnTo>
                    <a:pt x="534" y="10"/>
                  </a:lnTo>
                  <a:lnTo>
                    <a:pt x="548" y="13"/>
                  </a:lnTo>
                  <a:lnTo>
                    <a:pt x="548" y="13"/>
                  </a:lnTo>
                  <a:lnTo>
                    <a:pt x="557" y="17"/>
                  </a:lnTo>
                  <a:lnTo>
                    <a:pt x="566" y="21"/>
                  </a:lnTo>
                  <a:lnTo>
                    <a:pt x="573" y="28"/>
                  </a:lnTo>
                  <a:lnTo>
                    <a:pt x="581" y="35"/>
                  </a:lnTo>
                  <a:lnTo>
                    <a:pt x="588" y="43"/>
                  </a:lnTo>
                  <a:lnTo>
                    <a:pt x="595" y="53"/>
                  </a:lnTo>
                  <a:lnTo>
                    <a:pt x="600" y="63"/>
                  </a:lnTo>
                  <a:lnTo>
                    <a:pt x="605" y="73"/>
                  </a:lnTo>
                  <a:lnTo>
                    <a:pt x="605" y="73"/>
                  </a:lnTo>
                  <a:lnTo>
                    <a:pt x="607" y="75"/>
                  </a:lnTo>
                  <a:lnTo>
                    <a:pt x="607" y="75"/>
                  </a:lnTo>
                  <a:lnTo>
                    <a:pt x="609" y="77"/>
                  </a:lnTo>
                  <a:lnTo>
                    <a:pt x="616" y="83"/>
                  </a:lnTo>
                  <a:lnTo>
                    <a:pt x="624" y="92"/>
                  </a:lnTo>
                  <a:lnTo>
                    <a:pt x="631" y="104"/>
                  </a:lnTo>
                  <a:lnTo>
                    <a:pt x="634" y="112"/>
                  </a:lnTo>
                  <a:lnTo>
                    <a:pt x="637" y="120"/>
                  </a:lnTo>
                  <a:lnTo>
                    <a:pt x="638" y="129"/>
                  </a:lnTo>
                  <a:lnTo>
                    <a:pt x="640" y="139"/>
                  </a:lnTo>
                  <a:lnTo>
                    <a:pt x="640" y="150"/>
                  </a:lnTo>
                  <a:lnTo>
                    <a:pt x="638" y="161"/>
                  </a:lnTo>
                  <a:lnTo>
                    <a:pt x="635" y="174"/>
                  </a:lnTo>
                  <a:lnTo>
                    <a:pt x="629" y="186"/>
                  </a:lnTo>
                  <a:lnTo>
                    <a:pt x="629" y="186"/>
                  </a:lnTo>
                  <a:lnTo>
                    <a:pt x="629" y="187"/>
                  </a:lnTo>
                  <a:lnTo>
                    <a:pt x="629" y="187"/>
                  </a:lnTo>
                  <a:lnTo>
                    <a:pt x="626" y="185"/>
                  </a:lnTo>
                  <a:lnTo>
                    <a:pt x="626" y="185"/>
                  </a:lnTo>
                  <a:lnTo>
                    <a:pt x="622" y="184"/>
                  </a:lnTo>
                  <a:lnTo>
                    <a:pt x="615" y="184"/>
                  </a:lnTo>
                  <a:lnTo>
                    <a:pt x="615" y="184"/>
                  </a:lnTo>
                  <a:lnTo>
                    <a:pt x="614" y="161"/>
                  </a:lnTo>
                  <a:lnTo>
                    <a:pt x="610" y="141"/>
                  </a:lnTo>
                  <a:lnTo>
                    <a:pt x="607" y="126"/>
                  </a:lnTo>
                  <a:lnTo>
                    <a:pt x="601" y="113"/>
                  </a:lnTo>
                  <a:lnTo>
                    <a:pt x="596" y="104"/>
                  </a:lnTo>
                  <a:lnTo>
                    <a:pt x="591" y="98"/>
                  </a:lnTo>
                  <a:lnTo>
                    <a:pt x="587" y="92"/>
                  </a:lnTo>
                  <a:lnTo>
                    <a:pt x="587" y="92"/>
                  </a:lnTo>
                  <a:lnTo>
                    <a:pt x="585" y="91"/>
                  </a:lnTo>
                  <a:lnTo>
                    <a:pt x="583" y="91"/>
                  </a:lnTo>
                  <a:lnTo>
                    <a:pt x="581" y="91"/>
                  </a:lnTo>
                  <a:lnTo>
                    <a:pt x="580" y="92"/>
                  </a:lnTo>
                  <a:lnTo>
                    <a:pt x="580" y="92"/>
                  </a:lnTo>
                  <a:lnTo>
                    <a:pt x="579" y="94"/>
                  </a:lnTo>
                  <a:lnTo>
                    <a:pt x="579" y="95"/>
                  </a:lnTo>
                  <a:lnTo>
                    <a:pt x="579" y="98"/>
                  </a:lnTo>
                  <a:lnTo>
                    <a:pt x="580" y="99"/>
                  </a:lnTo>
                  <a:lnTo>
                    <a:pt x="580" y="99"/>
                  </a:lnTo>
                  <a:lnTo>
                    <a:pt x="585" y="103"/>
                  </a:lnTo>
                  <a:lnTo>
                    <a:pt x="589" y="110"/>
                  </a:lnTo>
                  <a:lnTo>
                    <a:pt x="594" y="119"/>
                  </a:lnTo>
                  <a:lnTo>
                    <a:pt x="599" y="131"/>
                  </a:lnTo>
                  <a:lnTo>
                    <a:pt x="603" y="147"/>
                  </a:lnTo>
                  <a:lnTo>
                    <a:pt x="606" y="166"/>
                  </a:lnTo>
                  <a:lnTo>
                    <a:pt x="606" y="188"/>
                  </a:lnTo>
                  <a:lnTo>
                    <a:pt x="606" y="188"/>
                  </a:lnTo>
                  <a:lnTo>
                    <a:pt x="600" y="194"/>
                  </a:lnTo>
                  <a:lnTo>
                    <a:pt x="595" y="201"/>
                  </a:lnTo>
                  <a:lnTo>
                    <a:pt x="595" y="201"/>
                  </a:lnTo>
                  <a:lnTo>
                    <a:pt x="587" y="184"/>
                  </a:lnTo>
                  <a:lnTo>
                    <a:pt x="576" y="159"/>
                  </a:lnTo>
                  <a:lnTo>
                    <a:pt x="560" y="129"/>
                  </a:lnTo>
                  <a:lnTo>
                    <a:pt x="541" y="94"/>
                  </a:lnTo>
                  <a:lnTo>
                    <a:pt x="541" y="94"/>
                  </a:lnTo>
                  <a:lnTo>
                    <a:pt x="548" y="92"/>
                  </a:lnTo>
                  <a:lnTo>
                    <a:pt x="548" y="92"/>
                  </a:lnTo>
                  <a:lnTo>
                    <a:pt x="550" y="91"/>
                  </a:lnTo>
                  <a:lnTo>
                    <a:pt x="551" y="90"/>
                  </a:lnTo>
                  <a:lnTo>
                    <a:pt x="551" y="87"/>
                  </a:lnTo>
                  <a:lnTo>
                    <a:pt x="551" y="86"/>
                  </a:lnTo>
                  <a:lnTo>
                    <a:pt x="551" y="86"/>
                  </a:lnTo>
                  <a:lnTo>
                    <a:pt x="550" y="84"/>
                  </a:lnTo>
                  <a:lnTo>
                    <a:pt x="549" y="83"/>
                  </a:lnTo>
                  <a:lnTo>
                    <a:pt x="546" y="83"/>
                  </a:lnTo>
                  <a:lnTo>
                    <a:pt x="545" y="83"/>
                  </a:lnTo>
                  <a:lnTo>
                    <a:pt x="545" y="83"/>
                  </a:lnTo>
                  <a:lnTo>
                    <a:pt x="531" y="89"/>
                  </a:lnTo>
                  <a:lnTo>
                    <a:pt x="515" y="95"/>
                  </a:lnTo>
                  <a:lnTo>
                    <a:pt x="481" y="111"/>
                  </a:lnTo>
                  <a:lnTo>
                    <a:pt x="450" y="128"/>
                  </a:lnTo>
                  <a:lnTo>
                    <a:pt x="423" y="142"/>
                  </a:lnTo>
                  <a:lnTo>
                    <a:pt x="423" y="142"/>
                  </a:lnTo>
                  <a:lnTo>
                    <a:pt x="444" y="120"/>
                  </a:lnTo>
                  <a:lnTo>
                    <a:pt x="462" y="102"/>
                  </a:lnTo>
                  <a:lnTo>
                    <a:pt x="482" y="84"/>
                  </a:lnTo>
                  <a:lnTo>
                    <a:pt x="482" y="84"/>
                  </a:lnTo>
                  <a:lnTo>
                    <a:pt x="484" y="83"/>
                  </a:lnTo>
                  <a:lnTo>
                    <a:pt x="484" y="81"/>
                  </a:lnTo>
                  <a:lnTo>
                    <a:pt x="484" y="81"/>
                  </a:lnTo>
                  <a:lnTo>
                    <a:pt x="482" y="77"/>
                  </a:lnTo>
                  <a:lnTo>
                    <a:pt x="482" y="77"/>
                  </a:lnTo>
                  <a:lnTo>
                    <a:pt x="481" y="76"/>
                  </a:lnTo>
                  <a:lnTo>
                    <a:pt x="479" y="76"/>
                  </a:lnTo>
                  <a:lnTo>
                    <a:pt x="478" y="76"/>
                  </a:lnTo>
                  <a:lnTo>
                    <a:pt x="476" y="77"/>
                  </a:lnTo>
                  <a:lnTo>
                    <a:pt x="476" y="77"/>
                  </a:lnTo>
                  <a:lnTo>
                    <a:pt x="463" y="89"/>
                  </a:lnTo>
                  <a:lnTo>
                    <a:pt x="438" y="113"/>
                  </a:lnTo>
                  <a:lnTo>
                    <a:pt x="423" y="130"/>
                  </a:lnTo>
                  <a:lnTo>
                    <a:pt x="407" y="147"/>
                  </a:lnTo>
                  <a:lnTo>
                    <a:pt x="394" y="165"/>
                  </a:lnTo>
                  <a:lnTo>
                    <a:pt x="383" y="182"/>
                  </a:lnTo>
                  <a:lnTo>
                    <a:pt x="383" y="182"/>
                  </a:lnTo>
                  <a:lnTo>
                    <a:pt x="383" y="184"/>
                  </a:lnTo>
                  <a:lnTo>
                    <a:pt x="383" y="184"/>
                  </a:lnTo>
                  <a:lnTo>
                    <a:pt x="383" y="186"/>
                  </a:lnTo>
                  <a:lnTo>
                    <a:pt x="383" y="186"/>
                  </a:lnTo>
                  <a:lnTo>
                    <a:pt x="386" y="193"/>
                  </a:lnTo>
                  <a:lnTo>
                    <a:pt x="386" y="193"/>
                  </a:lnTo>
                  <a:lnTo>
                    <a:pt x="383" y="192"/>
                  </a:lnTo>
                  <a:lnTo>
                    <a:pt x="383" y="192"/>
                  </a:lnTo>
                  <a:close/>
                  <a:moveTo>
                    <a:pt x="439" y="294"/>
                  </a:moveTo>
                  <a:lnTo>
                    <a:pt x="439" y="294"/>
                  </a:lnTo>
                  <a:lnTo>
                    <a:pt x="431" y="290"/>
                  </a:lnTo>
                  <a:lnTo>
                    <a:pt x="425" y="286"/>
                  </a:lnTo>
                  <a:lnTo>
                    <a:pt x="421" y="281"/>
                  </a:lnTo>
                  <a:lnTo>
                    <a:pt x="419" y="277"/>
                  </a:lnTo>
                  <a:lnTo>
                    <a:pt x="419" y="277"/>
                  </a:lnTo>
                  <a:lnTo>
                    <a:pt x="419" y="274"/>
                  </a:lnTo>
                  <a:lnTo>
                    <a:pt x="419" y="274"/>
                  </a:lnTo>
                  <a:lnTo>
                    <a:pt x="419" y="269"/>
                  </a:lnTo>
                  <a:lnTo>
                    <a:pt x="421" y="266"/>
                  </a:lnTo>
                  <a:lnTo>
                    <a:pt x="422" y="262"/>
                  </a:lnTo>
                  <a:lnTo>
                    <a:pt x="422" y="262"/>
                  </a:lnTo>
                  <a:lnTo>
                    <a:pt x="423" y="260"/>
                  </a:lnTo>
                  <a:lnTo>
                    <a:pt x="423" y="260"/>
                  </a:lnTo>
                  <a:lnTo>
                    <a:pt x="423" y="258"/>
                  </a:lnTo>
                  <a:lnTo>
                    <a:pt x="423" y="258"/>
                  </a:lnTo>
                  <a:lnTo>
                    <a:pt x="392" y="184"/>
                  </a:lnTo>
                  <a:lnTo>
                    <a:pt x="392" y="184"/>
                  </a:lnTo>
                  <a:lnTo>
                    <a:pt x="399" y="173"/>
                  </a:lnTo>
                  <a:lnTo>
                    <a:pt x="407" y="161"/>
                  </a:lnTo>
                  <a:lnTo>
                    <a:pt x="407" y="161"/>
                  </a:lnTo>
                  <a:lnTo>
                    <a:pt x="410" y="160"/>
                  </a:lnTo>
                  <a:lnTo>
                    <a:pt x="410" y="160"/>
                  </a:lnTo>
                  <a:lnTo>
                    <a:pt x="413" y="159"/>
                  </a:lnTo>
                  <a:lnTo>
                    <a:pt x="413" y="159"/>
                  </a:lnTo>
                  <a:lnTo>
                    <a:pt x="416" y="159"/>
                  </a:lnTo>
                  <a:lnTo>
                    <a:pt x="416" y="159"/>
                  </a:lnTo>
                  <a:lnTo>
                    <a:pt x="419" y="158"/>
                  </a:lnTo>
                  <a:lnTo>
                    <a:pt x="422" y="157"/>
                  </a:lnTo>
                  <a:lnTo>
                    <a:pt x="426" y="158"/>
                  </a:lnTo>
                  <a:lnTo>
                    <a:pt x="429" y="159"/>
                  </a:lnTo>
                  <a:lnTo>
                    <a:pt x="431" y="161"/>
                  </a:lnTo>
                  <a:lnTo>
                    <a:pt x="431" y="161"/>
                  </a:lnTo>
                  <a:lnTo>
                    <a:pt x="432" y="163"/>
                  </a:lnTo>
                  <a:lnTo>
                    <a:pt x="433" y="164"/>
                  </a:lnTo>
                  <a:lnTo>
                    <a:pt x="435" y="164"/>
                  </a:lnTo>
                  <a:lnTo>
                    <a:pt x="436" y="163"/>
                  </a:lnTo>
                  <a:lnTo>
                    <a:pt x="436" y="163"/>
                  </a:lnTo>
                  <a:lnTo>
                    <a:pt x="438" y="161"/>
                  </a:lnTo>
                  <a:lnTo>
                    <a:pt x="439" y="160"/>
                  </a:lnTo>
                  <a:lnTo>
                    <a:pt x="439" y="158"/>
                  </a:lnTo>
                  <a:lnTo>
                    <a:pt x="438" y="157"/>
                  </a:lnTo>
                  <a:lnTo>
                    <a:pt x="438" y="157"/>
                  </a:lnTo>
                  <a:lnTo>
                    <a:pt x="434" y="152"/>
                  </a:lnTo>
                  <a:lnTo>
                    <a:pt x="430" y="149"/>
                  </a:lnTo>
                  <a:lnTo>
                    <a:pt x="430" y="149"/>
                  </a:lnTo>
                  <a:lnTo>
                    <a:pt x="477" y="123"/>
                  </a:lnTo>
                  <a:lnTo>
                    <a:pt x="505" y="109"/>
                  </a:lnTo>
                  <a:lnTo>
                    <a:pt x="532" y="98"/>
                  </a:lnTo>
                  <a:lnTo>
                    <a:pt x="532" y="98"/>
                  </a:lnTo>
                  <a:lnTo>
                    <a:pt x="545" y="120"/>
                  </a:lnTo>
                  <a:lnTo>
                    <a:pt x="557" y="141"/>
                  </a:lnTo>
                  <a:lnTo>
                    <a:pt x="574" y="177"/>
                  </a:lnTo>
                  <a:lnTo>
                    <a:pt x="586" y="203"/>
                  </a:lnTo>
                  <a:lnTo>
                    <a:pt x="589" y="212"/>
                  </a:lnTo>
                  <a:lnTo>
                    <a:pt x="589" y="212"/>
                  </a:lnTo>
                  <a:lnTo>
                    <a:pt x="591" y="214"/>
                  </a:lnTo>
                  <a:lnTo>
                    <a:pt x="594" y="215"/>
                  </a:lnTo>
                  <a:lnTo>
                    <a:pt x="594" y="215"/>
                  </a:lnTo>
                  <a:lnTo>
                    <a:pt x="596" y="215"/>
                  </a:lnTo>
                  <a:lnTo>
                    <a:pt x="597" y="213"/>
                  </a:lnTo>
                  <a:lnTo>
                    <a:pt x="597" y="213"/>
                  </a:lnTo>
                  <a:lnTo>
                    <a:pt x="605" y="202"/>
                  </a:lnTo>
                  <a:lnTo>
                    <a:pt x="612" y="195"/>
                  </a:lnTo>
                  <a:lnTo>
                    <a:pt x="615" y="194"/>
                  </a:lnTo>
                  <a:lnTo>
                    <a:pt x="617" y="193"/>
                  </a:lnTo>
                  <a:lnTo>
                    <a:pt x="621" y="193"/>
                  </a:lnTo>
                  <a:lnTo>
                    <a:pt x="623" y="193"/>
                  </a:lnTo>
                  <a:lnTo>
                    <a:pt x="623" y="193"/>
                  </a:lnTo>
                  <a:lnTo>
                    <a:pt x="624" y="194"/>
                  </a:lnTo>
                  <a:lnTo>
                    <a:pt x="626" y="196"/>
                  </a:lnTo>
                  <a:lnTo>
                    <a:pt x="628" y="203"/>
                  </a:lnTo>
                  <a:lnTo>
                    <a:pt x="629" y="211"/>
                  </a:lnTo>
                  <a:lnTo>
                    <a:pt x="627" y="221"/>
                  </a:lnTo>
                  <a:lnTo>
                    <a:pt x="627" y="221"/>
                  </a:lnTo>
                  <a:lnTo>
                    <a:pt x="624" y="230"/>
                  </a:lnTo>
                  <a:lnTo>
                    <a:pt x="617" y="237"/>
                  </a:lnTo>
                  <a:lnTo>
                    <a:pt x="610" y="242"/>
                  </a:lnTo>
                  <a:lnTo>
                    <a:pt x="604" y="247"/>
                  </a:lnTo>
                  <a:lnTo>
                    <a:pt x="597" y="250"/>
                  </a:lnTo>
                  <a:lnTo>
                    <a:pt x="591" y="252"/>
                  </a:lnTo>
                  <a:lnTo>
                    <a:pt x="586" y="253"/>
                  </a:lnTo>
                  <a:lnTo>
                    <a:pt x="586" y="253"/>
                  </a:lnTo>
                  <a:lnTo>
                    <a:pt x="585" y="254"/>
                  </a:lnTo>
                  <a:lnTo>
                    <a:pt x="582" y="256"/>
                  </a:lnTo>
                  <a:lnTo>
                    <a:pt x="582" y="256"/>
                  </a:lnTo>
                  <a:lnTo>
                    <a:pt x="577" y="266"/>
                  </a:lnTo>
                  <a:lnTo>
                    <a:pt x="571" y="275"/>
                  </a:lnTo>
                  <a:lnTo>
                    <a:pt x="564" y="281"/>
                  </a:lnTo>
                  <a:lnTo>
                    <a:pt x="557" y="287"/>
                  </a:lnTo>
                  <a:lnTo>
                    <a:pt x="549" y="293"/>
                  </a:lnTo>
                  <a:lnTo>
                    <a:pt x="540" y="297"/>
                  </a:lnTo>
                  <a:lnTo>
                    <a:pt x="521" y="305"/>
                  </a:lnTo>
                  <a:lnTo>
                    <a:pt x="521" y="305"/>
                  </a:lnTo>
                  <a:lnTo>
                    <a:pt x="511" y="308"/>
                  </a:lnTo>
                  <a:lnTo>
                    <a:pt x="500" y="311"/>
                  </a:lnTo>
                  <a:lnTo>
                    <a:pt x="491" y="311"/>
                  </a:lnTo>
                  <a:lnTo>
                    <a:pt x="482" y="309"/>
                  </a:lnTo>
                  <a:lnTo>
                    <a:pt x="472" y="307"/>
                  </a:lnTo>
                  <a:lnTo>
                    <a:pt x="462" y="304"/>
                  </a:lnTo>
                  <a:lnTo>
                    <a:pt x="439" y="294"/>
                  </a:lnTo>
                  <a:lnTo>
                    <a:pt x="439" y="294"/>
                  </a:lnTo>
                  <a:close/>
                  <a:moveTo>
                    <a:pt x="515" y="322"/>
                  </a:moveTo>
                  <a:lnTo>
                    <a:pt x="515" y="325"/>
                  </a:lnTo>
                  <a:lnTo>
                    <a:pt x="515" y="325"/>
                  </a:lnTo>
                  <a:lnTo>
                    <a:pt x="513" y="326"/>
                  </a:lnTo>
                  <a:lnTo>
                    <a:pt x="511" y="328"/>
                  </a:lnTo>
                  <a:lnTo>
                    <a:pt x="511" y="328"/>
                  </a:lnTo>
                  <a:lnTo>
                    <a:pt x="508" y="340"/>
                  </a:lnTo>
                  <a:lnTo>
                    <a:pt x="508" y="350"/>
                  </a:lnTo>
                  <a:lnTo>
                    <a:pt x="508" y="350"/>
                  </a:lnTo>
                  <a:lnTo>
                    <a:pt x="508" y="361"/>
                  </a:lnTo>
                  <a:lnTo>
                    <a:pt x="511" y="371"/>
                  </a:lnTo>
                  <a:lnTo>
                    <a:pt x="514" y="379"/>
                  </a:lnTo>
                  <a:lnTo>
                    <a:pt x="516" y="385"/>
                  </a:lnTo>
                  <a:lnTo>
                    <a:pt x="516" y="385"/>
                  </a:lnTo>
                  <a:lnTo>
                    <a:pt x="478" y="413"/>
                  </a:lnTo>
                  <a:lnTo>
                    <a:pt x="478" y="413"/>
                  </a:lnTo>
                  <a:lnTo>
                    <a:pt x="482" y="346"/>
                  </a:lnTo>
                  <a:lnTo>
                    <a:pt x="482" y="346"/>
                  </a:lnTo>
                  <a:lnTo>
                    <a:pt x="515" y="322"/>
                  </a:lnTo>
                  <a:lnTo>
                    <a:pt x="515" y="322"/>
                  </a:lnTo>
                  <a:close/>
                  <a:moveTo>
                    <a:pt x="10" y="572"/>
                  </a:moveTo>
                  <a:lnTo>
                    <a:pt x="10" y="572"/>
                  </a:lnTo>
                  <a:lnTo>
                    <a:pt x="9" y="571"/>
                  </a:lnTo>
                  <a:lnTo>
                    <a:pt x="9" y="571"/>
                  </a:lnTo>
                  <a:lnTo>
                    <a:pt x="10" y="568"/>
                  </a:lnTo>
                  <a:lnTo>
                    <a:pt x="10" y="568"/>
                  </a:lnTo>
                  <a:lnTo>
                    <a:pt x="12" y="566"/>
                  </a:lnTo>
                  <a:lnTo>
                    <a:pt x="17" y="564"/>
                  </a:lnTo>
                  <a:lnTo>
                    <a:pt x="26" y="563"/>
                  </a:lnTo>
                  <a:lnTo>
                    <a:pt x="39" y="563"/>
                  </a:lnTo>
                  <a:lnTo>
                    <a:pt x="39" y="563"/>
                  </a:lnTo>
                  <a:lnTo>
                    <a:pt x="99" y="567"/>
                  </a:lnTo>
                  <a:lnTo>
                    <a:pt x="188" y="575"/>
                  </a:lnTo>
                  <a:lnTo>
                    <a:pt x="309" y="585"/>
                  </a:lnTo>
                  <a:lnTo>
                    <a:pt x="309" y="585"/>
                  </a:lnTo>
                  <a:lnTo>
                    <a:pt x="310" y="585"/>
                  </a:lnTo>
                  <a:lnTo>
                    <a:pt x="314" y="587"/>
                  </a:lnTo>
                  <a:lnTo>
                    <a:pt x="319" y="592"/>
                  </a:lnTo>
                  <a:lnTo>
                    <a:pt x="321" y="595"/>
                  </a:lnTo>
                  <a:lnTo>
                    <a:pt x="322" y="600"/>
                  </a:lnTo>
                  <a:lnTo>
                    <a:pt x="322" y="600"/>
                  </a:lnTo>
                  <a:lnTo>
                    <a:pt x="359" y="707"/>
                  </a:lnTo>
                  <a:lnTo>
                    <a:pt x="395" y="809"/>
                  </a:lnTo>
                  <a:lnTo>
                    <a:pt x="395" y="809"/>
                  </a:lnTo>
                  <a:lnTo>
                    <a:pt x="396" y="813"/>
                  </a:lnTo>
                  <a:lnTo>
                    <a:pt x="396" y="813"/>
                  </a:lnTo>
                  <a:lnTo>
                    <a:pt x="395" y="816"/>
                  </a:lnTo>
                  <a:lnTo>
                    <a:pt x="392" y="818"/>
                  </a:lnTo>
                  <a:lnTo>
                    <a:pt x="392" y="818"/>
                  </a:lnTo>
                  <a:lnTo>
                    <a:pt x="389" y="818"/>
                  </a:lnTo>
                  <a:lnTo>
                    <a:pt x="389" y="818"/>
                  </a:lnTo>
                  <a:lnTo>
                    <a:pt x="389" y="815"/>
                  </a:lnTo>
                  <a:lnTo>
                    <a:pt x="320" y="611"/>
                  </a:lnTo>
                  <a:lnTo>
                    <a:pt x="320" y="611"/>
                  </a:lnTo>
                  <a:lnTo>
                    <a:pt x="319" y="609"/>
                  </a:lnTo>
                  <a:lnTo>
                    <a:pt x="316" y="604"/>
                  </a:lnTo>
                  <a:lnTo>
                    <a:pt x="312" y="599"/>
                  </a:lnTo>
                  <a:lnTo>
                    <a:pt x="304" y="593"/>
                  </a:lnTo>
                  <a:lnTo>
                    <a:pt x="304" y="593"/>
                  </a:lnTo>
                  <a:lnTo>
                    <a:pt x="302" y="593"/>
                  </a:lnTo>
                  <a:lnTo>
                    <a:pt x="19" y="567"/>
                  </a:lnTo>
                  <a:lnTo>
                    <a:pt x="19" y="567"/>
                  </a:lnTo>
                  <a:lnTo>
                    <a:pt x="18" y="567"/>
                  </a:lnTo>
                  <a:lnTo>
                    <a:pt x="16" y="568"/>
                  </a:lnTo>
                  <a:lnTo>
                    <a:pt x="15" y="569"/>
                  </a:lnTo>
                  <a:lnTo>
                    <a:pt x="15" y="572"/>
                  </a:lnTo>
                  <a:lnTo>
                    <a:pt x="15" y="572"/>
                  </a:lnTo>
                  <a:lnTo>
                    <a:pt x="15" y="572"/>
                  </a:lnTo>
                  <a:lnTo>
                    <a:pt x="15" y="572"/>
                  </a:lnTo>
                  <a:lnTo>
                    <a:pt x="16" y="575"/>
                  </a:lnTo>
                  <a:lnTo>
                    <a:pt x="19" y="576"/>
                  </a:lnTo>
                  <a:lnTo>
                    <a:pt x="19" y="576"/>
                  </a:lnTo>
                  <a:lnTo>
                    <a:pt x="301" y="602"/>
                  </a:lnTo>
                  <a:lnTo>
                    <a:pt x="301" y="602"/>
                  </a:lnTo>
                  <a:lnTo>
                    <a:pt x="305" y="605"/>
                  </a:lnTo>
                  <a:lnTo>
                    <a:pt x="309" y="609"/>
                  </a:lnTo>
                  <a:lnTo>
                    <a:pt x="311" y="613"/>
                  </a:lnTo>
                  <a:lnTo>
                    <a:pt x="311" y="613"/>
                  </a:lnTo>
                  <a:lnTo>
                    <a:pt x="380" y="817"/>
                  </a:lnTo>
                  <a:lnTo>
                    <a:pt x="380" y="817"/>
                  </a:lnTo>
                  <a:lnTo>
                    <a:pt x="347" y="813"/>
                  </a:lnTo>
                  <a:lnTo>
                    <a:pt x="346" y="804"/>
                  </a:lnTo>
                  <a:lnTo>
                    <a:pt x="346" y="804"/>
                  </a:lnTo>
                  <a:lnTo>
                    <a:pt x="343" y="802"/>
                  </a:lnTo>
                  <a:lnTo>
                    <a:pt x="341" y="800"/>
                  </a:lnTo>
                  <a:lnTo>
                    <a:pt x="305" y="796"/>
                  </a:lnTo>
                  <a:lnTo>
                    <a:pt x="305" y="796"/>
                  </a:lnTo>
                  <a:lnTo>
                    <a:pt x="303" y="796"/>
                  </a:lnTo>
                  <a:lnTo>
                    <a:pt x="302" y="797"/>
                  </a:lnTo>
                  <a:lnTo>
                    <a:pt x="302" y="797"/>
                  </a:lnTo>
                  <a:lnTo>
                    <a:pt x="301" y="799"/>
                  </a:lnTo>
                  <a:lnTo>
                    <a:pt x="301" y="802"/>
                  </a:lnTo>
                  <a:lnTo>
                    <a:pt x="302" y="807"/>
                  </a:lnTo>
                  <a:lnTo>
                    <a:pt x="175" y="793"/>
                  </a:lnTo>
                  <a:lnTo>
                    <a:pt x="175" y="793"/>
                  </a:lnTo>
                  <a:lnTo>
                    <a:pt x="174" y="793"/>
                  </a:lnTo>
                  <a:lnTo>
                    <a:pt x="172" y="782"/>
                  </a:lnTo>
                  <a:lnTo>
                    <a:pt x="172" y="782"/>
                  </a:lnTo>
                  <a:lnTo>
                    <a:pt x="170" y="780"/>
                  </a:lnTo>
                  <a:lnTo>
                    <a:pt x="167" y="779"/>
                  </a:lnTo>
                  <a:lnTo>
                    <a:pt x="131" y="775"/>
                  </a:lnTo>
                  <a:lnTo>
                    <a:pt x="131" y="775"/>
                  </a:lnTo>
                  <a:lnTo>
                    <a:pt x="130" y="776"/>
                  </a:lnTo>
                  <a:lnTo>
                    <a:pt x="128" y="777"/>
                  </a:lnTo>
                  <a:lnTo>
                    <a:pt x="128" y="777"/>
                  </a:lnTo>
                  <a:lnTo>
                    <a:pt x="127" y="779"/>
                  </a:lnTo>
                  <a:lnTo>
                    <a:pt x="127" y="779"/>
                  </a:lnTo>
                  <a:lnTo>
                    <a:pt x="127" y="780"/>
                  </a:lnTo>
                  <a:lnTo>
                    <a:pt x="128" y="787"/>
                  </a:lnTo>
                  <a:lnTo>
                    <a:pt x="128" y="787"/>
                  </a:lnTo>
                  <a:lnTo>
                    <a:pt x="103" y="785"/>
                  </a:lnTo>
                  <a:lnTo>
                    <a:pt x="103" y="785"/>
                  </a:lnTo>
                  <a:lnTo>
                    <a:pt x="10" y="572"/>
                  </a:lnTo>
                  <a:lnTo>
                    <a:pt x="10" y="572"/>
                  </a:lnTo>
                  <a:close/>
                  <a:moveTo>
                    <a:pt x="466" y="617"/>
                  </a:moveTo>
                  <a:lnTo>
                    <a:pt x="466" y="617"/>
                  </a:lnTo>
                  <a:lnTo>
                    <a:pt x="469" y="673"/>
                  </a:lnTo>
                  <a:lnTo>
                    <a:pt x="469" y="673"/>
                  </a:lnTo>
                  <a:lnTo>
                    <a:pt x="469" y="673"/>
                  </a:lnTo>
                  <a:lnTo>
                    <a:pt x="456" y="675"/>
                  </a:lnTo>
                  <a:lnTo>
                    <a:pt x="456" y="675"/>
                  </a:lnTo>
                  <a:lnTo>
                    <a:pt x="453" y="676"/>
                  </a:lnTo>
                  <a:lnTo>
                    <a:pt x="453" y="676"/>
                  </a:lnTo>
                  <a:lnTo>
                    <a:pt x="445" y="685"/>
                  </a:lnTo>
                  <a:lnTo>
                    <a:pt x="433" y="702"/>
                  </a:lnTo>
                  <a:lnTo>
                    <a:pt x="389" y="695"/>
                  </a:lnTo>
                  <a:lnTo>
                    <a:pt x="389" y="695"/>
                  </a:lnTo>
                  <a:lnTo>
                    <a:pt x="403" y="689"/>
                  </a:lnTo>
                  <a:lnTo>
                    <a:pt x="417" y="682"/>
                  </a:lnTo>
                  <a:lnTo>
                    <a:pt x="430" y="675"/>
                  </a:lnTo>
                  <a:lnTo>
                    <a:pt x="434" y="670"/>
                  </a:lnTo>
                  <a:lnTo>
                    <a:pt x="438" y="667"/>
                  </a:lnTo>
                  <a:lnTo>
                    <a:pt x="438" y="667"/>
                  </a:lnTo>
                  <a:lnTo>
                    <a:pt x="441" y="663"/>
                  </a:lnTo>
                  <a:lnTo>
                    <a:pt x="444" y="655"/>
                  </a:lnTo>
                  <a:lnTo>
                    <a:pt x="450" y="638"/>
                  </a:lnTo>
                  <a:lnTo>
                    <a:pt x="454" y="618"/>
                  </a:lnTo>
                  <a:lnTo>
                    <a:pt x="459" y="600"/>
                  </a:lnTo>
                  <a:lnTo>
                    <a:pt x="459" y="600"/>
                  </a:lnTo>
                  <a:lnTo>
                    <a:pt x="466" y="617"/>
                  </a:lnTo>
                  <a:lnTo>
                    <a:pt x="466" y="617"/>
                  </a:lnTo>
                  <a:close/>
                  <a:moveTo>
                    <a:pt x="427" y="710"/>
                  </a:moveTo>
                  <a:lnTo>
                    <a:pt x="427" y="710"/>
                  </a:lnTo>
                  <a:lnTo>
                    <a:pt x="420" y="722"/>
                  </a:lnTo>
                  <a:lnTo>
                    <a:pt x="371" y="714"/>
                  </a:lnTo>
                  <a:lnTo>
                    <a:pt x="371" y="714"/>
                  </a:lnTo>
                  <a:lnTo>
                    <a:pt x="366" y="700"/>
                  </a:lnTo>
                  <a:lnTo>
                    <a:pt x="427" y="710"/>
                  </a:lnTo>
                  <a:close/>
                  <a:moveTo>
                    <a:pt x="413" y="757"/>
                  </a:moveTo>
                  <a:lnTo>
                    <a:pt x="384" y="751"/>
                  </a:lnTo>
                  <a:lnTo>
                    <a:pt x="384" y="751"/>
                  </a:lnTo>
                  <a:lnTo>
                    <a:pt x="375" y="724"/>
                  </a:lnTo>
                  <a:lnTo>
                    <a:pt x="415" y="731"/>
                  </a:lnTo>
                  <a:lnTo>
                    <a:pt x="415" y="731"/>
                  </a:lnTo>
                  <a:lnTo>
                    <a:pt x="411" y="741"/>
                  </a:lnTo>
                  <a:lnTo>
                    <a:pt x="411" y="745"/>
                  </a:lnTo>
                  <a:lnTo>
                    <a:pt x="410" y="749"/>
                  </a:lnTo>
                  <a:lnTo>
                    <a:pt x="410" y="749"/>
                  </a:lnTo>
                  <a:lnTo>
                    <a:pt x="412" y="753"/>
                  </a:lnTo>
                  <a:lnTo>
                    <a:pt x="413" y="757"/>
                  </a:lnTo>
                  <a:lnTo>
                    <a:pt x="413" y="757"/>
                  </a:lnTo>
                  <a:close/>
                  <a:moveTo>
                    <a:pt x="402" y="840"/>
                  </a:moveTo>
                  <a:lnTo>
                    <a:pt x="402" y="840"/>
                  </a:lnTo>
                  <a:lnTo>
                    <a:pt x="443" y="816"/>
                  </a:lnTo>
                  <a:lnTo>
                    <a:pt x="443" y="832"/>
                  </a:lnTo>
                  <a:lnTo>
                    <a:pt x="443" y="832"/>
                  </a:lnTo>
                  <a:lnTo>
                    <a:pt x="443" y="832"/>
                  </a:lnTo>
                  <a:lnTo>
                    <a:pt x="443" y="832"/>
                  </a:lnTo>
                  <a:lnTo>
                    <a:pt x="402" y="856"/>
                  </a:lnTo>
                  <a:lnTo>
                    <a:pt x="402" y="840"/>
                  </a:lnTo>
                  <a:close/>
                  <a:moveTo>
                    <a:pt x="452" y="812"/>
                  </a:moveTo>
                  <a:lnTo>
                    <a:pt x="452" y="812"/>
                  </a:lnTo>
                  <a:lnTo>
                    <a:pt x="457" y="809"/>
                  </a:lnTo>
                  <a:lnTo>
                    <a:pt x="457" y="823"/>
                  </a:lnTo>
                  <a:lnTo>
                    <a:pt x="457" y="823"/>
                  </a:lnTo>
                  <a:lnTo>
                    <a:pt x="457" y="824"/>
                  </a:lnTo>
                  <a:lnTo>
                    <a:pt x="457" y="824"/>
                  </a:lnTo>
                  <a:lnTo>
                    <a:pt x="452" y="826"/>
                  </a:lnTo>
                  <a:lnTo>
                    <a:pt x="452" y="812"/>
                  </a:lnTo>
                  <a:close/>
                  <a:moveTo>
                    <a:pt x="466" y="804"/>
                  </a:moveTo>
                  <a:lnTo>
                    <a:pt x="466" y="804"/>
                  </a:lnTo>
                  <a:lnTo>
                    <a:pt x="470" y="802"/>
                  </a:lnTo>
                  <a:lnTo>
                    <a:pt x="470" y="814"/>
                  </a:lnTo>
                  <a:lnTo>
                    <a:pt x="470" y="814"/>
                  </a:lnTo>
                  <a:lnTo>
                    <a:pt x="470" y="816"/>
                  </a:lnTo>
                  <a:lnTo>
                    <a:pt x="470" y="816"/>
                  </a:lnTo>
                  <a:lnTo>
                    <a:pt x="466" y="818"/>
                  </a:lnTo>
                  <a:lnTo>
                    <a:pt x="466" y="805"/>
                  </a:lnTo>
                  <a:lnTo>
                    <a:pt x="466" y="805"/>
                  </a:lnTo>
                  <a:lnTo>
                    <a:pt x="466" y="804"/>
                  </a:lnTo>
                  <a:lnTo>
                    <a:pt x="466" y="804"/>
                  </a:lnTo>
                  <a:close/>
                  <a:moveTo>
                    <a:pt x="479" y="796"/>
                  </a:moveTo>
                  <a:lnTo>
                    <a:pt x="479" y="796"/>
                  </a:lnTo>
                  <a:lnTo>
                    <a:pt x="484" y="794"/>
                  </a:lnTo>
                  <a:lnTo>
                    <a:pt x="484" y="805"/>
                  </a:lnTo>
                  <a:lnTo>
                    <a:pt x="484" y="805"/>
                  </a:lnTo>
                  <a:lnTo>
                    <a:pt x="485" y="807"/>
                  </a:lnTo>
                  <a:lnTo>
                    <a:pt x="485" y="807"/>
                  </a:lnTo>
                  <a:lnTo>
                    <a:pt x="479" y="810"/>
                  </a:lnTo>
                  <a:lnTo>
                    <a:pt x="479" y="796"/>
                  </a:lnTo>
                  <a:close/>
                  <a:moveTo>
                    <a:pt x="397" y="833"/>
                  </a:moveTo>
                  <a:lnTo>
                    <a:pt x="350" y="827"/>
                  </a:lnTo>
                  <a:lnTo>
                    <a:pt x="349" y="822"/>
                  </a:lnTo>
                  <a:lnTo>
                    <a:pt x="393" y="827"/>
                  </a:lnTo>
                  <a:lnTo>
                    <a:pt x="393" y="827"/>
                  </a:lnTo>
                  <a:lnTo>
                    <a:pt x="395" y="827"/>
                  </a:lnTo>
                  <a:lnTo>
                    <a:pt x="395" y="827"/>
                  </a:lnTo>
                  <a:lnTo>
                    <a:pt x="399" y="824"/>
                  </a:lnTo>
                  <a:lnTo>
                    <a:pt x="403" y="819"/>
                  </a:lnTo>
                  <a:lnTo>
                    <a:pt x="404" y="815"/>
                  </a:lnTo>
                  <a:lnTo>
                    <a:pt x="404" y="810"/>
                  </a:lnTo>
                  <a:lnTo>
                    <a:pt x="421" y="813"/>
                  </a:lnTo>
                  <a:lnTo>
                    <a:pt x="421" y="813"/>
                  </a:lnTo>
                  <a:lnTo>
                    <a:pt x="424" y="813"/>
                  </a:lnTo>
                  <a:lnTo>
                    <a:pt x="482" y="780"/>
                  </a:lnTo>
                  <a:lnTo>
                    <a:pt x="482" y="780"/>
                  </a:lnTo>
                  <a:lnTo>
                    <a:pt x="485" y="782"/>
                  </a:lnTo>
                  <a:lnTo>
                    <a:pt x="485" y="782"/>
                  </a:lnTo>
                  <a:lnTo>
                    <a:pt x="485" y="782"/>
                  </a:lnTo>
                  <a:lnTo>
                    <a:pt x="397" y="833"/>
                  </a:lnTo>
                  <a:close/>
                  <a:moveTo>
                    <a:pt x="137" y="785"/>
                  </a:moveTo>
                  <a:lnTo>
                    <a:pt x="137" y="785"/>
                  </a:lnTo>
                  <a:lnTo>
                    <a:pt x="164" y="788"/>
                  </a:lnTo>
                  <a:lnTo>
                    <a:pt x="164" y="788"/>
                  </a:lnTo>
                  <a:lnTo>
                    <a:pt x="167" y="804"/>
                  </a:lnTo>
                  <a:lnTo>
                    <a:pt x="167" y="804"/>
                  </a:lnTo>
                  <a:lnTo>
                    <a:pt x="139" y="799"/>
                  </a:lnTo>
                  <a:lnTo>
                    <a:pt x="139" y="799"/>
                  </a:lnTo>
                  <a:lnTo>
                    <a:pt x="138" y="789"/>
                  </a:lnTo>
                  <a:lnTo>
                    <a:pt x="138" y="789"/>
                  </a:lnTo>
                  <a:lnTo>
                    <a:pt x="137" y="785"/>
                  </a:lnTo>
                  <a:lnTo>
                    <a:pt x="137" y="785"/>
                  </a:lnTo>
                  <a:close/>
                  <a:moveTo>
                    <a:pt x="177" y="807"/>
                  </a:moveTo>
                  <a:lnTo>
                    <a:pt x="176" y="802"/>
                  </a:lnTo>
                  <a:lnTo>
                    <a:pt x="303" y="817"/>
                  </a:lnTo>
                  <a:lnTo>
                    <a:pt x="303" y="817"/>
                  </a:lnTo>
                  <a:lnTo>
                    <a:pt x="303" y="817"/>
                  </a:lnTo>
                  <a:lnTo>
                    <a:pt x="304" y="822"/>
                  </a:lnTo>
                  <a:lnTo>
                    <a:pt x="177" y="807"/>
                  </a:lnTo>
                  <a:close/>
                  <a:moveTo>
                    <a:pt x="341" y="825"/>
                  </a:moveTo>
                  <a:lnTo>
                    <a:pt x="341" y="825"/>
                  </a:lnTo>
                  <a:lnTo>
                    <a:pt x="313" y="821"/>
                  </a:lnTo>
                  <a:lnTo>
                    <a:pt x="313" y="821"/>
                  </a:lnTo>
                  <a:lnTo>
                    <a:pt x="311" y="806"/>
                  </a:lnTo>
                  <a:lnTo>
                    <a:pt x="311" y="806"/>
                  </a:lnTo>
                  <a:lnTo>
                    <a:pt x="337" y="809"/>
                  </a:lnTo>
                  <a:lnTo>
                    <a:pt x="337" y="809"/>
                  </a:lnTo>
                  <a:lnTo>
                    <a:pt x="341" y="825"/>
                  </a:lnTo>
                  <a:lnTo>
                    <a:pt x="341" y="825"/>
                  </a:lnTo>
                  <a:close/>
                  <a:moveTo>
                    <a:pt x="449" y="788"/>
                  </a:moveTo>
                  <a:lnTo>
                    <a:pt x="449" y="788"/>
                  </a:lnTo>
                  <a:lnTo>
                    <a:pt x="441" y="793"/>
                  </a:lnTo>
                  <a:lnTo>
                    <a:pt x="441" y="793"/>
                  </a:lnTo>
                  <a:lnTo>
                    <a:pt x="439" y="791"/>
                  </a:lnTo>
                  <a:lnTo>
                    <a:pt x="395" y="784"/>
                  </a:lnTo>
                  <a:lnTo>
                    <a:pt x="395" y="784"/>
                  </a:lnTo>
                  <a:lnTo>
                    <a:pt x="393" y="778"/>
                  </a:lnTo>
                  <a:lnTo>
                    <a:pt x="449" y="788"/>
                  </a:lnTo>
                  <a:close/>
                  <a:moveTo>
                    <a:pt x="430" y="799"/>
                  </a:moveTo>
                  <a:lnTo>
                    <a:pt x="430" y="799"/>
                  </a:lnTo>
                  <a:lnTo>
                    <a:pt x="421" y="804"/>
                  </a:lnTo>
                  <a:lnTo>
                    <a:pt x="421" y="804"/>
                  </a:lnTo>
                  <a:lnTo>
                    <a:pt x="402" y="800"/>
                  </a:lnTo>
                  <a:lnTo>
                    <a:pt x="402" y="800"/>
                  </a:lnTo>
                  <a:lnTo>
                    <a:pt x="398" y="794"/>
                  </a:lnTo>
                  <a:lnTo>
                    <a:pt x="430" y="799"/>
                  </a:lnTo>
                  <a:close/>
                  <a:moveTo>
                    <a:pt x="481" y="769"/>
                  </a:moveTo>
                  <a:lnTo>
                    <a:pt x="471" y="767"/>
                  </a:lnTo>
                  <a:lnTo>
                    <a:pt x="471" y="767"/>
                  </a:lnTo>
                  <a:lnTo>
                    <a:pt x="481" y="750"/>
                  </a:lnTo>
                  <a:lnTo>
                    <a:pt x="481" y="750"/>
                  </a:lnTo>
                  <a:lnTo>
                    <a:pt x="481" y="766"/>
                  </a:lnTo>
                  <a:lnTo>
                    <a:pt x="481" y="766"/>
                  </a:lnTo>
                  <a:lnTo>
                    <a:pt x="481" y="769"/>
                  </a:lnTo>
                  <a:lnTo>
                    <a:pt x="481" y="769"/>
                  </a:lnTo>
                  <a:close/>
                  <a:moveTo>
                    <a:pt x="466" y="776"/>
                  </a:moveTo>
                  <a:lnTo>
                    <a:pt x="466" y="776"/>
                  </a:lnTo>
                  <a:lnTo>
                    <a:pt x="471" y="777"/>
                  </a:lnTo>
                  <a:lnTo>
                    <a:pt x="471" y="777"/>
                  </a:lnTo>
                  <a:lnTo>
                    <a:pt x="461" y="781"/>
                  </a:lnTo>
                  <a:lnTo>
                    <a:pt x="461" y="781"/>
                  </a:lnTo>
                  <a:lnTo>
                    <a:pt x="461" y="781"/>
                  </a:lnTo>
                  <a:lnTo>
                    <a:pt x="460" y="781"/>
                  </a:lnTo>
                  <a:lnTo>
                    <a:pt x="460" y="781"/>
                  </a:lnTo>
                  <a:lnTo>
                    <a:pt x="466" y="776"/>
                  </a:lnTo>
                  <a:lnTo>
                    <a:pt x="466" y="776"/>
                  </a:lnTo>
                  <a:close/>
                  <a:moveTo>
                    <a:pt x="449" y="763"/>
                  </a:moveTo>
                  <a:lnTo>
                    <a:pt x="435" y="761"/>
                  </a:lnTo>
                  <a:lnTo>
                    <a:pt x="435" y="761"/>
                  </a:lnTo>
                  <a:lnTo>
                    <a:pt x="445" y="751"/>
                  </a:lnTo>
                  <a:lnTo>
                    <a:pt x="457" y="739"/>
                  </a:lnTo>
                  <a:lnTo>
                    <a:pt x="457" y="739"/>
                  </a:lnTo>
                  <a:lnTo>
                    <a:pt x="452" y="751"/>
                  </a:lnTo>
                  <a:lnTo>
                    <a:pt x="449" y="763"/>
                  </a:lnTo>
                  <a:lnTo>
                    <a:pt x="449" y="763"/>
                  </a:lnTo>
                  <a:close/>
                  <a:moveTo>
                    <a:pt x="447" y="772"/>
                  </a:moveTo>
                  <a:lnTo>
                    <a:pt x="447" y="772"/>
                  </a:lnTo>
                  <a:lnTo>
                    <a:pt x="447" y="777"/>
                  </a:lnTo>
                  <a:lnTo>
                    <a:pt x="447" y="777"/>
                  </a:lnTo>
                  <a:lnTo>
                    <a:pt x="447" y="779"/>
                  </a:lnTo>
                  <a:lnTo>
                    <a:pt x="419" y="774"/>
                  </a:lnTo>
                  <a:lnTo>
                    <a:pt x="419" y="774"/>
                  </a:lnTo>
                  <a:lnTo>
                    <a:pt x="422" y="771"/>
                  </a:lnTo>
                  <a:lnTo>
                    <a:pt x="427" y="768"/>
                  </a:lnTo>
                  <a:lnTo>
                    <a:pt x="447" y="772"/>
                  </a:lnTo>
                  <a:close/>
                  <a:moveTo>
                    <a:pt x="414" y="772"/>
                  </a:moveTo>
                  <a:lnTo>
                    <a:pt x="390" y="768"/>
                  </a:lnTo>
                  <a:lnTo>
                    <a:pt x="390" y="768"/>
                  </a:lnTo>
                  <a:lnTo>
                    <a:pt x="389" y="768"/>
                  </a:lnTo>
                  <a:lnTo>
                    <a:pt x="389" y="768"/>
                  </a:lnTo>
                  <a:lnTo>
                    <a:pt x="387" y="761"/>
                  </a:lnTo>
                  <a:lnTo>
                    <a:pt x="412" y="766"/>
                  </a:lnTo>
                  <a:lnTo>
                    <a:pt x="412" y="766"/>
                  </a:lnTo>
                  <a:lnTo>
                    <a:pt x="412" y="769"/>
                  </a:lnTo>
                  <a:lnTo>
                    <a:pt x="414" y="772"/>
                  </a:lnTo>
                  <a:close/>
                  <a:moveTo>
                    <a:pt x="129" y="796"/>
                  </a:moveTo>
                  <a:lnTo>
                    <a:pt x="129" y="796"/>
                  </a:lnTo>
                  <a:lnTo>
                    <a:pt x="130" y="796"/>
                  </a:lnTo>
                  <a:lnTo>
                    <a:pt x="131" y="802"/>
                  </a:lnTo>
                  <a:lnTo>
                    <a:pt x="117" y="800"/>
                  </a:lnTo>
                  <a:lnTo>
                    <a:pt x="122" y="797"/>
                  </a:lnTo>
                  <a:lnTo>
                    <a:pt x="122" y="797"/>
                  </a:lnTo>
                  <a:lnTo>
                    <a:pt x="123" y="795"/>
                  </a:lnTo>
                  <a:lnTo>
                    <a:pt x="129" y="796"/>
                  </a:lnTo>
                  <a:close/>
                  <a:moveTo>
                    <a:pt x="109" y="808"/>
                  </a:moveTo>
                  <a:lnTo>
                    <a:pt x="109" y="808"/>
                  </a:lnTo>
                  <a:lnTo>
                    <a:pt x="393" y="841"/>
                  </a:lnTo>
                  <a:lnTo>
                    <a:pt x="393" y="841"/>
                  </a:lnTo>
                  <a:lnTo>
                    <a:pt x="393" y="860"/>
                  </a:lnTo>
                  <a:lnTo>
                    <a:pt x="393" y="860"/>
                  </a:lnTo>
                  <a:lnTo>
                    <a:pt x="109" y="826"/>
                  </a:lnTo>
                  <a:lnTo>
                    <a:pt x="109" y="826"/>
                  </a:lnTo>
                  <a:lnTo>
                    <a:pt x="109" y="808"/>
                  </a:lnTo>
                  <a:lnTo>
                    <a:pt x="109" y="808"/>
                  </a:lnTo>
                  <a:close/>
                  <a:moveTo>
                    <a:pt x="549" y="769"/>
                  </a:moveTo>
                  <a:lnTo>
                    <a:pt x="549" y="769"/>
                  </a:lnTo>
                  <a:lnTo>
                    <a:pt x="493" y="803"/>
                  </a:lnTo>
                  <a:lnTo>
                    <a:pt x="493" y="789"/>
                  </a:lnTo>
                  <a:lnTo>
                    <a:pt x="493" y="789"/>
                  </a:lnTo>
                  <a:lnTo>
                    <a:pt x="493" y="789"/>
                  </a:lnTo>
                  <a:lnTo>
                    <a:pt x="493" y="789"/>
                  </a:lnTo>
                  <a:lnTo>
                    <a:pt x="549" y="758"/>
                  </a:lnTo>
                  <a:lnTo>
                    <a:pt x="549" y="758"/>
                  </a:lnTo>
                  <a:lnTo>
                    <a:pt x="549" y="769"/>
                  </a:lnTo>
                  <a:lnTo>
                    <a:pt x="549" y="769"/>
                  </a:lnTo>
                  <a:close/>
                  <a:moveTo>
                    <a:pt x="540" y="752"/>
                  </a:moveTo>
                  <a:lnTo>
                    <a:pt x="503" y="774"/>
                  </a:lnTo>
                  <a:lnTo>
                    <a:pt x="503" y="774"/>
                  </a:lnTo>
                  <a:lnTo>
                    <a:pt x="508" y="761"/>
                  </a:lnTo>
                  <a:lnTo>
                    <a:pt x="512" y="747"/>
                  </a:lnTo>
                  <a:lnTo>
                    <a:pt x="540" y="752"/>
                  </a:lnTo>
                  <a:close/>
                  <a:moveTo>
                    <a:pt x="511" y="722"/>
                  </a:moveTo>
                  <a:lnTo>
                    <a:pt x="511" y="722"/>
                  </a:lnTo>
                  <a:lnTo>
                    <a:pt x="509" y="724"/>
                  </a:lnTo>
                  <a:lnTo>
                    <a:pt x="508" y="725"/>
                  </a:lnTo>
                  <a:lnTo>
                    <a:pt x="508" y="725"/>
                  </a:lnTo>
                  <a:lnTo>
                    <a:pt x="504" y="742"/>
                  </a:lnTo>
                  <a:lnTo>
                    <a:pt x="499" y="758"/>
                  </a:lnTo>
                  <a:lnTo>
                    <a:pt x="495" y="769"/>
                  </a:lnTo>
                  <a:lnTo>
                    <a:pt x="490" y="775"/>
                  </a:lnTo>
                  <a:lnTo>
                    <a:pt x="490" y="775"/>
                  </a:lnTo>
                  <a:lnTo>
                    <a:pt x="490" y="767"/>
                  </a:lnTo>
                  <a:lnTo>
                    <a:pt x="490" y="767"/>
                  </a:lnTo>
                  <a:lnTo>
                    <a:pt x="491" y="749"/>
                  </a:lnTo>
                  <a:lnTo>
                    <a:pt x="495" y="725"/>
                  </a:lnTo>
                  <a:lnTo>
                    <a:pt x="495" y="725"/>
                  </a:lnTo>
                  <a:lnTo>
                    <a:pt x="495" y="724"/>
                  </a:lnTo>
                  <a:lnTo>
                    <a:pt x="495" y="724"/>
                  </a:lnTo>
                  <a:lnTo>
                    <a:pt x="494" y="722"/>
                  </a:lnTo>
                  <a:lnTo>
                    <a:pt x="491" y="720"/>
                  </a:lnTo>
                  <a:lnTo>
                    <a:pt x="491" y="720"/>
                  </a:lnTo>
                  <a:lnTo>
                    <a:pt x="488" y="720"/>
                  </a:lnTo>
                  <a:lnTo>
                    <a:pt x="486" y="722"/>
                  </a:lnTo>
                  <a:lnTo>
                    <a:pt x="486" y="722"/>
                  </a:lnTo>
                  <a:lnTo>
                    <a:pt x="469" y="753"/>
                  </a:lnTo>
                  <a:lnTo>
                    <a:pt x="461" y="766"/>
                  </a:lnTo>
                  <a:lnTo>
                    <a:pt x="456" y="774"/>
                  </a:lnTo>
                  <a:lnTo>
                    <a:pt x="456" y="774"/>
                  </a:lnTo>
                  <a:lnTo>
                    <a:pt x="458" y="763"/>
                  </a:lnTo>
                  <a:lnTo>
                    <a:pt x="462" y="749"/>
                  </a:lnTo>
                  <a:lnTo>
                    <a:pt x="477" y="715"/>
                  </a:lnTo>
                  <a:lnTo>
                    <a:pt x="477" y="715"/>
                  </a:lnTo>
                  <a:lnTo>
                    <a:pt x="477" y="713"/>
                  </a:lnTo>
                  <a:lnTo>
                    <a:pt x="477" y="713"/>
                  </a:lnTo>
                  <a:lnTo>
                    <a:pt x="477" y="711"/>
                  </a:lnTo>
                  <a:lnTo>
                    <a:pt x="475" y="710"/>
                  </a:lnTo>
                  <a:lnTo>
                    <a:pt x="475" y="710"/>
                  </a:lnTo>
                  <a:lnTo>
                    <a:pt x="471" y="708"/>
                  </a:lnTo>
                  <a:lnTo>
                    <a:pt x="469" y="710"/>
                  </a:lnTo>
                  <a:lnTo>
                    <a:pt x="469" y="710"/>
                  </a:lnTo>
                  <a:lnTo>
                    <a:pt x="445" y="738"/>
                  </a:lnTo>
                  <a:lnTo>
                    <a:pt x="434" y="750"/>
                  </a:lnTo>
                  <a:lnTo>
                    <a:pt x="425" y="759"/>
                  </a:lnTo>
                  <a:lnTo>
                    <a:pt x="424" y="759"/>
                  </a:lnTo>
                  <a:lnTo>
                    <a:pt x="424" y="759"/>
                  </a:lnTo>
                  <a:lnTo>
                    <a:pt x="431" y="748"/>
                  </a:lnTo>
                  <a:lnTo>
                    <a:pt x="440" y="733"/>
                  </a:lnTo>
                  <a:lnTo>
                    <a:pt x="462" y="702"/>
                  </a:lnTo>
                  <a:lnTo>
                    <a:pt x="462" y="702"/>
                  </a:lnTo>
                  <a:lnTo>
                    <a:pt x="463" y="700"/>
                  </a:lnTo>
                  <a:lnTo>
                    <a:pt x="463" y="700"/>
                  </a:lnTo>
                  <a:lnTo>
                    <a:pt x="463" y="697"/>
                  </a:lnTo>
                  <a:lnTo>
                    <a:pt x="461" y="696"/>
                  </a:lnTo>
                  <a:lnTo>
                    <a:pt x="461" y="696"/>
                  </a:lnTo>
                  <a:lnTo>
                    <a:pt x="460" y="695"/>
                  </a:lnTo>
                  <a:lnTo>
                    <a:pt x="458" y="695"/>
                  </a:lnTo>
                  <a:lnTo>
                    <a:pt x="457" y="696"/>
                  </a:lnTo>
                  <a:lnTo>
                    <a:pt x="456" y="697"/>
                  </a:lnTo>
                  <a:lnTo>
                    <a:pt x="456" y="697"/>
                  </a:lnTo>
                  <a:lnTo>
                    <a:pt x="436" y="722"/>
                  </a:lnTo>
                  <a:lnTo>
                    <a:pt x="427" y="737"/>
                  </a:lnTo>
                  <a:lnTo>
                    <a:pt x="419" y="749"/>
                  </a:lnTo>
                  <a:lnTo>
                    <a:pt x="419" y="749"/>
                  </a:lnTo>
                  <a:lnTo>
                    <a:pt x="419" y="749"/>
                  </a:lnTo>
                  <a:lnTo>
                    <a:pt x="419" y="749"/>
                  </a:lnTo>
                  <a:lnTo>
                    <a:pt x="419" y="748"/>
                  </a:lnTo>
                  <a:lnTo>
                    <a:pt x="419" y="748"/>
                  </a:lnTo>
                  <a:lnTo>
                    <a:pt x="420" y="742"/>
                  </a:lnTo>
                  <a:lnTo>
                    <a:pt x="423" y="734"/>
                  </a:lnTo>
                  <a:lnTo>
                    <a:pt x="427" y="726"/>
                  </a:lnTo>
                  <a:lnTo>
                    <a:pt x="433" y="717"/>
                  </a:lnTo>
                  <a:lnTo>
                    <a:pt x="445" y="700"/>
                  </a:lnTo>
                  <a:lnTo>
                    <a:pt x="459" y="684"/>
                  </a:lnTo>
                  <a:lnTo>
                    <a:pt x="459" y="684"/>
                  </a:lnTo>
                  <a:lnTo>
                    <a:pt x="535" y="668"/>
                  </a:lnTo>
                  <a:lnTo>
                    <a:pt x="535" y="668"/>
                  </a:lnTo>
                  <a:lnTo>
                    <a:pt x="542" y="685"/>
                  </a:lnTo>
                  <a:lnTo>
                    <a:pt x="545" y="695"/>
                  </a:lnTo>
                  <a:lnTo>
                    <a:pt x="549" y="705"/>
                  </a:lnTo>
                  <a:lnTo>
                    <a:pt x="525" y="715"/>
                  </a:lnTo>
                  <a:lnTo>
                    <a:pt x="525" y="715"/>
                  </a:lnTo>
                  <a:lnTo>
                    <a:pt x="522" y="717"/>
                  </a:lnTo>
                  <a:lnTo>
                    <a:pt x="511" y="722"/>
                  </a:lnTo>
                  <a:close/>
                  <a:moveTo>
                    <a:pt x="551" y="658"/>
                  </a:moveTo>
                  <a:lnTo>
                    <a:pt x="551" y="658"/>
                  </a:lnTo>
                  <a:lnTo>
                    <a:pt x="560" y="669"/>
                  </a:lnTo>
                  <a:lnTo>
                    <a:pt x="564" y="678"/>
                  </a:lnTo>
                  <a:lnTo>
                    <a:pt x="569" y="688"/>
                  </a:lnTo>
                  <a:lnTo>
                    <a:pt x="569" y="688"/>
                  </a:lnTo>
                  <a:lnTo>
                    <a:pt x="570" y="691"/>
                  </a:lnTo>
                  <a:lnTo>
                    <a:pt x="572" y="691"/>
                  </a:lnTo>
                  <a:lnTo>
                    <a:pt x="572" y="691"/>
                  </a:lnTo>
                  <a:lnTo>
                    <a:pt x="570" y="702"/>
                  </a:lnTo>
                  <a:lnTo>
                    <a:pt x="568" y="710"/>
                  </a:lnTo>
                  <a:lnTo>
                    <a:pt x="568" y="710"/>
                  </a:lnTo>
                  <a:lnTo>
                    <a:pt x="558" y="710"/>
                  </a:lnTo>
                  <a:lnTo>
                    <a:pt x="558" y="710"/>
                  </a:lnTo>
                  <a:lnTo>
                    <a:pt x="555" y="696"/>
                  </a:lnTo>
                  <a:lnTo>
                    <a:pt x="551" y="683"/>
                  </a:lnTo>
                  <a:lnTo>
                    <a:pt x="542" y="661"/>
                  </a:lnTo>
                  <a:lnTo>
                    <a:pt x="542" y="661"/>
                  </a:lnTo>
                  <a:lnTo>
                    <a:pt x="551" y="658"/>
                  </a:lnTo>
                  <a:lnTo>
                    <a:pt x="551" y="658"/>
                  </a:lnTo>
                  <a:close/>
                  <a:moveTo>
                    <a:pt x="541" y="719"/>
                  </a:moveTo>
                  <a:lnTo>
                    <a:pt x="541" y="719"/>
                  </a:lnTo>
                  <a:lnTo>
                    <a:pt x="550" y="714"/>
                  </a:lnTo>
                  <a:lnTo>
                    <a:pt x="550" y="714"/>
                  </a:lnTo>
                  <a:lnTo>
                    <a:pt x="551" y="717"/>
                  </a:lnTo>
                  <a:lnTo>
                    <a:pt x="554" y="719"/>
                  </a:lnTo>
                  <a:lnTo>
                    <a:pt x="558" y="719"/>
                  </a:lnTo>
                  <a:lnTo>
                    <a:pt x="558" y="719"/>
                  </a:lnTo>
                  <a:lnTo>
                    <a:pt x="559" y="721"/>
                  </a:lnTo>
                  <a:lnTo>
                    <a:pt x="560" y="722"/>
                  </a:lnTo>
                  <a:lnTo>
                    <a:pt x="541" y="719"/>
                  </a:lnTo>
                  <a:close/>
                  <a:moveTo>
                    <a:pt x="571" y="719"/>
                  </a:moveTo>
                  <a:lnTo>
                    <a:pt x="571" y="719"/>
                  </a:lnTo>
                  <a:lnTo>
                    <a:pt x="573" y="717"/>
                  </a:lnTo>
                  <a:lnTo>
                    <a:pt x="574" y="715"/>
                  </a:lnTo>
                  <a:lnTo>
                    <a:pt x="574" y="715"/>
                  </a:lnTo>
                  <a:lnTo>
                    <a:pt x="577" y="711"/>
                  </a:lnTo>
                  <a:lnTo>
                    <a:pt x="580" y="700"/>
                  </a:lnTo>
                  <a:lnTo>
                    <a:pt x="581" y="692"/>
                  </a:lnTo>
                  <a:lnTo>
                    <a:pt x="582" y="684"/>
                  </a:lnTo>
                  <a:lnTo>
                    <a:pt x="582" y="675"/>
                  </a:lnTo>
                  <a:lnTo>
                    <a:pt x="581" y="666"/>
                  </a:lnTo>
                  <a:lnTo>
                    <a:pt x="581" y="666"/>
                  </a:lnTo>
                  <a:lnTo>
                    <a:pt x="580" y="665"/>
                  </a:lnTo>
                  <a:lnTo>
                    <a:pt x="579" y="664"/>
                  </a:lnTo>
                  <a:lnTo>
                    <a:pt x="577" y="663"/>
                  </a:lnTo>
                  <a:lnTo>
                    <a:pt x="576" y="663"/>
                  </a:lnTo>
                  <a:lnTo>
                    <a:pt x="576" y="663"/>
                  </a:lnTo>
                  <a:lnTo>
                    <a:pt x="572" y="665"/>
                  </a:lnTo>
                  <a:lnTo>
                    <a:pt x="572" y="667"/>
                  </a:lnTo>
                  <a:lnTo>
                    <a:pt x="572" y="667"/>
                  </a:lnTo>
                  <a:lnTo>
                    <a:pt x="572" y="668"/>
                  </a:lnTo>
                  <a:lnTo>
                    <a:pt x="572" y="668"/>
                  </a:lnTo>
                  <a:lnTo>
                    <a:pt x="572" y="674"/>
                  </a:lnTo>
                  <a:lnTo>
                    <a:pt x="572" y="674"/>
                  </a:lnTo>
                  <a:lnTo>
                    <a:pt x="568" y="665"/>
                  </a:lnTo>
                  <a:lnTo>
                    <a:pt x="562" y="657"/>
                  </a:lnTo>
                  <a:lnTo>
                    <a:pt x="555" y="649"/>
                  </a:lnTo>
                  <a:lnTo>
                    <a:pt x="555" y="649"/>
                  </a:lnTo>
                  <a:lnTo>
                    <a:pt x="555" y="649"/>
                  </a:lnTo>
                  <a:lnTo>
                    <a:pt x="555" y="647"/>
                  </a:lnTo>
                  <a:lnTo>
                    <a:pt x="555" y="647"/>
                  </a:lnTo>
                  <a:lnTo>
                    <a:pt x="557" y="645"/>
                  </a:lnTo>
                  <a:lnTo>
                    <a:pt x="563" y="641"/>
                  </a:lnTo>
                  <a:lnTo>
                    <a:pt x="669" y="603"/>
                  </a:lnTo>
                  <a:lnTo>
                    <a:pt x="669" y="603"/>
                  </a:lnTo>
                  <a:lnTo>
                    <a:pt x="670" y="602"/>
                  </a:lnTo>
                  <a:lnTo>
                    <a:pt x="670" y="602"/>
                  </a:lnTo>
                  <a:lnTo>
                    <a:pt x="672" y="601"/>
                  </a:lnTo>
                  <a:lnTo>
                    <a:pt x="678" y="601"/>
                  </a:lnTo>
                  <a:lnTo>
                    <a:pt x="681" y="601"/>
                  </a:lnTo>
                  <a:lnTo>
                    <a:pt x="686" y="603"/>
                  </a:lnTo>
                  <a:lnTo>
                    <a:pt x="691" y="605"/>
                  </a:lnTo>
                  <a:lnTo>
                    <a:pt x="698" y="610"/>
                  </a:lnTo>
                  <a:lnTo>
                    <a:pt x="698" y="610"/>
                  </a:lnTo>
                  <a:lnTo>
                    <a:pt x="699" y="611"/>
                  </a:lnTo>
                  <a:lnTo>
                    <a:pt x="701" y="611"/>
                  </a:lnTo>
                  <a:lnTo>
                    <a:pt x="702" y="610"/>
                  </a:lnTo>
                  <a:lnTo>
                    <a:pt x="704" y="609"/>
                  </a:lnTo>
                  <a:lnTo>
                    <a:pt x="704" y="609"/>
                  </a:lnTo>
                  <a:lnTo>
                    <a:pt x="705" y="608"/>
                  </a:lnTo>
                  <a:lnTo>
                    <a:pt x="705" y="605"/>
                  </a:lnTo>
                  <a:lnTo>
                    <a:pt x="705" y="604"/>
                  </a:lnTo>
                  <a:lnTo>
                    <a:pt x="704" y="603"/>
                  </a:lnTo>
                  <a:lnTo>
                    <a:pt x="704" y="603"/>
                  </a:lnTo>
                  <a:lnTo>
                    <a:pt x="697" y="598"/>
                  </a:lnTo>
                  <a:lnTo>
                    <a:pt x="691" y="595"/>
                  </a:lnTo>
                  <a:lnTo>
                    <a:pt x="686" y="593"/>
                  </a:lnTo>
                  <a:lnTo>
                    <a:pt x="681" y="592"/>
                  </a:lnTo>
                  <a:lnTo>
                    <a:pt x="673" y="592"/>
                  </a:lnTo>
                  <a:lnTo>
                    <a:pt x="668" y="594"/>
                  </a:lnTo>
                  <a:lnTo>
                    <a:pt x="668" y="594"/>
                  </a:lnTo>
                  <a:lnTo>
                    <a:pt x="665" y="528"/>
                  </a:lnTo>
                  <a:lnTo>
                    <a:pt x="663" y="455"/>
                  </a:lnTo>
                  <a:lnTo>
                    <a:pt x="663" y="455"/>
                  </a:lnTo>
                  <a:lnTo>
                    <a:pt x="664" y="433"/>
                  </a:lnTo>
                  <a:lnTo>
                    <a:pt x="668" y="406"/>
                  </a:lnTo>
                  <a:lnTo>
                    <a:pt x="672" y="376"/>
                  </a:lnTo>
                  <a:lnTo>
                    <a:pt x="672" y="376"/>
                  </a:lnTo>
                  <a:lnTo>
                    <a:pt x="672" y="373"/>
                  </a:lnTo>
                  <a:lnTo>
                    <a:pt x="671" y="372"/>
                  </a:lnTo>
                  <a:lnTo>
                    <a:pt x="670" y="371"/>
                  </a:lnTo>
                  <a:lnTo>
                    <a:pt x="669" y="370"/>
                  </a:lnTo>
                  <a:lnTo>
                    <a:pt x="669" y="370"/>
                  </a:lnTo>
                  <a:lnTo>
                    <a:pt x="667" y="370"/>
                  </a:lnTo>
                  <a:lnTo>
                    <a:pt x="665" y="371"/>
                  </a:lnTo>
                  <a:lnTo>
                    <a:pt x="664" y="372"/>
                  </a:lnTo>
                  <a:lnTo>
                    <a:pt x="663" y="373"/>
                  </a:lnTo>
                  <a:lnTo>
                    <a:pt x="663" y="373"/>
                  </a:lnTo>
                  <a:lnTo>
                    <a:pt x="659" y="406"/>
                  </a:lnTo>
                  <a:lnTo>
                    <a:pt x="655" y="432"/>
                  </a:lnTo>
                  <a:lnTo>
                    <a:pt x="654" y="455"/>
                  </a:lnTo>
                  <a:lnTo>
                    <a:pt x="654" y="455"/>
                  </a:lnTo>
                  <a:lnTo>
                    <a:pt x="656" y="535"/>
                  </a:lnTo>
                  <a:lnTo>
                    <a:pt x="659" y="595"/>
                  </a:lnTo>
                  <a:lnTo>
                    <a:pt x="659" y="595"/>
                  </a:lnTo>
                  <a:lnTo>
                    <a:pt x="659" y="598"/>
                  </a:lnTo>
                  <a:lnTo>
                    <a:pt x="659" y="598"/>
                  </a:lnTo>
                  <a:lnTo>
                    <a:pt x="560" y="633"/>
                  </a:lnTo>
                  <a:lnTo>
                    <a:pt x="560" y="633"/>
                  </a:lnTo>
                  <a:lnTo>
                    <a:pt x="554" y="636"/>
                  </a:lnTo>
                  <a:lnTo>
                    <a:pt x="551" y="638"/>
                  </a:lnTo>
                  <a:lnTo>
                    <a:pt x="549" y="641"/>
                  </a:lnTo>
                  <a:lnTo>
                    <a:pt x="546" y="645"/>
                  </a:lnTo>
                  <a:lnTo>
                    <a:pt x="546" y="645"/>
                  </a:lnTo>
                  <a:lnTo>
                    <a:pt x="546" y="648"/>
                  </a:lnTo>
                  <a:lnTo>
                    <a:pt x="546" y="648"/>
                  </a:lnTo>
                  <a:lnTo>
                    <a:pt x="546" y="650"/>
                  </a:lnTo>
                  <a:lnTo>
                    <a:pt x="534" y="655"/>
                  </a:lnTo>
                  <a:lnTo>
                    <a:pt x="534" y="655"/>
                  </a:lnTo>
                  <a:lnTo>
                    <a:pt x="533" y="655"/>
                  </a:lnTo>
                  <a:lnTo>
                    <a:pt x="532" y="657"/>
                  </a:lnTo>
                  <a:lnTo>
                    <a:pt x="532" y="657"/>
                  </a:lnTo>
                  <a:lnTo>
                    <a:pt x="532" y="660"/>
                  </a:lnTo>
                  <a:lnTo>
                    <a:pt x="478" y="670"/>
                  </a:lnTo>
                  <a:lnTo>
                    <a:pt x="475" y="614"/>
                  </a:lnTo>
                  <a:lnTo>
                    <a:pt x="475" y="614"/>
                  </a:lnTo>
                  <a:lnTo>
                    <a:pt x="475" y="613"/>
                  </a:lnTo>
                  <a:lnTo>
                    <a:pt x="475" y="613"/>
                  </a:lnTo>
                  <a:lnTo>
                    <a:pt x="461" y="584"/>
                  </a:lnTo>
                  <a:lnTo>
                    <a:pt x="461" y="584"/>
                  </a:lnTo>
                  <a:lnTo>
                    <a:pt x="460" y="583"/>
                  </a:lnTo>
                  <a:lnTo>
                    <a:pt x="460" y="583"/>
                  </a:lnTo>
                  <a:lnTo>
                    <a:pt x="444" y="552"/>
                  </a:lnTo>
                  <a:lnTo>
                    <a:pt x="427" y="520"/>
                  </a:lnTo>
                  <a:lnTo>
                    <a:pt x="427" y="520"/>
                  </a:lnTo>
                  <a:lnTo>
                    <a:pt x="424" y="513"/>
                  </a:lnTo>
                  <a:lnTo>
                    <a:pt x="457" y="501"/>
                  </a:lnTo>
                  <a:lnTo>
                    <a:pt x="457" y="501"/>
                  </a:lnTo>
                  <a:lnTo>
                    <a:pt x="459" y="500"/>
                  </a:lnTo>
                  <a:lnTo>
                    <a:pt x="460" y="497"/>
                  </a:lnTo>
                  <a:lnTo>
                    <a:pt x="460" y="483"/>
                  </a:lnTo>
                  <a:lnTo>
                    <a:pt x="460" y="483"/>
                  </a:lnTo>
                  <a:lnTo>
                    <a:pt x="459" y="481"/>
                  </a:lnTo>
                  <a:lnTo>
                    <a:pt x="456" y="479"/>
                  </a:lnTo>
                  <a:lnTo>
                    <a:pt x="423" y="475"/>
                  </a:lnTo>
                  <a:lnTo>
                    <a:pt x="423" y="475"/>
                  </a:lnTo>
                  <a:lnTo>
                    <a:pt x="425" y="465"/>
                  </a:lnTo>
                  <a:lnTo>
                    <a:pt x="429" y="456"/>
                  </a:lnTo>
                  <a:lnTo>
                    <a:pt x="434" y="441"/>
                  </a:lnTo>
                  <a:lnTo>
                    <a:pt x="440" y="429"/>
                  </a:lnTo>
                  <a:lnTo>
                    <a:pt x="442" y="425"/>
                  </a:lnTo>
                  <a:lnTo>
                    <a:pt x="442" y="425"/>
                  </a:lnTo>
                  <a:lnTo>
                    <a:pt x="443" y="423"/>
                  </a:lnTo>
                  <a:lnTo>
                    <a:pt x="443" y="406"/>
                  </a:lnTo>
                  <a:lnTo>
                    <a:pt x="443" y="406"/>
                  </a:lnTo>
                  <a:lnTo>
                    <a:pt x="443" y="404"/>
                  </a:lnTo>
                  <a:lnTo>
                    <a:pt x="442" y="402"/>
                  </a:lnTo>
                  <a:lnTo>
                    <a:pt x="441" y="401"/>
                  </a:lnTo>
                  <a:lnTo>
                    <a:pt x="439" y="401"/>
                  </a:lnTo>
                  <a:lnTo>
                    <a:pt x="439" y="401"/>
                  </a:lnTo>
                  <a:lnTo>
                    <a:pt x="436" y="401"/>
                  </a:lnTo>
                  <a:lnTo>
                    <a:pt x="435" y="402"/>
                  </a:lnTo>
                  <a:lnTo>
                    <a:pt x="434" y="404"/>
                  </a:lnTo>
                  <a:lnTo>
                    <a:pt x="434" y="406"/>
                  </a:lnTo>
                  <a:lnTo>
                    <a:pt x="434" y="406"/>
                  </a:lnTo>
                  <a:lnTo>
                    <a:pt x="434" y="422"/>
                  </a:lnTo>
                  <a:lnTo>
                    <a:pt x="434" y="422"/>
                  </a:lnTo>
                  <a:lnTo>
                    <a:pt x="430" y="430"/>
                  </a:lnTo>
                  <a:lnTo>
                    <a:pt x="422" y="447"/>
                  </a:lnTo>
                  <a:lnTo>
                    <a:pt x="419" y="457"/>
                  </a:lnTo>
                  <a:lnTo>
                    <a:pt x="415" y="470"/>
                  </a:lnTo>
                  <a:lnTo>
                    <a:pt x="413" y="481"/>
                  </a:lnTo>
                  <a:lnTo>
                    <a:pt x="412" y="493"/>
                  </a:lnTo>
                  <a:lnTo>
                    <a:pt x="412" y="493"/>
                  </a:lnTo>
                  <a:lnTo>
                    <a:pt x="413" y="501"/>
                  </a:lnTo>
                  <a:lnTo>
                    <a:pt x="414" y="510"/>
                  </a:lnTo>
                  <a:lnTo>
                    <a:pt x="416" y="518"/>
                  </a:lnTo>
                  <a:lnTo>
                    <a:pt x="420" y="525"/>
                  </a:lnTo>
                  <a:lnTo>
                    <a:pt x="420" y="525"/>
                  </a:lnTo>
                  <a:lnTo>
                    <a:pt x="436" y="555"/>
                  </a:lnTo>
                  <a:lnTo>
                    <a:pt x="452" y="586"/>
                  </a:lnTo>
                  <a:lnTo>
                    <a:pt x="452" y="586"/>
                  </a:lnTo>
                  <a:lnTo>
                    <a:pt x="448" y="604"/>
                  </a:lnTo>
                  <a:lnTo>
                    <a:pt x="443" y="628"/>
                  </a:lnTo>
                  <a:lnTo>
                    <a:pt x="436" y="648"/>
                  </a:lnTo>
                  <a:lnTo>
                    <a:pt x="434" y="656"/>
                  </a:lnTo>
                  <a:lnTo>
                    <a:pt x="431" y="661"/>
                  </a:lnTo>
                  <a:lnTo>
                    <a:pt x="431" y="661"/>
                  </a:lnTo>
                  <a:lnTo>
                    <a:pt x="426" y="666"/>
                  </a:lnTo>
                  <a:lnTo>
                    <a:pt x="420" y="670"/>
                  </a:lnTo>
                  <a:lnTo>
                    <a:pt x="404" y="678"/>
                  </a:lnTo>
                  <a:lnTo>
                    <a:pt x="386" y="686"/>
                  </a:lnTo>
                  <a:lnTo>
                    <a:pt x="372" y="692"/>
                  </a:lnTo>
                  <a:lnTo>
                    <a:pt x="372" y="692"/>
                  </a:lnTo>
                  <a:lnTo>
                    <a:pt x="372" y="692"/>
                  </a:lnTo>
                  <a:lnTo>
                    <a:pt x="365" y="691"/>
                  </a:lnTo>
                  <a:lnTo>
                    <a:pt x="365" y="691"/>
                  </a:lnTo>
                  <a:lnTo>
                    <a:pt x="362" y="691"/>
                  </a:lnTo>
                  <a:lnTo>
                    <a:pt x="362" y="691"/>
                  </a:lnTo>
                  <a:lnTo>
                    <a:pt x="339" y="622"/>
                  </a:lnTo>
                  <a:lnTo>
                    <a:pt x="339" y="622"/>
                  </a:lnTo>
                  <a:lnTo>
                    <a:pt x="339" y="622"/>
                  </a:lnTo>
                  <a:lnTo>
                    <a:pt x="339" y="622"/>
                  </a:lnTo>
                  <a:lnTo>
                    <a:pt x="356" y="612"/>
                  </a:lnTo>
                  <a:lnTo>
                    <a:pt x="369" y="605"/>
                  </a:lnTo>
                  <a:lnTo>
                    <a:pt x="379" y="600"/>
                  </a:lnTo>
                  <a:lnTo>
                    <a:pt x="379" y="600"/>
                  </a:lnTo>
                  <a:lnTo>
                    <a:pt x="383" y="599"/>
                  </a:lnTo>
                  <a:lnTo>
                    <a:pt x="387" y="599"/>
                  </a:lnTo>
                  <a:lnTo>
                    <a:pt x="393" y="600"/>
                  </a:lnTo>
                  <a:lnTo>
                    <a:pt x="399" y="602"/>
                  </a:lnTo>
                  <a:lnTo>
                    <a:pt x="405" y="604"/>
                  </a:lnTo>
                  <a:lnTo>
                    <a:pt x="411" y="608"/>
                  </a:lnTo>
                  <a:lnTo>
                    <a:pt x="416" y="612"/>
                  </a:lnTo>
                  <a:lnTo>
                    <a:pt x="420" y="618"/>
                  </a:lnTo>
                  <a:lnTo>
                    <a:pt x="420" y="618"/>
                  </a:lnTo>
                  <a:lnTo>
                    <a:pt x="421" y="619"/>
                  </a:lnTo>
                  <a:lnTo>
                    <a:pt x="423" y="620"/>
                  </a:lnTo>
                  <a:lnTo>
                    <a:pt x="424" y="620"/>
                  </a:lnTo>
                  <a:lnTo>
                    <a:pt x="426" y="619"/>
                  </a:lnTo>
                  <a:lnTo>
                    <a:pt x="426" y="619"/>
                  </a:lnTo>
                  <a:lnTo>
                    <a:pt x="427" y="618"/>
                  </a:lnTo>
                  <a:lnTo>
                    <a:pt x="429" y="617"/>
                  </a:lnTo>
                  <a:lnTo>
                    <a:pt x="429" y="614"/>
                  </a:lnTo>
                  <a:lnTo>
                    <a:pt x="427" y="613"/>
                  </a:lnTo>
                  <a:lnTo>
                    <a:pt x="427" y="613"/>
                  </a:lnTo>
                  <a:lnTo>
                    <a:pt x="424" y="608"/>
                  </a:lnTo>
                  <a:lnTo>
                    <a:pt x="419" y="603"/>
                  </a:lnTo>
                  <a:lnTo>
                    <a:pt x="414" y="599"/>
                  </a:lnTo>
                  <a:lnTo>
                    <a:pt x="408" y="596"/>
                  </a:lnTo>
                  <a:lnTo>
                    <a:pt x="402" y="593"/>
                  </a:lnTo>
                  <a:lnTo>
                    <a:pt x="396" y="592"/>
                  </a:lnTo>
                  <a:lnTo>
                    <a:pt x="390" y="590"/>
                  </a:lnTo>
                  <a:lnTo>
                    <a:pt x="385" y="590"/>
                  </a:lnTo>
                  <a:lnTo>
                    <a:pt x="385" y="590"/>
                  </a:lnTo>
                  <a:lnTo>
                    <a:pt x="385" y="589"/>
                  </a:lnTo>
                  <a:lnTo>
                    <a:pt x="407" y="474"/>
                  </a:lnTo>
                  <a:lnTo>
                    <a:pt x="407" y="474"/>
                  </a:lnTo>
                  <a:lnTo>
                    <a:pt x="410" y="452"/>
                  </a:lnTo>
                  <a:lnTo>
                    <a:pt x="413" y="434"/>
                  </a:lnTo>
                  <a:lnTo>
                    <a:pt x="416" y="419"/>
                  </a:lnTo>
                  <a:lnTo>
                    <a:pt x="420" y="408"/>
                  </a:lnTo>
                  <a:lnTo>
                    <a:pt x="423" y="399"/>
                  </a:lnTo>
                  <a:lnTo>
                    <a:pt x="426" y="393"/>
                  </a:lnTo>
                  <a:lnTo>
                    <a:pt x="430" y="389"/>
                  </a:lnTo>
                  <a:lnTo>
                    <a:pt x="432" y="386"/>
                  </a:lnTo>
                  <a:lnTo>
                    <a:pt x="432" y="386"/>
                  </a:lnTo>
                  <a:lnTo>
                    <a:pt x="436" y="383"/>
                  </a:lnTo>
                  <a:lnTo>
                    <a:pt x="438" y="383"/>
                  </a:lnTo>
                  <a:lnTo>
                    <a:pt x="438" y="383"/>
                  </a:lnTo>
                  <a:lnTo>
                    <a:pt x="440" y="383"/>
                  </a:lnTo>
                  <a:lnTo>
                    <a:pt x="441" y="382"/>
                  </a:lnTo>
                  <a:lnTo>
                    <a:pt x="472" y="358"/>
                  </a:lnTo>
                  <a:lnTo>
                    <a:pt x="469" y="422"/>
                  </a:lnTo>
                  <a:lnTo>
                    <a:pt x="469" y="422"/>
                  </a:lnTo>
                  <a:lnTo>
                    <a:pt x="469" y="425"/>
                  </a:lnTo>
                  <a:lnTo>
                    <a:pt x="471" y="426"/>
                  </a:lnTo>
                  <a:lnTo>
                    <a:pt x="471" y="426"/>
                  </a:lnTo>
                  <a:lnTo>
                    <a:pt x="473" y="427"/>
                  </a:lnTo>
                  <a:lnTo>
                    <a:pt x="476" y="426"/>
                  </a:lnTo>
                  <a:lnTo>
                    <a:pt x="476" y="426"/>
                  </a:lnTo>
                  <a:lnTo>
                    <a:pt x="494" y="413"/>
                  </a:lnTo>
                  <a:lnTo>
                    <a:pt x="494" y="413"/>
                  </a:lnTo>
                  <a:lnTo>
                    <a:pt x="489" y="427"/>
                  </a:lnTo>
                  <a:lnTo>
                    <a:pt x="486" y="445"/>
                  </a:lnTo>
                  <a:lnTo>
                    <a:pt x="486" y="455"/>
                  </a:lnTo>
                  <a:lnTo>
                    <a:pt x="486" y="464"/>
                  </a:lnTo>
                  <a:lnTo>
                    <a:pt x="487" y="474"/>
                  </a:lnTo>
                  <a:lnTo>
                    <a:pt x="490" y="482"/>
                  </a:lnTo>
                  <a:lnTo>
                    <a:pt x="490" y="482"/>
                  </a:lnTo>
                  <a:lnTo>
                    <a:pt x="493" y="484"/>
                  </a:lnTo>
                  <a:lnTo>
                    <a:pt x="493" y="484"/>
                  </a:lnTo>
                  <a:lnTo>
                    <a:pt x="499" y="488"/>
                  </a:lnTo>
                  <a:lnTo>
                    <a:pt x="506" y="489"/>
                  </a:lnTo>
                  <a:lnTo>
                    <a:pt x="514" y="491"/>
                  </a:lnTo>
                  <a:lnTo>
                    <a:pt x="523" y="492"/>
                  </a:lnTo>
                  <a:lnTo>
                    <a:pt x="533" y="492"/>
                  </a:lnTo>
                  <a:lnTo>
                    <a:pt x="542" y="490"/>
                  </a:lnTo>
                  <a:lnTo>
                    <a:pt x="546" y="488"/>
                  </a:lnTo>
                  <a:lnTo>
                    <a:pt x="551" y="485"/>
                  </a:lnTo>
                  <a:lnTo>
                    <a:pt x="551" y="485"/>
                  </a:lnTo>
                  <a:lnTo>
                    <a:pt x="552" y="484"/>
                  </a:lnTo>
                  <a:lnTo>
                    <a:pt x="552" y="481"/>
                  </a:lnTo>
                  <a:lnTo>
                    <a:pt x="552" y="481"/>
                  </a:lnTo>
                  <a:lnTo>
                    <a:pt x="550" y="465"/>
                  </a:lnTo>
                  <a:lnTo>
                    <a:pt x="564" y="457"/>
                  </a:lnTo>
                  <a:lnTo>
                    <a:pt x="564" y="457"/>
                  </a:lnTo>
                  <a:lnTo>
                    <a:pt x="567" y="456"/>
                  </a:lnTo>
                  <a:lnTo>
                    <a:pt x="568" y="455"/>
                  </a:lnTo>
                  <a:lnTo>
                    <a:pt x="568" y="455"/>
                  </a:lnTo>
                  <a:lnTo>
                    <a:pt x="568" y="453"/>
                  </a:lnTo>
                  <a:lnTo>
                    <a:pt x="567" y="451"/>
                  </a:lnTo>
                  <a:lnTo>
                    <a:pt x="567" y="451"/>
                  </a:lnTo>
                  <a:lnTo>
                    <a:pt x="561" y="443"/>
                  </a:lnTo>
                  <a:lnTo>
                    <a:pt x="555" y="433"/>
                  </a:lnTo>
                  <a:lnTo>
                    <a:pt x="546" y="415"/>
                  </a:lnTo>
                  <a:lnTo>
                    <a:pt x="546" y="415"/>
                  </a:lnTo>
                  <a:lnTo>
                    <a:pt x="561" y="428"/>
                  </a:lnTo>
                  <a:lnTo>
                    <a:pt x="561" y="428"/>
                  </a:lnTo>
                  <a:lnTo>
                    <a:pt x="563" y="429"/>
                  </a:lnTo>
                  <a:lnTo>
                    <a:pt x="566" y="429"/>
                  </a:lnTo>
                  <a:lnTo>
                    <a:pt x="566" y="429"/>
                  </a:lnTo>
                  <a:lnTo>
                    <a:pt x="567" y="429"/>
                  </a:lnTo>
                  <a:lnTo>
                    <a:pt x="569" y="427"/>
                  </a:lnTo>
                  <a:lnTo>
                    <a:pt x="616" y="330"/>
                  </a:lnTo>
                  <a:lnTo>
                    <a:pt x="668" y="362"/>
                  </a:lnTo>
                  <a:lnTo>
                    <a:pt x="668" y="362"/>
                  </a:lnTo>
                  <a:lnTo>
                    <a:pt x="670" y="363"/>
                  </a:lnTo>
                  <a:lnTo>
                    <a:pt x="670" y="363"/>
                  </a:lnTo>
                  <a:lnTo>
                    <a:pt x="677" y="363"/>
                  </a:lnTo>
                  <a:lnTo>
                    <a:pt x="682" y="364"/>
                  </a:lnTo>
                  <a:lnTo>
                    <a:pt x="690" y="368"/>
                  </a:lnTo>
                  <a:lnTo>
                    <a:pt x="698" y="373"/>
                  </a:lnTo>
                  <a:lnTo>
                    <a:pt x="706" y="381"/>
                  </a:lnTo>
                  <a:lnTo>
                    <a:pt x="709" y="387"/>
                  </a:lnTo>
                  <a:lnTo>
                    <a:pt x="714" y="393"/>
                  </a:lnTo>
                  <a:lnTo>
                    <a:pt x="717" y="400"/>
                  </a:lnTo>
                  <a:lnTo>
                    <a:pt x="719" y="409"/>
                  </a:lnTo>
                  <a:lnTo>
                    <a:pt x="719" y="409"/>
                  </a:lnTo>
                  <a:lnTo>
                    <a:pt x="724" y="427"/>
                  </a:lnTo>
                  <a:lnTo>
                    <a:pt x="727" y="453"/>
                  </a:lnTo>
                  <a:lnTo>
                    <a:pt x="730" y="482"/>
                  </a:lnTo>
                  <a:lnTo>
                    <a:pt x="734" y="515"/>
                  </a:lnTo>
                  <a:lnTo>
                    <a:pt x="738" y="578"/>
                  </a:lnTo>
                  <a:lnTo>
                    <a:pt x="741" y="623"/>
                  </a:lnTo>
                  <a:lnTo>
                    <a:pt x="741" y="623"/>
                  </a:lnTo>
                  <a:lnTo>
                    <a:pt x="739" y="633"/>
                  </a:lnTo>
                  <a:lnTo>
                    <a:pt x="739" y="633"/>
                  </a:lnTo>
                  <a:lnTo>
                    <a:pt x="738" y="637"/>
                  </a:lnTo>
                  <a:lnTo>
                    <a:pt x="735" y="641"/>
                  </a:lnTo>
                  <a:lnTo>
                    <a:pt x="723" y="652"/>
                  </a:lnTo>
                  <a:lnTo>
                    <a:pt x="706" y="668"/>
                  </a:lnTo>
                  <a:lnTo>
                    <a:pt x="684" y="684"/>
                  </a:lnTo>
                  <a:lnTo>
                    <a:pt x="661" y="701"/>
                  </a:lnTo>
                  <a:lnTo>
                    <a:pt x="649" y="707"/>
                  </a:lnTo>
                  <a:lnTo>
                    <a:pt x="635" y="714"/>
                  </a:lnTo>
                  <a:lnTo>
                    <a:pt x="623" y="720"/>
                  </a:lnTo>
                  <a:lnTo>
                    <a:pt x="610" y="724"/>
                  </a:lnTo>
                  <a:lnTo>
                    <a:pt x="598" y="728"/>
                  </a:lnTo>
                  <a:lnTo>
                    <a:pt x="587" y="729"/>
                  </a:lnTo>
                  <a:lnTo>
                    <a:pt x="587" y="729"/>
                  </a:lnTo>
                  <a:lnTo>
                    <a:pt x="571" y="719"/>
                  </a:lnTo>
                  <a:lnTo>
                    <a:pt x="571" y="719"/>
                  </a:lnTo>
                  <a:close/>
                  <a:moveTo>
                    <a:pt x="422" y="484"/>
                  </a:moveTo>
                  <a:lnTo>
                    <a:pt x="422" y="484"/>
                  </a:lnTo>
                  <a:lnTo>
                    <a:pt x="451" y="488"/>
                  </a:lnTo>
                  <a:lnTo>
                    <a:pt x="451" y="488"/>
                  </a:lnTo>
                  <a:lnTo>
                    <a:pt x="451" y="494"/>
                  </a:lnTo>
                  <a:lnTo>
                    <a:pt x="451" y="494"/>
                  </a:lnTo>
                  <a:lnTo>
                    <a:pt x="422" y="504"/>
                  </a:lnTo>
                  <a:lnTo>
                    <a:pt x="422" y="504"/>
                  </a:lnTo>
                  <a:lnTo>
                    <a:pt x="421" y="494"/>
                  </a:lnTo>
                  <a:lnTo>
                    <a:pt x="422" y="484"/>
                  </a:lnTo>
                  <a:lnTo>
                    <a:pt x="422" y="484"/>
                  </a:lnTo>
                  <a:close/>
                  <a:moveTo>
                    <a:pt x="686" y="695"/>
                  </a:moveTo>
                  <a:lnTo>
                    <a:pt x="693" y="716"/>
                  </a:lnTo>
                  <a:lnTo>
                    <a:pt x="654" y="733"/>
                  </a:lnTo>
                  <a:lnTo>
                    <a:pt x="654" y="733"/>
                  </a:lnTo>
                  <a:lnTo>
                    <a:pt x="653" y="735"/>
                  </a:lnTo>
                  <a:lnTo>
                    <a:pt x="622" y="730"/>
                  </a:lnTo>
                  <a:lnTo>
                    <a:pt x="622" y="730"/>
                  </a:lnTo>
                  <a:lnTo>
                    <a:pt x="637" y="723"/>
                  </a:lnTo>
                  <a:lnTo>
                    <a:pt x="654" y="715"/>
                  </a:lnTo>
                  <a:lnTo>
                    <a:pt x="670" y="705"/>
                  </a:lnTo>
                  <a:lnTo>
                    <a:pt x="686" y="695"/>
                  </a:lnTo>
                  <a:lnTo>
                    <a:pt x="686" y="6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7" name="Freeform 73"/>
            <p:cNvSpPr>
              <a:spLocks/>
            </p:cNvSpPr>
            <p:nvPr/>
          </p:nvSpPr>
          <p:spPr bwMode="auto">
            <a:xfrm>
              <a:off x="1785" y="3965"/>
              <a:ext cx="5" cy="7"/>
            </a:xfrm>
            <a:custGeom>
              <a:avLst/>
              <a:gdLst>
                <a:gd name="T0" fmla="*/ 5 w 17"/>
                <a:gd name="T1" fmla="*/ 15 h 22"/>
                <a:gd name="T2" fmla="*/ 5 w 17"/>
                <a:gd name="T3" fmla="*/ 15 h 22"/>
                <a:gd name="T4" fmla="*/ 9 w 17"/>
                <a:gd name="T5" fmla="*/ 20 h 22"/>
                <a:gd name="T6" fmla="*/ 9 w 17"/>
                <a:gd name="T7" fmla="*/ 20 h 22"/>
                <a:gd name="T8" fmla="*/ 11 w 17"/>
                <a:gd name="T9" fmla="*/ 21 h 22"/>
                <a:gd name="T10" fmla="*/ 12 w 17"/>
                <a:gd name="T11" fmla="*/ 22 h 22"/>
                <a:gd name="T12" fmla="*/ 14 w 17"/>
                <a:gd name="T13" fmla="*/ 22 h 22"/>
                <a:gd name="T14" fmla="*/ 15 w 17"/>
                <a:gd name="T15" fmla="*/ 21 h 22"/>
                <a:gd name="T16" fmla="*/ 15 w 17"/>
                <a:gd name="T17" fmla="*/ 21 h 22"/>
                <a:gd name="T18" fmla="*/ 16 w 17"/>
                <a:gd name="T19" fmla="*/ 20 h 22"/>
                <a:gd name="T20" fmla="*/ 17 w 17"/>
                <a:gd name="T21" fmla="*/ 17 h 22"/>
                <a:gd name="T22" fmla="*/ 17 w 17"/>
                <a:gd name="T23" fmla="*/ 17 h 22"/>
                <a:gd name="T24" fmla="*/ 16 w 17"/>
                <a:gd name="T25" fmla="*/ 15 h 22"/>
                <a:gd name="T26" fmla="*/ 16 w 17"/>
                <a:gd name="T27" fmla="*/ 15 h 22"/>
                <a:gd name="T28" fmla="*/ 14 w 17"/>
                <a:gd name="T29" fmla="*/ 12 h 22"/>
                <a:gd name="T30" fmla="*/ 12 w 17"/>
                <a:gd name="T31" fmla="*/ 10 h 22"/>
                <a:gd name="T32" fmla="*/ 12 w 17"/>
                <a:gd name="T33" fmla="*/ 10 h 22"/>
                <a:gd name="T34" fmla="*/ 14 w 17"/>
                <a:gd name="T35" fmla="*/ 7 h 22"/>
                <a:gd name="T36" fmla="*/ 14 w 17"/>
                <a:gd name="T37" fmla="*/ 7 h 22"/>
                <a:gd name="T38" fmla="*/ 16 w 17"/>
                <a:gd name="T39" fmla="*/ 6 h 22"/>
                <a:gd name="T40" fmla="*/ 16 w 17"/>
                <a:gd name="T41" fmla="*/ 4 h 22"/>
                <a:gd name="T42" fmla="*/ 16 w 17"/>
                <a:gd name="T43" fmla="*/ 4 h 22"/>
                <a:gd name="T44" fmla="*/ 15 w 17"/>
                <a:gd name="T45" fmla="*/ 1 h 22"/>
                <a:gd name="T46" fmla="*/ 15 w 17"/>
                <a:gd name="T47" fmla="*/ 1 h 22"/>
                <a:gd name="T48" fmla="*/ 12 w 17"/>
                <a:gd name="T49" fmla="*/ 0 h 22"/>
                <a:gd name="T50" fmla="*/ 11 w 17"/>
                <a:gd name="T51" fmla="*/ 0 h 22"/>
                <a:gd name="T52" fmla="*/ 9 w 17"/>
                <a:gd name="T53" fmla="*/ 1 h 22"/>
                <a:gd name="T54" fmla="*/ 2 w 17"/>
                <a:gd name="T55" fmla="*/ 6 h 22"/>
                <a:gd name="T56" fmla="*/ 2 w 17"/>
                <a:gd name="T57" fmla="*/ 6 h 22"/>
                <a:gd name="T58" fmla="*/ 0 w 17"/>
                <a:gd name="T59" fmla="*/ 9 h 22"/>
                <a:gd name="T60" fmla="*/ 0 w 17"/>
                <a:gd name="T61" fmla="*/ 10 h 22"/>
                <a:gd name="T62" fmla="*/ 0 w 17"/>
                <a:gd name="T63" fmla="*/ 10 h 22"/>
                <a:gd name="T64" fmla="*/ 0 w 17"/>
                <a:gd name="T65" fmla="*/ 12 h 22"/>
                <a:gd name="T66" fmla="*/ 2 w 17"/>
                <a:gd name="T67" fmla="*/ 13 h 22"/>
                <a:gd name="T68" fmla="*/ 5 w 17"/>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5" y="15"/>
                  </a:moveTo>
                  <a:lnTo>
                    <a:pt x="5" y="15"/>
                  </a:lnTo>
                  <a:lnTo>
                    <a:pt x="9" y="20"/>
                  </a:lnTo>
                  <a:lnTo>
                    <a:pt x="9" y="20"/>
                  </a:lnTo>
                  <a:lnTo>
                    <a:pt x="11" y="21"/>
                  </a:lnTo>
                  <a:lnTo>
                    <a:pt x="12" y="22"/>
                  </a:lnTo>
                  <a:lnTo>
                    <a:pt x="14" y="22"/>
                  </a:lnTo>
                  <a:lnTo>
                    <a:pt x="15" y="21"/>
                  </a:lnTo>
                  <a:lnTo>
                    <a:pt x="15" y="21"/>
                  </a:lnTo>
                  <a:lnTo>
                    <a:pt x="16" y="20"/>
                  </a:lnTo>
                  <a:lnTo>
                    <a:pt x="17" y="17"/>
                  </a:lnTo>
                  <a:lnTo>
                    <a:pt x="17" y="17"/>
                  </a:lnTo>
                  <a:lnTo>
                    <a:pt x="16" y="15"/>
                  </a:lnTo>
                  <a:lnTo>
                    <a:pt x="16" y="15"/>
                  </a:lnTo>
                  <a:lnTo>
                    <a:pt x="14" y="12"/>
                  </a:lnTo>
                  <a:lnTo>
                    <a:pt x="12" y="10"/>
                  </a:lnTo>
                  <a:lnTo>
                    <a:pt x="12" y="10"/>
                  </a:lnTo>
                  <a:lnTo>
                    <a:pt x="14" y="7"/>
                  </a:lnTo>
                  <a:lnTo>
                    <a:pt x="14" y="7"/>
                  </a:lnTo>
                  <a:lnTo>
                    <a:pt x="16" y="6"/>
                  </a:lnTo>
                  <a:lnTo>
                    <a:pt x="16" y="4"/>
                  </a:lnTo>
                  <a:lnTo>
                    <a:pt x="16" y="4"/>
                  </a:lnTo>
                  <a:lnTo>
                    <a:pt x="15" y="1"/>
                  </a:lnTo>
                  <a:lnTo>
                    <a:pt x="15" y="1"/>
                  </a:lnTo>
                  <a:lnTo>
                    <a:pt x="12" y="0"/>
                  </a:lnTo>
                  <a:lnTo>
                    <a:pt x="11" y="0"/>
                  </a:lnTo>
                  <a:lnTo>
                    <a:pt x="9" y="1"/>
                  </a:lnTo>
                  <a:lnTo>
                    <a:pt x="2" y="6"/>
                  </a:lnTo>
                  <a:lnTo>
                    <a:pt x="2" y="6"/>
                  </a:lnTo>
                  <a:lnTo>
                    <a:pt x="0" y="9"/>
                  </a:lnTo>
                  <a:lnTo>
                    <a:pt x="0" y="10"/>
                  </a:lnTo>
                  <a:lnTo>
                    <a:pt x="0" y="10"/>
                  </a:lnTo>
                  <a:lnTo>
                    <a:pt x="0" y="12"/>
                  </a:lnTo>
                  <a:lnTo>
                    <a:pt x="2" y="13"/>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8" name="Freeform 74"/>
            <p:cNvSpPr>
              <a:spLocks/>
            </p:cNvSpPr>
            <p:nvPr/>
          </p:nvSpPr>
          <p:spPr bwMode="auto">
            <a:xfrm>
              <a:off x="1784" y="3975"/>
              <a:ext cx="18" cy="5"/>
            </a:xfrm>
            <a:custGeom>
              <a:avLst/>
              <a:gdLst>
                <a:gd name="T0" fmla="*/ 47 w 54"/>
                <a:gd name="T1" fmla="*/ 0 h 16"/>
                <a:gd name="T2" fmla="*/ 47 w 54"/>
                <a:gd name="T3" fmla="*/ 0 h 16"/>
                <a:gd name="T4" fmla="*/ 36 w 54"/>
                <a:gd name="T5" fmla="*/ 4 h 16"/>
                <a:gd name="T6" fmla="*/ 25 w 54"/>
                <a:gd name="T7" fmla="*/ 8 h 16"/>
                <a:gd name="T8" fmla="*/ 20 w 54"/>
                <a:gd name="T9" fmla="*/ 8 h 16"/>
                <a:gd name="T10" fmla="*/ 16 w 54"/>
                <a:gd name="T11" fmla="*/ 8 h 16"/>
                <a:gd name="T12" fmla="*/ 11 w 54"/>
                <a:gd name="T13" fmla="*/ 5 h 16"/>
                <a:gd name="T14" fmla="*/ 8 w 54"/>
                <a:gd name="T15" fmla="*/ 3 h 16"/>
                <a:gd name="T16" fmla="*/ 8 w 54"/>
                <a:gd name="T17" fmla="*/ 3 h 16"/>
                <a:gd name="T18" fmla="*/ 7 w 54"/>
                <a:gd name="T19" fmla="*/ 2 h 16"/>
                <a:gd name="T20" fmla="*/ 6 w 54"/>
                <a:gd name="T21" fmla="*/ 1 h 16"/>
                <a:gd name="T22" fmla="*/ 4 w 54"/>
                <a:gd name="T23" fmla="*/ 1 h 16"/>
                <a:gd name="T24" fmla="*/ 2 w 54"/>
                <a:gd name="T25" fmla="*/ 2 h 16"/>
                <a:gd name="T26" fmla="*/ 2 w 54"/>
                <a:gd name="T27" fmla="*/ 2 h 16"/>
                <a:gd name="T28" fmla="*/ 1 w 54"/>
                <a:gd name="T29" fmla="*/ 3 h 16"/>
                <a:gd name="T30" fmla="*/ 0 w 54"/>
                <a:gd name="T31" fmla="*/ 4 h 16"/>
                <a:gd name="T32" fmla="*/ 0 w 54"/>
                <a:gd name="T33" fmla="*/ 6 h 16"/>
                <a:gd name="T34" fmla="*/ 1 w 54"/>
                <a:gd name="T35" fmla="*/ 8 h 16"/>
                <a:gd name="T36" fmla="*/ 1 w 54"/>
                <a:gd name="T37" fmla="*/ 8 h 16"/>
                <a:gd name="T38" fmla="*/ 7 w 54"/>
                <a:gd name="T39" fmla="*/ 13 h 16"/>
                <a:gd name="T40" fmla="*/ 13 w 54"/>
                <a:gd name="T41" fmla="*/ 15 h 16"/>
                <a:gd name="T42" fmla="*/ 19 w 54"/>
                <a:gd name="T43" fmla="*/ 16 h 16"/>
                <a:gd name="T44" fmla="*/ 27 w 54"/>
                <a:gd name="T45" fmla="*/ 16 h 16"/>
                <a:gd name="T46" fmla="*/ 34 w 54"/>
                <a:gd name="T47" fmla="*/ 14 h 16"/>
                <a:gd name="T48" fmla="*/ 41 w 54"/>
                <a:gd name="T49" fmla="*/ 13 h 16"/>
                <a:gd name="T50" fmla="*/ 52 w 54"/>
                <a:gd name="T51" fmla="*/ 9 h 16"/>
                <a:gd name="T52" fmla="*/ 52 w 54"/>
                <a:gd name="T53" fmla="*/ 9 h 16"/>
                <a:gd name="T54" fmla="*/ 53 w 54"/>
                <a:gd name="T55" fmla="*/ 8 h 16"/>
                <a:gd name="T56" fmla="*/ 54 w 54"/>
                <a:gd name="T57" fmla="*/ 5 h 16"/>
                <a:gd name="T58" fmla="*/ 54 w 54"/>
                <a:gd name="T59" fmla="*/ 4 h 16"/>
                <a:gd name="T60" fmla="*/ 54 w 54"/>
                <a:gd name="T61" fmla="*/ 2 h 16"/>
                <a:gd name="T62" fmla="*/ 54 w 54"/>
                <a:gd name="T63" fmla="*/ 2 h 16"/>
                <a:gd name="T64" fmla="*/ 53 w 54"/>
                <a:gd name="T65" fmla="*/ 1 h 16"/>
                <a:gd name="T66" fmla="*/ 51 w 54"/>
                <a:gd name="T67" fmla="*/ 0 h 16"/>
                <a:gd name="T68" fmla="*/ 50 w 54"/>
                <a:gd name="T69" fmla="*/ 0 h 16"/>
                <a:gd name="T70" fmla="*/ 47 w 54"/>
                <a:gd name="T71" fmla="*/ 0 h 16"/>
                <a:gd name="T72" fmla="*/ 47 w 54"/>
                <a:gd name="T7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16">
                  <a:moveTo>
                    <a:pt x="47" y="0"/>
                  </a:moveTo>
                  <a:lnTo>
                    <a:pt x="47" y="0"/>
                  </a:lnTo>
                  <a:lnTo>
                    <a:pt x="36" y="4"/>
                  </a:lnTo>
                  <a:lnTo>
                    <a:pt x="25" y="8"/>
                  </a:lnTo>
                  <a:lnTo>
                    <a:pt x="20" y="8"/>
                  </a:lnTo>
                  <a:lnTo>
                    <a:pt x="16" y="8"/>
                  </a:lnTo>
                  <a:lnTo>
                    <a:pt x="11" y="5"/>
                  </a:lnTo>
                  <a:lnTo>
                    <a:pt x="8" y="3"/>
                  </a:lnTo>
                  <a:lnTo>
                    <a:pt x="8" y="3"/>
                  </a:lnTo>
                  <a:lnTo>
                    <a:pt x="7" y="2"/>
                  </a:lnTo>
                  <a:lnTo>
                    <a:pt x="6" y="1"/>
                  </a:lnTo>
                  <a:lnTo>
                    <a:pt x="4" y="1"/>
                  </a:lnTo>
                  <a:lnTo>
                    <a:pt x="2" y="2"/>
                  </a:lnTo>
                  <a:lnTo>
                    <a:pt x="2" y="2"/>
                  </a:lnTo>
                  <a:lnTo>
                    <a:pt x="1" y="3"/>
                  </a:lnTo>
                  <a:lnTo>
                    <a:pt x="0" y="4"/>
                  </a:lnTo>
                  <a:lnTo>
                    <a:pt x="0" y="6"/>
                  </a:lnTo>
                  <a:lnTo>
                    <a:pt x="1" y="8"/>
                  </a:lnTo>
                  <a:lnTo>
                    <a:pt x="1" y="8"/>
                  </a:lnTo>
                  <a:lnTo>
                    <a:pt x="7" y="13"/>
                  </a:lnTo>
                  <a:lnTo>
                    <a:pt x="13" y="15"/>
                  </a:lnTo>
                  <a:lnTo>
                    <a:pt x="19" y="16"/>
                  </a:lnTo>
                  <a:lnTo>
                    <a:pt x="27" y="16"/>
                  </a:lnTo>
                  <a:lnTo>
                    <a:pt x="34" y="14"/>
                  </a:lnTo>
                  <a:lnTo>
                    <a:pt x="41" y="13"/>
                  </a:lnTo>
                  <a:lnTo>
                    <a:pt x="52" y="9"/>
                  </a:lnTo>
                  <a:lnTo>
                    <a:pt x="52" y="9"/>
                  </a:lnTo>
                  <a:lnTo>
                    <a:pt x="53" y="8"/>
                  </a:lnTo>
                  <a:lnTo>
                    <a:pt x="54" y="5"/>
                  </a:lnTo>
                  <a:lnTo>
                    <a:pt x="54" y="4"/>
                  </a:lnTo>
                  <a:lnTo>
                    <a:pt x="54" y="2"/>
                  </a:lnTo>
                  <a:lnTo>
                    <a:pt x="54" y="2"/>
                  </a:lnTo>
                  <a:lnTo>
                    <a:pt x="53" y="1"/>
                  </a:lnTo>
                  <a:lnTo>
                    <a:pt x="51" y="0"/>
                  </a:lnTo>
                  <a:lnTo>
                    <a:pt x="50" y="0"/>
                  </a:lnTo>
                  <a:lnTo>
                    <a:pt x="4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59" name="Freeform 75"/>
            <p:cNvSpPr>
              <a:spLocks/>
            </p:cNvSpPr>
            <p:nvPr/>
          </p:nvSpPr>
          <p:spPr bwMode="auto">
            <a:xfrm>
              <a:off x="1802" y="3936"/>
              <a:ext cx="15" cy="8"/>
            </a:xfrm>
            <a:custGeom>
              <a:avLst/>
              <a:gdLst>
                <a:gd name="T0" fmla="*/ 9 w 45"/>
                <a:gd name="T1" fmla="*/ 16 h 24"/>
                <a:gd name="T2" fmla="*/ 9 w 45"/>
                <a:gd name="T3" fmla="*/ 16 h 24"/>
                <a:gd name="T4" fmla="*/ 10 w 45"/>
                <a:gd name="T5" fmla="*/ 13 h 24"/>
                <a:gd name="T6" fmla="*/ 12 w 45"/>
                <a:gd name="T7" fmla="*/ 10 h 24"/>
                <a:gd name="T8" fmla="*/ 15 w 45"/>
                <a:gd name="T9" fmla="*/ 9 h 24"/>
                <a:gd name="T10" fmla="*/ 17 w 45"/>
                <a:gd name="T11" fmla="*/ 9 h 24"/>
                <a:gd name="T12" fmla="*/ 17 w 45"/>
                <a:gd name="T13" fmla="*/ 9 h 24"/>
                <a:gd name="T14" fmla="*/ 22 w 45"/>
                <a:gd name="T15" fmla="*/ 9 h 24"/>
                <a:gd name="T16" fmla="*/ 28 w 45"/>
                <a:gd name="T17" fmla="*/ 13 h 24"/>
                <a:gd name="T18" fmla="*/ 32 w 45"/>
                <a:gd name="T19" fmla="*/ 17 h 24"/>
                <a:gd name="T20" fmla="*/ 37 w 45"/>
                <a:gd name="T21" fmla="*/ 22 h 24"/>
                <a:gd name="T22" fmla="*/ 37 w 45"/>
                <a:gd name="T23" fmla="*/ 22 h 24"/>
                <a:gd name="T24" fmla="*/ 38 w 45"/>
                <a:gd name="T25" fmla="*/ 23 h 24"/>
                <a:gd name="T26" fmla="*/ 39 w 45"/>
                <a:gd name="T27" fmla="*/ 24 h 24"/>
                <a:gd name="T28" fmla="*/ 40 w 45"/>
                <a:gd name="T29" fmla="*/ 24 h 24"/>
                <a:gd name="T30" fmla="*/ 43 w 45"/>
                <a:gd name="T31" fmla="*/ 23 h 24"/>
                <a:gd name="T32" fmla="*/ 43 w 45"/>
                <a:gd name="T33" fmla="*/ 23 h 24"/>
                <a:gd name="T34" fmla="*/ 44 w 45"/>
                <a:gd name="T35" fmla="*/ 22 h 24"/>
                <a:gd name="T36" fmla="*/ 45 w 45"/>
                <a:gd name="T37" fmla="*/ 21 h 24"/>
                <a:gd name="T38" fmla="*/ 45 w 45"/>
                <a:gd name="T39" fmla="*/ 19 h 24"/>
                <a:gd name="T40" fmla="*/ 44 w 45"/>
                <a:gd name="T41" fmla="*/ 17 h 24"/>
                <a:gd name="T42" fmla="*/ 44 w 45"/>
                <a:gd name="T43" fmla="*/ 17 h 24"/>
                <a:gd name="T44" fmla="*/ 39 w 45"/>
                <a:gd name="T45" fmla="*/ 10 h 24"/>
                <a:gd name="T46" fmla="*/ 32 w 45"/>
                <a:gd name="T47" fmla="*/ 5 h 24"/>
                <a:gd name="T48" fmla="*/ 25 w 45"/>
                <a:gd name="T49" fmla="*/ 1 h 24"/>
                <a:gd name="T50" fmla="*/ 20 w 45"/>
                <a:gd name="T51" fmla="*/ 0 h 24"/>
                <a:gd name="T52" fmla="*/ 17 w 45"/>
                <a:gd name="T53" fmla="*/ 0 h 24"/>
                <a:gd name="T54" fmla="*/ 17 w 45"/>
                <a:gd name="T55" fmla="*/ 0 h 24"/>
                <a:gd name="T56" fmla="*/ 11 w 45"/>
                <a:gd name="T57" fmla="*/ 0 h 24"/>
                <a:gd name="T58" fmla="*/ 7 w 45"/>
                <a:gd name="T59" fmla="*/ 4 h 24"/>
                <a:gd name="T60" fmla="*/ 3 w 45"/>
                <a:gd name="T61" fmla="*/ 7 h 24"/>
                <a:gd name="T62" fmla="*/ 0 w 45"/>
                <a:gd name="T63" fmla="*/ 12 h 24"/>
                <a:gd name="T64" fmla="*/ 0 w 45"/>
                <a:gd name="T65" fmla="*/ 12 h 24"/>
                <a:gd name="T66" fmla="*/ 0 w 45"/>
                <a:gd name="T67" fmla="*/ 14 h 24"/>
                <a:gd name="T68" fmla="*/ 0 w 45"/>
                <a:gd name="T69" fmla="*/ 15 h 24"/>
                <a:gd name="T70" fmla="*/ 1 w 45"/>
                <a:gd name="T71" fmla="*/ 17 h 24"/>
                <a:gd name="T72" fmla="*/ 2 w 45"/>
                <a:gd name="T73" fmla="*/ 18 h 24"/>
                <a:gd name="T74" fmla="*/ 2 w 45"/>
                <a:gd name="T75" fmla="*/ 18 h 24"/>
                <a:gd name="T76" fmla="*/ 4 w 45"/>
                <a:gd name="T77" fmla="*/ 18 h 24"/>
                <a:gd name="T78" fmla="*/ 6 w 45"/>
                <a:gd name="T79" fmla="*/ 18 h 24"/>
                <a:gd name="T80" fmla="*/ 8 w 45"/>
                <a:gd name="T81" fmla="*/ 17 h 24"/>
                <a:gd name="T82" fmla="*/ 9 w 45"/>
                <a:gd name="T83" fmla="*/ 16 h 24"/>
                <a:gd name="T84" fmla="*/ 9 w 45"/>
                <a:gd name="T8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24">
                  <a:moveTo>
                    <a:pt x="9" y="16"/>
                  </a:moveTo>
                  <a:lnTo>
                    <a:pt x="9" y="16"/>
                  </a:lnTo>
                  <a:lnTo>
                    <a:pt x="10" y="13"/>
                  </a:lnTo>
                  <a:lnTo>
                    <a:pt x="12" y="10"/>
                  </a:lnTo>
                  <a:lnTo>
                    <a:pt x="15" y="9"/>
                  </a:lnTo>
                  <a:lnTo>
                    <a:pt x="17" y="9"/>
                  </a:lnTo>
                  <a:lnTo>
                    <a:pt x="17" y="9"/>
                  </a:lnTo>
                  <a:lnTo>
                    <a:pt x="22" y="9"/>
                  </a:lnTo>
                  <a:lnTo>
                    <a:pt x="28" y="13"/>
                  </a:lnTo>
                  <a:lnTo>
                    <a:pt x="32" y="17"/>
                  </a:lnTo>
                  <a:lnTo>
                    <a:pt x="37" y="22"/>
                  </a:lnTo>
                  <a:lnTo>
                    <a:pt x="37" y="22"/>
                  </a:lnTo>
                  <a:lnTo>
                    <a:pt x="38" y="23"/>
                  </a:lnTo>
                  <a:lnTo>
                    <a:pt x="39" y="24"/>
                  </a:lnTo>
                  <a:lnTo>
                    <a:pt x="40" y="24"/>
                  </a:lnTo>
                  <a:lnTo>
                    <a:pt x="43" y="23"/>
                  </a:lnTo>
                  <a:lnTo>
                    <a:pt x="43" y="23"/>
                  </a:lnTo>
                  <a:lnTo>
                    <a:pt x="44" y="22"/>
                  </a:lnTo>
                  <a:lnTo>
                    <a:pt x="45" y="21"/>
                  </a:lnTo>
                  <a:lnTo>
                    <a:pt x="45" y="19"/>
                  </a:lnTo>
                  <a:lnTo>
                    <a:pt x="44" y="17"/>
                  </a:lnTo>
                  <a:lnTo>
                    <a:pt x="44" y="17"/>
                  </a:lnTo>
                  <a:lnTo>
                    <a:pt x="39" y="10"/>
                  </a:lnTo>
                  <a:lnTo>
                    <a:pt x="32" y="5"/>
                  </a:lnTo>
                  <a:lnTo>
                    <a:pt x="25" y="1"/>
                  </a:lnTo>
                  <a:lnTo>
                    <a:pt x="20" y="0"/>
                  </a:lnTo>
                  <a:lnTo>
                    <a:pt x="17" y="0"/>
                  </a:lnTo>
                  <a:lnTo>
                    <a:pt x="17" y="0"/>
                  </a:lnTo>
                  <a:lnTo>
                    <a:pt x="11" y="0"/>
                  </a:lnTo>
                  <a:lnTo>
                    <a:pt x="7" y="4"/>
                  </a:lnTo>
                  <a:lnTo>
                    <a:pt x="3" y="7"/>
                  </a:lnTo>
                  <a:lnTo>
                    <a:pt x="0" y="12"/>
                  </a:lnTo>
                  <a:lnTo>
                    <a:pt x="0" y="12"/>
                  </a:lnTo>
                  <a:lnTo>
                    <a:pt x="0" y="14"/>
                  </a:lnTo>
                  <a:lnTo>
                    <a:pt x="0" y="15"/>
                  </a:lnTo>
                  <a:lnTo>
                    <a:pt x="1" y="17"/>
                  </a:lnTo>
                  <a:lnTo>
                    <a:pt x="2" y="18"/>
                  </a:lnTo>
                  <a:lnTo>
                    <a:pt x="2" y="18"/>
                  </a:lnTo>
                  <a:lnTo>
                    <a:pt x="4" y="18"/>
                  </a:lnTo>
                  <a:lnTo>
                    <a:pt x="6" y="18"/>
                  </a:lnTo>
                  <a:lnTo>
                    <a:pt x="8" y="17"/>
                  </a:lnTo>
                  <a:lnTo>
                    <a:pt x="9" y="16"/>
                  </a:lnTo>
                  <a:lnTo>
                    <a:pt x="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60" name="Freeform 76"/>
            <p:cNvSpPr>
              <a:spLocks/>
            </p:cNvSpPr>
            <p:nvPr/>
          </p:nvSpPr>
          <p:spPr bwMode="auto">
            <a:xfrm>
              <a:off x="1831" y="3957"/>
              <a:ext cx="7" cy="6"/>
            </a:xfrm>
            <a:custGeom>
              <a:avLst/>
              <a:gdLst>
                <a:gd name="T0" fmla="*/ 2 w 19"/>
                <a:gd name="T1" fmla="*/ 18 h 18"/>
                <a:gd name="T2" fmla="*/ 2 w 19"/>
                <a:gd name="T3" fmla="*/ 18 h 18"/>
                <a:gd name="T4" fmla="*/ 3 w 19"/>
                <a:gd name="T5" fmla="*/ 18 h 18"/>
                <a:gd name="T6" fmla="*/ 6 w 19"/>
                <a:gd name="T7" fmla="*/ 17 h 18"/>
                <a:gd name="T8" fmla="*/ 12 w 19"/>
                <a:gd name="T9" fmla="*/ 11 h 18"/>
                <a:gd name="T10" fmla="*/ 18 w 19"/>
                <a:gd name="T11" fmla="*/ 6 h 18"/>
                <a:gd name="T12" fmla="*/ 19 w 19"/>
                <a:gd name="T13" fmla="*/ 2 h 18"/>
                <a:gd name="T14" fmla="*/ 19 w 19"/>
                <a:gd name="T15" fmla="*/ 1 h 18"/>
                <a:gd name="T16" fmla="*/ 19 w 19"/>
                <a:gd name="T17" fmla="*/ 1 h 18"/>
                <a:gd name="T18" fmla="*/ 18 w 19"/>
                <a:gd name="T19" fmla="*/ 0 h 18"/>
                <a:gd name="T20" fmla="*/ 14 w 19"/>
                <a:gd name="T21" fmla="*/ 1 h 18"/>
                <a:gd name="T22" fmla="*/ 9 w 19"/>
                <a:gd name="T23" fmla="*/ 5 h 18"/>
                <a:gd name="T24" fmla="*/ 3 w 19"/>
                <a:gd name="T25" fmla="*/ 9 h 18"/>
                <a:gd name="T26" fmla="*/ 1 w 19"/>
                <a:gd name="T27" fmla="*/ 12 h 18"/>
                <a:gd name="T28" fmla="*/ 1 w 19"/>
                <a:gd name="T29" fmla="*/ 12 h 18"/>
                <a:gd name="T30" fmla="*/ 0 w 19"/>
                <a:gd name="T31" fmla="*/ 14 h 18"/>
                <a:gd name="T32" fmla="*/ 0 w 19"/>
                <a:gd name="T33" fmla="*/ 16 h 18"/>
                <a:gd name="T34" fmla="*/ 1 w 19"/>
                <a:gd name="T35" fmla="*/ 17 h 18"/>
                <a:gd name="T36" fmla="*/ 2 w 19"/>
                <a:gd name="T37" fmla="*/ 18 h 18"/>
                <a:gd name="T38" fmla="*/ 2 w 19"/>
                <a:gd name="T3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8">
                  <a:moveTo>
                    <a:pt x="2" y="18"/>
                  </a:moveTo>
                  <a:lnTo>
                    <a:pt x="2" y="18"/>
                  </a:lnTo>
                  <a:lnTo>
                    <a:pt x="3" y="18"/>
                  </a:lnTo>
                  <a:lnTo>
                    <a:pt x="6" y="17"/>
                  </a:lnTo>
                  <a:lnTo>
                    <a:pt x="12" y="11"/>
                  </a:lnTo>
                  <a:lnTo>
                    <a:pt x="18" y="6"/>
                  </a:lnTo>
                  <a:lnTo>
                    <a:pt x="19" y="2"/>
                  </a:lnTo>
                  <a:lnTo>
                    <a:pt x="19" y="1"/>
                  </a:lnTo>
                  <a:lnTo>
                    <a:pt x="19" y="1"/>
                  </a:lnTo>
                  <a:lnTo>
                    <a:pt x="18" y="0"/>
                  </a:lnTo>
                  <a:lnTo>
                    <a:pt x="14" y="1"/>
                  </a:lnTo>
                  <a:lnTo>
                    <a:pt x="9" y="5"/>
                  </a:lnTo>
                  <a:lnTo>
                    <a:pt x="3" y="9"/>
                  </a:lnTo>
                  <a:lnTo>
                    <a:pt x="1" y="12"/>
                  </a:lnTo>
                  <a:lnTo>
                    <a:pt x="1" y="12"/>
                  </a:lnTo>
                  <a:lnTo>
                    <a:pt x="0" y="14"/>
                  </a:lnTo>
                  <a:lnTo>
                    <a:pt x="0" y="16"/>
                  </a:lnTo>
                  <a:lnTo>
                    <a:pt x="1" y="17"/>
                  </a:lnTo>
                  <a:lnTo>
                    <a:pt x="2" y="18"/>
                  </a:lnTo>
                  <a:lnTo>
                    <a:pt x="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61" name="Freeform 77"/>
            <p:cNvSpPr>
              <a:spLocks/>
            </p:cNvSpPr>
            <p:nvPr/>
          </p:nvSpPr>
          <p:spPr bwMode="auto">
            <a:xfrm>
              <a:off x="1806" y="3956"/>
              <a:ext cx="6" cy="11"/>
            </a:xfrm>
            <a:custGeom>
              <a:avLst/>
              <a:gdLst>
                <a:gd name="T0" fmla="*/ 17 w 17"/>
                <a:gd name="T1" fmla="*/ 17 h 35"/>
                <a:gd name="T2" fmla="*/ 17 w 17"/>
                <a:gd name="T3" fmla="*/ 17 h 35"/>
                <a:gd name="T4" fmla="*/ 16 w 17"/>
                <a:gd name="T5" fmla="*/ 12 h 35"/>
                <a:gd name="T6" fmla="*/ 15 w 17"/>
                <a:gd name="T7" fmla="*/ 6 h 35"/>
                <a:gd name="T8" fmla="*/ 13 w 17"/>
                <a:gd name="T9" fmla="*/ 2 h 35"/>
                <a:gd name="T10" fmla="*/ 10 w 17"/>
                <a:gd name="T11" fmla="*/ 0 h 35"/>
                <a:gd name="T12" fmla="*/ 8 w 17"/>
                <a:gd name="T13" fmla="*/ 0 h 35"/>
                <a:gd name="T14" fmla="*/ 8 w 17"/>
                <a:gd name="T15" fmla="*/ 0 h 35"/>
                <a:gd name="T16" fmla="*/ 6 w 17"/>
                <a:gd name="T17" fmla="*/ 0 h 35"/>
                <a:gd name="T18" fmla="*/ 4 w 17"/>
                <a:gd name="T19" fmla="*/ 2 h 35"/>
                <a:gd name="T20" fmla="*/ 2 w 17"/>
                <a:gd name="T21" fmla="*/ 6 h 35"/>
                <a:gd name="T22" fmla="*/ 0 w 17"/>
                <a:gd name="T23" fmla="*/ 12 h 35"/>
                <a:gd name="T24" fmla="*/ 0 w 17"/>
                <a:gd name="T25" fmla="*/ 17 h 35"/>
                <a:gd name="T26" fmla="*/ 0 w 17"/>
                <a:gd name="T27" fmla="*/ 17 h 35"/>
                <a:gd name="T28" fmla="*/ 0 w 17"/>
                <a:gd name="T29" fmla="*/ 23 h 35"/>
                <a:gd name="T30" fmla="*/ 2 w 17"/>
                <a:gd name="T31" fmla="*/ 29 h 35"/>
                <a:gd name="T32" fmla="*/ 4 w 17"/>
                <a:gd name="T33" fmla="*/ 33 h 35"/>
                <a:gd name="T34" fmla="*/ 6 w 17"/>
                <a:gd name="T35" fmla="*/ 35 h 35"/>
                <a:gd name="T36" fmla="*/ 8 w 17"/>
                <a:gd name="T37" fmla="*/ 35 h 35"/>
                <a:gd name="T38" fmla="*/ 8 w 17"/>
                <a:gd name="T39" fmla="*/ 35 h 35"/>
                <a:gd name="T40" fmla="*/ 10 w 17"/>
                <a:gd name="T41" fmla="*/ 35 h 35"/>
                <a:gd name="T42" fmla="*/ 13 w 17"/>
                <a:gd name="T43" fmla="*/ 33 h 35"/>
                <a:gd name="T44" fmla="*/ 15 w 17"/>
                <a:gd name="T45" fmla="*/ 29 h 35"/>
                <a:gd name="T46" fmla="*/ 16 w 17"/>
                <a:gd name="T47" fmla="*/ 23 h 35"/>
                <a:gd name="T48" fmla="*/ 17 w 17"/>
                <a:gd name="T49" fmla="*/ 17 h 35"/>
                <a:gd name="T50" fmla="*/ 17 w 17"/>
                <a:gd name="T51"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35">
                  <a:moveTo>
                    <a:pt x="17" y="17"/>
                  </a:moveTo>
                  <a:lnTo>
                    <a:pt x="17" y="17"/>
                  </a:lnTo>
                  <a:lnTo>
                    <a:pt x="16" y="12"/>
                  </a:lnTo>
                  <a:lnTo>
                    <a:pt x="15" y="6"/>
                  </a:lnTo>
                  <a:lnTo>
                    <a:pt x="13" y="2"/>
                  </a:lnTo>
                  <a:lnTo>
                    <a:pt x="10" y="0"/>
                  </a:lnTo>
                  <a:lnTo>
                    <a:pt x="8" y="0"/>
                  </a:lnTo>
                  <a:lnTo>
                    <a:pt x="8" y="0"/>
                  </a:lnTo>
                  <a:lnTo>
                    <a:pt x="6" y="0"/>
                  </a:lnTo>
                  <a:lnTo>
                    <a:pt x="4" y="2"/>
                  </a:lnTo>
                  <a:lnTo>
                    <a:pt x="2" y="6"/>
                  </a:lnTo>
                  <a:lnTo>
                    <a:pt x="0" y="12"/>
                  </a:lnTo>
                  <a:lnTo>
                    <a:pt x="0" y="17"/>
                  </a:lnTo>
                  <a:lnTo>
                    <a:pt x="0" y="17"/>
                  </a:lnTo>
                  <a:lnTo>
                    <a:pt x="0" y="23"/>
                  </a:lnTo>
                  <a:lnTo>
                    <a:pt x="2" y="29"/>
                  </a:lnTo>
                  <a:lnTo>
                    <a:pt x="4" y="33"/>
                  </a:lnTo>
                  <a:lnTo>
                    <a:pt x="6" y="35"/>
                  </a:lnTo>
                  <a:lnTo>
                    <a:pt x="8" y="35"/>
                  </a:lnTo>
                  <a:lnTo>
                    <a:pt x="8" y="35"/>
                  </a:lnTo>
                  <a:lnTo>
                    <a:pt x="10" y="35"/>
                  </a:lnTo>
                  <a:lnTo>
                    <a:pt x="13" y="33"/>
                  </a:lnTo>
                  <a:lnTo>
                    <a:pt x="15" y="29"/>
                  </a:lnTo>
                  <a:lnTo>
                    <a:pt x="16" y="23"/>
                  </a:lnTo>
                  <a:lnTo>
                    <a:pt x="17" y="17"/>
                  </a:lnTo>
                  <a:lnTo>
                    <a:pt x="1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62" name="Freeform 78"/>
            <p:cNvSpPr>
              <a:spLocks/>
            </p:cNvSpPr>
            <p:nvPr/>
          </p:nvSpPr>
          <p:spPr bwMode="auto">
            <a:xfrm>
              <a:off x="1776" y="3955"/>
              <a:ext cx="6" cy="12"/>
            </a:xfrm>
            <a:custGeom>
              <a:avLst/>
              <a:gdLst>
                <a:gd name="T0" fmla="*/ 17 w 18"/>
                <a:gd name="T1" fmla="*/ 16 h 36"/>
                <a:gd name="T2" fmla="*/ 17 w 18"/>
                <a:gd name="T3" fmla="*/ 16 h 36"/>
                <a:gd name="T4" fmla="*/ 16 w 18"/>
                <a:gd name="T5" fmla="*/ 11 h 36"/>
                <a:gd name="T6" fmla="*/ 14 w 18"/>
                <a:gd name="T7" fmla="*/ 6 h 36"/>
                <a:gd name="T8" fmla="*/ 9 w 18"/>
                <a:gd name="T9" fmla="*/ 1 h 36"/>
                <a:gd name="T10" fmla="*/ 7 w 18"/>
                <a:gd name="T11" fmla="*/ 0 h 36"/>
                <a:gd name="T12" fmla="*/ 5 w 18"/>
                <a:gd name="T13" fmla="*/ 0 h 36"/>
                <a:gd name="T14" fmla="*/ 5 w 18"/>
                <a:gd name="T15" fmla="*/ 0 h 36"/>
                <a:gd name="T16" fmla="*/ 3 w 18"/>
                <a:gd name="T17" fmla="*/ 1 h 36"/>
                <a:gd name="T18" fmla="*/ 2 w 18"/>
                <a:gd name="T19" fmla="*/ 4 h 36"/>
                <a:gd name="T20" fmla="*/ 0 w 18"/>
                <a:gd name="T21" fmla="*/ 9 h 36"/>
                <a:gd name="T22" fmla="*/ 0 w 18"/>
                <a:gd name="T23" fmla="*/ 15 h 36"/>
                <a:gd name="T24" fmla="*/ 2 w 18"/>
                <a:gd name="T25" fmla="*/ 20 h 36"/>
                <a:gd name="T26" fmla="*/ 2 w 18"/>
                <a:gd name="T27" fmla="*/ 20 h 36"/>
                <a:gd name="T28" fmla="*/ 3 w 18"/>
                <a:gd name="T29" fmla="*/ 25 h 36"/>
                <a:gd name="T30" fmla="*/ 5 w 18"/>
                <a:gd name="T31" fmla="*/ 31 h 36"/>
                <a:gd name="T32" fmla="*/ 9 w 18"/>
                <a:gd name="T33" fmla="*/ 35 h 36"/>
                <a:gd name="T34" fmla="*/ 12 w 18"/>
                <a:gd name="T35" fmla="*/ 36 h 36"/>
                <a:gd name="T36" fmla="*/ 14 w 18"/>
                <a:gd name="T37" fmla="*/ 36 h 36"/>
                <a:gd name="T38" fmla="*/ 14 w 18"/>
                <a:gd name="T39" fmla="*/ 36 h 36"/>
                <a:gd name="T40" fmla="*/ 16 w 18"/>
                <a:gd name="T41" fmla="*/ 35 h 36"/>
                <a:gd name="T42" fmla="*/ 17 w 18"/>
                <a:gd name="T43" fmla="*/ 33 h 36"/>
                <a:gd name="T44" fmla="*/ 18 w 18"/>
                <a:gd name="T45" fmla="*/ 27 h 36"/>
                <a:gd name="T46" fmla="*/ 18 w 18"/>
                <a:gd name="T47" fmla="*/ 22 h 36"/>
                <a:gd name="T48" fmla="*/ 17 w 18"/>
                <a:gd name="T49" fmla="*/ 16 h 36"/>
                <a:gd name="T50" fmla="*/ 17 w 18"/>
                <a:gd name="T51"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 h="36">
                  <a:moveTo>
                    <a:pt x="17" y="16"/>
                  </a:moveTo>
                  <a:lnTo>
                    <a:pt x="17" y="16"/>
                  </a:lnTo>
                  <a:lnTo>
                    <a:pt x="16" y="11"/>
                  </a:lnTo>
                  <a:lnTo>
                    <a:pt x="14" y="6"/>
                  </a:lnTo>
                  <a:lnTo>
                    <a:pt x="9" y="1"/>
                  </a:lnTo>
                  <a:lnTo>
                    <a:pt x="7" y="0"/>
                  </a:lnTo>
                  <a:lnTo>
                    <a:pt x="5" y="0"/>
                  </a:lnTo>
                  <a:lnTo>
                    <a:pt x="5" y="0"/>
                  </a:lnTo>
                  <a:lnTo>
                    <a:pt x="3" y="1"/>
                  </a:lnTo>
                  <a:lnTo>
                    <a:pt x="2" y="4"/>
                  </a:lnTo>
                  <a:lnTo>
                    <a:pt x="0" y="9"/>
                  </a:lnTo>
                  <a:lnTo>
                    <a:pt x="0" y="15"/>
                  </a:lnTo>
                  <a:lnTo>
                    <a:pt x="2" y="20"/>
                  </a:lnTo>
                  <a:lnTo>
                    <a:pt x="2" y="20"/>
                  </a:lnTo>
                  <a:lnTo>
                    <a:pt x="3" y="25"/>
                  </a:lnTo>
                  <a:lnTo>
                    <a:pt x="5" y="31"/>
                  </a:lnTo>
                  <a:lnTo>
                    <a:pt x="9" y="35"/>
                  </a:lnTo>
                  <a:lnTo>
                    <a:pt x="12" y="36"/>
                  </a:lnTo>
                  <a:lnTo>
                    <a:pt x="14" y="36"/>
                  </a:lnTo>
                  <a:lnTo>
                    <a:pt x="14" y="36"/>
                  </a:lnTo>
                  <a:lnTo>
                    <a:pt x="16" y="35"/>
                  </a:lnTo>
                  <a:lnTo>
                    <a:pt x="17" y="33"/>
                  </a:lnTo>
                  <a:lnTo>
                    <a:pt x="18" y="27"/>
                  </a:lnTo>
                  <a:lnTo>
                    <a:pt x="18" y="22"/>
                  </a:lnTo>
                  <a:lnTo>
                    <a:pt x="17" y="16"/>
                  </a:lnTo>
                  <a:lnTo>
                    <a:pt x="17"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63" name="Freeform 79"/>
            <p:cNvSpPr>
              <a:spLocks noEditPoints="1"/>
            </p:cNvSpPr>
            <p:nvPr/>
          </p:nvSpPr>
          <p:spPr bwMode="auto">
            <a:xfrm>
              <a:off x="1824" y="4046"/>
              <a:ext cx="24" cy="12"/>
            </a:xfrm>
            <a:custGeom>
              <a:avLst/>
              <a:gdLst>
                <a:gd name="T0" fmla="*/ 67 w 71"/>
                <a:gd name="T1" fmla="*/ 0 h 36"/>
                <a:gd name="T2" fmla="*/ 5 w 71"/>
                <a:gd name="T3" fmla="*/ 2 h 36"/>
                <a:gd name="T4" fmla="*/ 5 w 71"/>
                <a:gd name="T5" fmla="*/ 2 h 36"/>
                <a:gd name="T6" fmla="*/ 3 w 71"/>
                <a:gd name="T7" fmla="*/ 2 h 36"/>
                <a:gd name="T8" fmla="*/ 1 w 71"/>
                <a:gd name="T9" fmla="*/ 3 h 36"/>
                <a:gd name="T10" fmla="*/ 0 w 71"/>
                <a:gd name="T11" fmla="*/ 4 h 36"/>
                <a:gd name="T12" fmla="*/ 0 w 71"/>
                <a:gd name="T13" fmla="*/ 6 h 36"/>
                <a:gd name="T14" fmla="*/ 0 w 71"/>
                <a:gd name="T15" fmla="*/ 21 h 36"/>
                <a:gd name="T16" fmla="*/ 0 w 71"/>
                <a:gd name="T17" fmla="*/ 21 h 36"/>
                <a:gd name="T18" fmla="*/ 1 w 71"/>
                <a:gd name="T19" fmla="*/ 23 h 36"/>
                <a:gd name="T20" fmla="*/ 4 w 71"/>
                <a:gd name="T21" fmla="*/ 25 h 36"/>
                <a:gd name="T22" fmla="*/ 36 w 71"/>
                <a:gd name="T23" fmla="*/ 36 h 36"/>
                <a:gd name="T24" fmla="*/ 36 w 71"/>
                <a:gd name="T25" fmla="*/ 36 h 36"/>
                <a:gd name="T26" fmla="*/ 39 w 71"/>
                <a:gd name="T27" fmla="*/ 36 h 36"/>
                <a:gd name="T28" fmla="*/ 40 w 71"/>
                <a:gd name="T29" fmla="*/ 36 h 36"/>
                <a:gd name="T30" fmla="*/ 69 w 71"/>
                <a:gd name="T31" fmla="*/ 21 h 36"/>
                <a:gd name="T32" fmla="*/ 69 w 71"/>
                <a:gd name="T33" fmla="*/ 21 h 36"/>
                <a:gd name="T34" fmla="*/ 70 w 71"/>
                <a:gd name="T35" fmla="*/ 19 h 36"/>
                <a:gd name="T36" fmla="*/ 71 w 71"/>
                <a:gd name="T37" fmla="*/ 16 h 36"/>
                <a:gd name="T38" fmla="*/ 71 w 71"/>
                <a:gd name="T39" fmla="*/ 4 h 36"/>
                <a:gd name="T40" fmla="*/ 71 w 71"/>
                <a:gd name="T41" fmla="*/ 4 h 36"/>
                <a:gd name="T42" fmla="*/ 70 w 71"/>
                <a:gd name="T43" fmla="*/ 3 h 36"/>
                <a:gd name="T44" fmla="*/ 69 w 71"/>
                <a:gd name="T45" fmla="*/ 1 h 36"/>
                <a:gd name="T46" fmla="*/ 69 w 71"/>
                <a:gd name="T47" fmla="*/ 1 h 36"/>
                <a:gd name="T48" fmla="*/ 68 w 71"/>
                <a:gd name="T49" fmla="*/ 1 h 36"/>
                <a:gd name="T50" fmla="*/ 67 w 71"/>
                <a:gd name="T51" fmla="*/ 0 h 36"/>
                <a:gd name="T52" fmla="*/ 67 w 71"/>
                <a:gd name="T53" fmla="*/ 0 h 36"/>
                <a:gd name="T54" fmla="*/ 62 w 71"/>
                <a:gd name="T55" fmla="*/ 14 h 36"/>
                <a:gd name="T56" fmla="*/ 62 w 71"/>
                <a:gd name="T57" fmla="*/ 14 h 36"/>
                <a:gd name="T58" fmla="*/ 37 w 71"/>
                <a:gd name="T59" fmla="*/ 27 h 36"/>
                <a:gd name="T60" fmla="*/ 37 w 71"/>
                <a:gd name="T61" fmla="*/ 27 h 36"/>
                <a:gd name="T62" fmla="*/ 9 w 71"/>
                <a:gd name="T63" fmla="*/ 18 h 36"/>
                <a:gd name="T64" fmla="*/ 9 w 71"/>
                <a:gd name="T65" fmla="*/ 18 h 36"/>
                <a:gd name="T66" fmla="*/ 9 w 71"/>
                <a:gd name="T67" fmla="*/ 11 h 36"/>
                <a:gd name="T68" fmla="*/ 9 w 71"/>
                <a:gd name="T69" fmla="*/ 11 h 36"/>
                <a:gd name="T70" fmla="*/ 62 w 71"/>
                <a:gd name="T71" fmla="*/ 9 h 36"/>
                <a:gd name="T72" fmla="*/ 62 w 71"/>
                <a:gd name="T73" fmla="*/ 9 h 36"/>
                <a:gd name="T74" fmla="*/ 62 w 71"/>
                <a:gd name="T75" fmla="*/ 14 h 36"/>
                <a:gd name="T76" fmla="*/ 62 w 71"/>
                <a:gd name="T77"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36">
                  <a:moveTo>
                    <a:pt x="67" y="0"/>
                  </a:moveTo>
                  <a:lnTo>
                    <a:pt x="5" y="2"/>
                  </a:lnTo>
                  <a:lnTo>
                    <a:pt x="5" y="2"/>
                  </a:lnTo>
                  <a:lnTo>
                    <a:pt x="3" y="2"/>
                  </a:lnTo>
                  <a:lnTo>
                    <a:pt x="1" y="3"/>
                  </a:lnTo>
                  <a:lnTo>
                    <a:pt x="0" y="4"/>
                  </a:lnTo>
                  <a:lnTo>
                    <a:pt x="0" y="6"/>
                  </a:lnTo>
                  <a:lnTo>
                    <a:pt x="0" y="21"/>
                  </a:lnTo>
                  <a:lnTo>
                    <a:pt x="0" y="21"/>
                  </a:lnTo>
                  <a:lnTo>
                    <a:pt x="1" y="23"/>
                  </a:lnTo>
                  <a:lnTo>
                    <a:pt x="4" y="25"/>
                  </a:lnTo>
                  <a:lnTo>
                    <a:pt x="36" y="36"/>
                  </a:lnTo>
                  <a:lnTo>
                    <a:pt x="36" y="36"/>
                  </a:lnTo>
                  <a:lnTo>
                    <a:pt x="39" y="36"/>
                  </a:lnTo>
                  <a:lnTo>
                    <a:pt x="40" y="36"/>
                  </a:lnTo>
                  <a:lnTo>
                    <a:pt x="69" y="21"/>
                  </a:lnTo>
                  <a:lnTo>
                    <a:pt x="69" y="21"/>
                  </a:lnTo>
                  <a:lnTo>
                    <a:pt x="70" y="19"/>
                  </a:lnTo>
                  <a:lnTo>
                    <a:pt x="71" y="16"/>
                  </a:lnTo>
                  <a:lnTo>
                    <a:pt x="71" y="4"/>
                  </a:lnTo>
                  <a:lnTo>
                    <a:pt x="71" y="4"/>
                  </a:lnTo>
                  <a:lnTo>
                    <a:pt x="70" y="3"/>
                  </a:lnTo>
                  <a:lnTo>
                    <a:pt x="69" y="1"/>
                  </a:lnTo>
                  <a:lnTo>
                    <a:pt x="69" y="1"/>
                  </a:lnTo>
                  <a:lnTo>
                    <a:pt x="68" y="1"/>
                  </a:lnTo>
                  <a:lnTo>
                    <a:pt x="67" y="0"/>
                  </a:lnTo>
                  <a:lnTo>
                    <a:pt x="67" y="0"/>
                  </a:lnTo>
                  <a:close/>
                  <a:moveTo>
                    <a:pt x="62" y="14"/>
                  </a:moveTo>
                  <a:lnTo>
                    <a:pt x="62" y="14"/>
                  </a:lnTo>
                  <a:lnTo>
                    <a:pt x="37" y="27"/>
                  </a:lnTo>
                  <a:lnTo>
                    <a:pt x="37" y="27"/>
                  </a:lnTo>
                  <a:lnTo>
                    <a:pt x="9" y="18"/>
                  </a:lnTo>
                  <a:lnTo>
                    <a:pt x="9" y="18"/>
                  </a:lnTo>
                  <a:lnTo>
                    <a:pt x="9" y="11"/>
                  </a:lnTo>
                  <a:lnTo>
                    <a:pt x="9" y="11"/>
                  </a:lnTo>
                  <a:lnTo>
                    <a:pt x="62" y="9"/>
                  </a:lnTo>
                  <a:lnTo>
                    <a:pt x="62" y="9"/>
                  </a:lnTo>
                  <a:lnTo>
                    <a:pt x="62" y="14"/>
                  </a:lnTo>
                  <a:lnTo>
                    <a:pt x="6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64" name="Freeform 80"/>
            <p:cNvSpPr>
              <a:spLocks/>
            </p:cNvSpPr>
            <p:nvPr/>
          </p:nvSpPr>
          <p:spPr bwMode="auto">
            <a:xfrm>
              <a:off x="1888" y="4083"/>
              <a:ext cx="14" cy="52"/>
            </a:xfrm>
            <a:custGeom>
              <a:avLst/>
              <a:gdLst>
                <a:gd name="T0" fmla="*/ 2 w 42"/>
                <a:gd name="T1" fmla="*/ 8 h 157"/>
                <a:gd name="T2" fmla="*/ 2 w 42"/>
                <a:gd name="T3" fmla="*/ 8 h 157"/>
                <a:gd name="T4" fmla="*/ 6 w 42"/>
                <a:gd name="T5" fmla="*/ 11 h 157"/>
                <a:gd name="T6" fmla="*/ 10 w 42"/>
                <a:gd name="T7" fmla="*/ 15 h 157"/>
                <a:gd name="T8" fmla="*/ 15 w 42"/>
                <a:gd name="T9" fmla="*/ 22 h 157"/>
                <a:gd name="T10" fmla="*/ 19 w 42"/>
                <a:gd name="T11" fmla="*/ 31 h 157"/>
                <a:gd name="T12" fmla="*/ 22 w 42"/>
                <a:gd name="T13" fmla="*/ 43 h 157"/>
                <a:gd name="T14" fmla="*/ 27 w 42"/>
                <a:gd name="T15" fmla="*/ 58 h 157"/>
                <a:gd name="T16" fmla="*/ 29 w 42"/>
                <a:gd name="T17" fmla="*/ 76 h 157"/>
                <a:gd name="T18" fmla="*/ 29 w 42"/>
                <a:gd name="T19" fmla="*/ 76 h 157"/>
                <a:gd name="T20" fmla="*/ 31 w 42"/>
                <a:gd name="T21" fmla="*/ 112 h 157"/>
                <a:gd name="T22" fmla="*/ 31 w 42"/>
                <a:gd name="T23" fmla="*/ 135 h 157"/>
                <a:gd name="T24" fmla="*/ 31 w 42"/>
                <a:gd name="T25" fmla="*/ 152 h 157"/>
                <a:gd name="T26" fmla="*/ 31 w 42"/>
                <a:gd name="T27" fmla="*/ 152 h 157"/>
                <a:gd name="T28" fmla="*/ 33 w 42"/>
                <a:gd name="T29" fmla="*/ 153 h 157"/>
                <a:gd name="T30" fmla="*/ 33 w 42"/>
                <a:gd name="T31" fmla="*/ 155 h 157"/>
                <a:gd name="T32" fmla="*/ 35 w 42"/>
                <a:gd name="T33" fmla="*/ 157 h 157"/>
                <a:gd name="T34" fmla="*/ 36 w 42"/>
                <a:gd name="T35" fmla="*/ 157 h 157"/>
                <a:gd name="T36" fmla="*/ 36 w 42"/>
                <a:gd name="T37" fmla="*/ 157 h 157"/>
                <a:gd name="T38" fmla="*/ 38 w 42"/>
                <a:gd name="T39" fmla="*/ 157 h 157"/>
                <a:gd name="T40" fmla="*/ 39 w 42"/>
                <a:gd name="T41" fmla="*/ 155 h 157"/>
                <a:gd name="T42" fmla="*/ 40 w 42"/>
                <a:gd name="T43" fmla="*/ 154 h 157"/>
                <a:gd name="T44" fmla="*/ 40 w 42"/>
                <a:gd name="T45" fmla="*/ 152 h 157"/>
                <a:gd name="T46" fmla="*/ 40 w 42"/>
                <a:gd name="T47" fmla="*/ 152 h 157"/>
                <a:gd name="T48" fmla="*/ 42 w 42"/>
                <a:gd name="T49" fmla="*/ 135 h 157"/>
                <a:gd name="T50" fmla="*/ 40 w 42"/>
                <a:gd name="T51" fmla="*/ 112 h 157"/>
                <a:gd name="T52" fmla="*/ 38 w 42"/>
                <a:gd name="T53" fmla="*/ 76 h 157"/>
                <a:gd name="T54" fmla="*/ 38 w 42"/>
                <a:gd name="T55" fmla="*/ 76 h 157"/>
                <a:gd name="T56" fmla="*/ 35 w 42"/>
                <a:gd name="T57" fmla="*/ 56 h 157"/>
                <a:gd name="T58" fmla="*/ 31 w 42"/>
                <a:gd name="T59" fmla="*/ 39 h 157"/>
                <a:gd name="T60" fmla="*/ 26 w 42"/>
                <a:gd name="T61" fmla="*/ 27 h 157"/>
                <a:gd name="T62" fmla="*/ 21 w 42"/>
                <a:gd name="T63" fmla="*/ 16 h 157"/>
                <a:gd name="T64" fmla="*/ 16 w 42"/>
                <a:gd name="T65" fmla="*/ 9 h 157"/>
                <a:gd name="T66" fmla="*/ 12 w 42"/>
                <a:gd name="T67" fmla="*/ 4 h 157"/>
                <a:gd name="T68" fmla="*/ 7 w 42"/>
                <a:gd name="T69" fmla="*/ 1 h 157"/>
                <a:gd name="T70" fmla="*/ 7 w 42"/>
                <a:gd name="T71" fmla="*/ 1 h 157"/>
                <a:gd name="T72" fmla="*/ 6 w 42"/>
                <a:gd name="T73" fmla="*/ 0 h 157"/>
                <a:gd name="T74" fmla="*/ 3 w 42"/>
                <a:gd name="T75" fmla="*/ 0 h 157"/>
                <a:gd name="T76" fmla="*/ 2 w 42"/>
                <a:gd name="T77" fmla="*/ 1 h 157"/>
                <a:gd name="T78" fmla="*/ 1 w 42"/>
                <a:gd name="T79" fmla="*/ 2 h 157"/>
                <a:gd name="T80" fmla="*/ 1 w 42"/>
                <a:gd name="T81" fmla="*/ 2 h 157"/>
                <a:gd name="T82" fmla="*/ 0 w 42"/>
                <a:gd name="T83" fmla="*/ 3 h 157"/>
                <a:gd name="T84" fmla="*/ 0 w 42"/>
                <a:gd name="T85" fmla="*/ 5 h 157"/>
                <a:gd name="T86" fmla="*/ 1 w 42"/>
                <a:gd name="T87" fmla="*/ 6 h 157"/>
                <a:gd name="T88" fmla="*/ 2 w 42"/>
                <a:gd name="T89" fmla="*/ 8 h 157"/>
                <a:gd name="T90" fmla="*/ 2 w 42"/>
                <a:gd name="T91" fmla="*/ 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 h="157">
                  <a:moveTo>
                    <a:pt x="2" y="8"/>
                  </a:moveTo>
                  <a:lnTo>
                    <a:pt x="2" y="8"/>
                  </a:lnTo>
                  <a:lnTo>
                    <a:pt x="6" y="11"/>
                  </a:lnTo>
                  <a:lnTo>
                    <a:pt x="10" y="15"/>
                  </a:lnTo>
                  <a:lnTo>
                    <a:pt x="15" y="22"/>
                  </a:lnTo>
                  <a:lnTo>
                    <a:pt x="19" y="31"/>
                  </a:lnTo>
                  <a:lnTo>
                    <a:pt x="22" y="43"/>
                  </a:lnTo>
                  <a:lnTo>
                    <a:pt x="27" y="58"/>
                  </a:lnTo>
                  <a:lnTo>
                    <a:pt x="29" y="76"/>
                  </a:lnTo>
                  <a:lnTo>
                    <a:pt x="29" y="76"/>
                  </a:lnTo>
                  <a:lnTo>
                    <a:pt x="31" y="112"/>
                  </a:lnTo>
                  <a:lnTo>
                    <a:pt x="31" y="135"/>
                  </a:lnTo>
                  <a:lnTo>
                    <a:pt x="31" y="152"/>
                  </a:lnTo>
                  <a:lnTo>
                    <a:pt x="31" y="152"/>
                  </a:lnTo>
                  <a:lnTo>
                    <a:pt x="33" y="153"/>
                  </a:lnTo>
                  <a:lnTo>
                    <a:pt x="33" y="155"/>
                  </a:lnTo>
                  <a:lnTo>
                    <a:pt x="35" y="157"/>
                  </a:lnTo>
                  <a:lnTo>
                    <a:pt x="36" y="157"/>
                  </a:lnTo>
                  <a:lnTo>
                    <a:pt x="36" y="157"/>
                  </a:lnTo>
                  <a:lnTo>
                    <a:pt x="38" y="157"/>
                  </a:lnTo>
                  <a:lnTo>
                    <a:pt x="39" y="155"/>
                  </a:lnTo>
                  <a:lnTo>
                    <a:pt x="40" y="154"/>
                  </a:lnTo>
                  <a:lnTo>
                    <a:pt x="40" y="152"/>
                  </a:lnTo>
                  <a:lnTo>
                    <a:pt x="40" y="152"/>
                  </a:lnTo>
                  <a:lnTo>
                    <a:pt x="42" y="135"/>
                  </a:lnTo>
                  <a:lnTo>
                    <a:pt x="40" y="112"/>
                  </a:lnTo>
                  <a:lnTo>
                    <a:pt x="38" y="76"/>
                  </a:lnTo>
                  <a:lnTo>
                    <a:pt x="38" y="76"/>
                  </a:lnTo>
                  <a:lnTo>
                    <a:pt x="35" y="56"/>
                  </a:lnTo>
                  <a:lnTo>
                    <a:pt x="31" y="39"/>
                  </a:lnTo>
                  <a:lnTo>
                    <a:pt x="26" y="27"/>
                  </a:lnTo>
                  <a:lnTo>
                    <a:pt x="21" y="16"/>
                  </a:lnTo>
                  <a:lnTo>
                    <a:pt x="16" y="9"/>
                  </a:lnTo>
                  <a:lnTo>
                    <a:pt x="12" y="4"/>
                  </a:lnTo>
                  <a:lnTo>
                    <a:pt x="7" y="1"/>
                  </a:lnTo>
                  <a:lnTo>
                    <a:pt x="7" y="1"/>
                  </a:lnTo>
                  <a:lnTo>
                    <a:pt x="6" y="0"/>
                  </a:lnTo>
                  <a:lnTo>
                    <a:pt x="3" y="0"/>
                  </a:lnTo>
                  <a:lnTo>
                    <a:pt x="2" y="1"/>
                  </a:lnTo>
                  <a:lnTo>
                    <a:pt x="1" y="2"/>
                  </a:lnTo>
                  <a:lnTo>
                    <a:pt x="1" y="2"/>
                  </a:lnTo>
                  <a:lnTo>
                    <a:pt x="0" y="3"/>
                  </a:lnTo>
                  <a:lnTo>
                    <a:pt x="0" y="5"/>
                  </a:lnTo>
                  <a:lnTo>
                    <a:pt x="1" y="6"/>
                  </a:lnTo>
                  <a:lnTo>
                    <a:pt x="2" y="8"/>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65" name="Freeform 81"/>
            <p:cNvSpPr>
              <a:spLocks noEditPoints="1"/>
            </p:cNvSpPr>
            <p:nvPr/>
          </p:nvSpPr>
          <p:spPr bwMode="auto">
            <a:xfrm>
              <a:off x="1780" y="4140"/>
              <a:ext cx="131" cy="66"/>
            </a:xfrm>
            <a:custGeom>
              <a:avLst/>
              <a:gdLst>
                <a:gd name="T0" fmla="*/ 387 w 395"/>
                <a:gd name="T1" fmla="*/ 56 h 197"/>
                <a:gd name="T2" fmla="*/ 392 w 395"/>
                <a:gd name="T3" fmla="*/ 53 h 197"/>
                <a:gd name="T4" fmla="*/ 394 w 395"/>
                <a:gd name="T5" fmla="*/ 50 h 197"/>
                <a:gd name="T6" fmla="*/ 390 w 395"/>
                <a:gd name="T7" fmla="*/ 46 h 197"/>
                <a:gd name="T8" fmla="*/ 382 w 395"/>
                <a:gd name="T9" fmla="*/ 36 h 197"/>
                <a:gd name="T10" fmla="*/ 385 w 395"/>
                <a:gd name="T11" fmla="*/ 32 h 197"/>
                <a:gd name="T12" fmla="*/ 381 w 395"/>
                <a:gd name="T13" fmla="*/ 28 h 197"/>
                <a:gd name="T14" fmla="*/ 240 w 395"/>
                <a:gd name="T15" fmla="*/ 8 h 197"/>
                <a:gd name="T16" fmla="*/ 203 w 395"/>
                <a:gd name="T17" fmla="*/ 0 h 197"/>
                <a:gd name="T18" fmla="*/ 198 w 395"/>
                <a:gd name="T19" fmla="*/ 0 h 197"/>
                <a:gd name="T20" fmla="*/ 40 w 395"/>
                <a:gd name="T21" fmla="*/ 90 h 197"/>
                <a:gd name="T22" fmla="*/ 5 w 395"/>
                <a:gd name="T23" fmla="*/ 113 h 197"/>
                <a:gd name="T24" fmla="*/ 3 w 395"/>
                <a:gd name="T25" fmla="*/ 116 h 197"/>
                <a:gd name="T26" fmla="*/ 4 w 395"/>
                <a:gd name="T27" fmla="*/ 120 h 197"/>
                <a:gd name="T28" fmla="*/ 13 w 395"/>
                <a:gd name="T29" fmla="*/ 123 h 197"/>
                <a:gd name="T30" fmla="*/ 0 w 395"/>
                <a:gd name="T31" fmla="*/ 132 h 197"/>
                <a:gd name="T32" fmla="*/ 1 w 395"/>
                <a:gd name="T33" fmla="*/ 136 h 197"/>
                <a:gd name="T34" fmla="*/ 10 w 395"/>
                <a:gd name="T35" fmla="*/ 138 h 197"/>
                <a:gd name="T36" fmla="*/ 0 w 395"/>
                <a:gd name="T37" fmla="*/ 145 h 197"/>
                <a:gd name="T38" fmla="*/ 1 w 395"/>
                <a:gd name="T39" fmla="*/ 150 h 197"/>
                <a:gd name="T40" fmla="*/ 76 w 395"/>
                <a:gd name="T41" fmla="*/ 169 h 197"/>
                <a:gd name="T42" fmla="*/ 204 w 395"/>
                <a:gd name="T43" fmla="*/ 197 h 197"/>
                <a:gd name="T44" fmla="*/ 392 w 395"/>
                <a:gd name="T45" fmla="*/ 68 h 197"/>
                <a:gd name="T46" fmla="*/ 395 w 395"/>
                <a:gd name="T47" fmla="*/ 64 h 197"/>
                <a:gd name="T48" fmla="*/ 392 w 395"/>
                <a:gd name="T49" fmla="*/ 60 h 197"/>
                <a:gd name="T50" fmla="*/ 127 w 395"/>
                <a:gd name="T51" fmla="*/ 52 h 197"/>
                <a:gd name="T52" fmla="*/ 214 w 395"/>
                <a:gd name="T53" fmla="*/ 13 h 197"/>
                <a:gd name="T54" fmla="*/ 366 w 395"/>
                <a:gd name="T55" fmla="*/ 35 h 197"/>
                <a:gd name="T56" fmla="*/ 329 w 395"/>
                <a:gd name="T57" fmla="*/ 59 h 197"/>
                <a:gd name="T58" fmla="*/ 289 w 395"/>
                <a:gd name="T59" fmla="*/ 88 h 197"/>
                <a:gd name="T60" fmla="*/ 265 w 395"/>
                <a:gd name="T61" fmla="*/ 107 h 197"/>
                <a:gd name="T62" fmla="*/ 193 w 395"/>
                <a:gd name="T63" fmla="*/ 152 h 197"/>
                <a:gd name="T64" fmla="*/ 72 w 395"/>
                <a:gd name="T65" fmla="*/ 126 h 197"/>
                <a:gd name="T66" fmla="*/ 27 w 395"/>
                <a:gd name="T67" fmla="*/ 108 h 197"/>
                <a:gd name="T68" fmla="*/ 69 w 395"/>
                <a:gd name="T69" fmla="*/ 135 h 197"/>
                <a:gd name="T70" fmla="*/ 192 w 395"/>
                <a:gd name="T71" fmla="*/ 161 h 197"/>
                <a:gd name="T72" fmla="*/ 195 w 395"/>
                <a:gd name="T73" fmla="*/ 161 h 197"/>
                <a:gd name="T74" fmla="*/ 268 w 395"/>
                <a:gd name="T75" fmla="*/ 116 h 197"/>
                <a:gd name="T76" fmla="*/ 296 w 395"/>
                <a:gd name="T77" fmla="*/ 95 h 197"/>
                <a:gd name="T78" fmla="*/ 345 w 395"/>
                <a:gd name="T79" fmla="*/ 59 h 197"/>
                <a:gd name="T80" fmla="*/ 363 w 395"/>
                <a:gd name="T81" fmla="*/ 50 h 197"/>
                <a:gd name="T82" fmla="*/ 377 w 395"/>
                <a:gd name="T83" fmla="*/ 53 h 197"/>
                <a:gd name="T84" fmla="*/ 324 w 395"/>
                <a:gd name="T85" fmla="*/ 84 h 197"/>
                <a:gd name="T86" fmla="*/ 201 w 395"/>
                <a:gd name="T87" fmla="*/ 170 h 197"/>
                <a:gd name="T88" fmla="*/ 114 w 395"/>
                <a:gd name="T89" fmla="*/ 152 h 197"/>
                <a:gd name="T90" fmla="*/ 61 w 395"/>
                <a:gd name="T91" fmla="*/ 139 h 197"/>
                <a:gd name="T92" fmla="*/ 26 w 395"/>
                <a:gd name="T93" fmla="*/ 126 h 197"/>
                <a:gd name="T94" fmla="*/ 69 w 395"/>
                <a:gd name="T95" fmla="*/ 135 h 197"/>
                <a:gd name="T96" fmla="*/ 100 w 395"/>
                <a:gd name="T97" fmla="*/ 164 h 197"/>
                <a:gd name="T98" fmla="*/ 20 w 395"/>
                <a:gd name="T99" fmla="*/ 143 h 197"/>
                <a:gd name="T100" fmla="*/ 22 w 395"/>
                <a:gd name="T101" fmla="*/ 141 h 197"/>
                <a:gd name="T102" fmla="*/ 111 w 395"/>
                <a:gd name="T103" fmla="*/ 160 h 197"/>
                <a:gd name="T104" fmla="*/ 171 w 395"/>
                <a:gd name="T105" fmla="*/ 174 h 197"/>
                <a:gd name="T106" fmla="*/ 204 w 395"/>
                <a:gd name="T107" fmla="*/ 179 h 197"/>
                <a:gd name="T108" fmla="*/ 326 w 395"/>
                <a:gd name="T109" fmla="*/ 95 h 197"/>
                <a:gd name="T110" fmla="*/ 378 w 395"/>
                <a:gd name="T111" fmla="*/ 62 h 197"/>
                <a:gd name="T112" fmla="*/ 382 w 395"/>
                <a:gd name="T113" fmla="*/ 6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5" h="197">
                  <a:moveTo>
                    <a:pt x="392" y="60"/>
                  </a:moveTo>
                  <a:lnTo>
                    <a:pt x="387" y="56"/>
                  </a:lnTo>
                  <a:lnTo>
                    <a:pt x="387" y="56"/>
                  </a:lnTo>
                  <a:lnTo>
                    <a:pt x="391" y="55"/>
                  </a:lnTo>
                  <a:lnTo>
                    <a:pt x="391" y="55"/>
                  </a:lnTo>
                  <a:lnTo>
                    <a:pt x="392" y="53"/>
                  </a:lnTo>
                  <a:lnTo>
                    <a:pt x="394" y="51"/>
                  </a:lnTo>
                  <a:lnTo>
                    <a:pt x="394" y="51"/>
                  </a:lnTo>
                  <a:lnTo>
                    <a:pt x="394" y="50"/>
                  </a:lnTo>
                  <a:lnTo>
                    <a:pt x="394" y="50"/>
                  </a:lnTo>
                  <a:lnTo>
                    <a:pt x="392" y="47"/>
                  </a:lnTo>
                  <a:lnTo>
                    <a:pt x="390" y="46"/>
                  </a:lnTo>
                  <a:lnTo>
                    <a:pt x="372" y="43"/>
                  </a:lnTo>
                  <a:lnTo>
                    <a:pt x="372" y="43"/>
                  </a:lnTo>
                  <a:lnTo>
                    <a:pt x="382" y="36"/>
                  </a:lnTo>
                  <a:lnTo>
                    <a:pt x="382" y="36"/>
                  </a:lnTo>
                  <a:lnTo>
                    <a:pt x="385" y="35"/>
                  </a:lnTo>
                  <a:lnTo>
                    <a:pt x="385" y="32"/>
                  </a:lnTo>
                  <a:lnTo>
                    <a:pt x="385" y="32"/>
                  </a:lnTo>
                  <a:lnTo>
                    <a:pt x="384" y="30"/>
                  </a:lnTo>
                  <a:lnTo>
                    <a:pt x="381" y="28"/>
                  </a:lnTo>
                  <a:lnTo>
                    <a:pt x="381" y="28"/>
                  </a:lnTo>
                  <a:lnTo>
                    <a:pt x="299" y="17"/>
                  </a:lnTo>
                  <a:lnTo>
                    <a:pt x="240" y="8"/>
                  </a:lnTo>
                  <a:lnTo>
                    <a:pt x="216" y="4"/>
                  </a:lnTo>
                  <a:lnTo>
                    <a:pt x="203" y="0"/>
                  </a:lnTo>
                  <a:lnTo>
                    <a:pt x="203" y="0"/>
                  </a:lnTo>
                  <a:lnTo>
                    <a:pt x="201" y="0"/>
                  </a:lnTo>
                  <a:lnTo>
                    <a:pt x="198" y="0"/>
                  </a:lnTo>
                  <a:lnTo>
                    <a:pt x="198" y="0"/>
                  </a:lnTo>
                  <a:lnTo>
                    <a:pt x="130" y="40"/>
                  </a:lnTo>
                  <a:lnTo>
                    <a:pt x="40" y="90"/>
                  </a:lnTo>
                  <a:lnTo>
                    <a:pt x="40" y="90"/>
                  </a:lnTo>
                  <a:lnTo>
                    <a:pt x="22" y="100"/>
                  </a:lnTo>
                  <a:lnTo>
                    <a:pt x="11" y="108"/>
                  </a:lnTo>
                  <a:lnTo>
                    <a:pt x="5" y="113"/>
                  </a:lnTo>
                  <a:lnTo>
                    <a:pt x="3" y="114"/>
                  </a:lnTo>
                  <a:lnTo>
                    <a:pt x="3" y="114"/>
                  </a:lnTo>
                  <a:lnTo>
                    <a:pt x="3" y="116"/>
                  </a:lnTo>
                  <a:lnTo>
                    <a:pt x="3" y="118"/>
                  </a:lnTo>
                  <a:lnTo>
                    <a:pt x="3" y="118"/>
                  </a:lnTo>
                  <a:lnTo>
                    <a:pt x="4" y="120"/>
                  </a:lnTo>
                  <a:lnTo>
                    <a:pt x="6" y="121"/>
                  </a:lnTo>
                  <a:lnTo>
                    <a:pt x="6" y="121"/>
                  </a:lnTo>
                  <a:lnTo>
                    <a:pt x="13" y="123"/>
                  </a:lnTo>
                  <a:lnTo>
                    <a:pt x="2" y="129"/>
                  </a:lnTo>
                  <a:lnTo>
                    <a:pt x="2" y="129"/>
                  </a:lnTo>
                  <a:lnTo>
                    <a:pt x="0" y="132"/>
                  </a:lnTo>
                  <a:lnTo>
                    <a:pt x="0" y="134"/>
                  </a:lnTo>
                  <a:lnTo>
                    <a:pt x="0" y="134"/>
                  </a:lnTo>
                  <a:lnTo>
                    <a:pt x="1" y="136"/>
                  </a:lnTo>
                  <a:lnTo>
                    <a:pt x="3" y="137"/>
                  </a:lnTo>
                  <a:lnTo>
                    <a:pt x="3" y="137"/>
                  </a:lnTo>
                  <a:lnTo>
                    <a:pt x="10" y="138"/>
                  </a:lnTo>
                  <a:lnTo>
                    <a:pt x="2" y="143"/>
                  </a:lnTo>
                  <a:lnTo>
                    <a:pt x="2" y="143"/>
                  </a:lnTo>
                  <a:lnTo>
                    <a:pt x="0" y="145"/>
                  </a:lnTo>
                  <a:lnTo>
                    <a:pt x="0" y="147"/>
                  </a:lnTo>
                  <a:lnTo>
                    <a:pt x="0" y="147"/>
                  </a:lnTo>
                  <a:lnTo>
                    <a:pt x="1" y="150"/>
                  </a:lnTo>
                  <a:lnTo>
                    <a:pt x="3" y="151"/>
                  </a:lnTo>
                  <a:lnTo>
                    <a:pt x="3" y="151"/>
                  </a:lnTo>
                  <a:lnTo>
                    <a:pt x="76" y="169"/>
                  </a:lnTo>
                  <a:lnTo>
                    <a:pt x="203" y="197"/>
                  </a:lnTo>
                  <a:lnTo>
                    <a:pt x="203" y="197"/>
                  </a:lnTo>
                  <a:lnTo>
                    <a:pt x="204" y="197"/>
                  </a:lnTo>
                  <a:lnTo>
                    <a:pt x="206" y="197"/>
                  </a:lnTo>
                  <a:lnTo>
                    <a:pt x="392" y="68"/>
                  </a:lnTo>
                  <a:lnTo>
                    <a:pt x="392" y="68"/>
                  </a:lnTo>
                  <a:lnTo>
                    <a:pt x="395" y="67"/>
                  </a:lnTo>
                  <a:lnTo>
                    <a:pt x="395" y="64"/>
                  </a:lnTo>
                  <a:lnTo>
                    <a:pt x="395" y="64"/>
                  </a:lnTo>
                  <a:lnTo>
                    <a:pt x="394" y="62"/>
                  </a:lnTo>
                  <a:lnTo>
                    <a:pt x="392" y="60"/>
                  </a:lnTo>
                  <a:lnTo>
                    <a:pt x="392" y="60"/>
                  </a:lnTo>
                  <a:close/>
                  <a:moveTo>
                    <a:pt x="45" y="98"/>
                  </a:moveTo>
                  <a:lnTo>
                    <a:pt x="45" y="98"/>
                  </a:lnTo>
                  <a:lnTo>
                    <a:pt x="127" y="52"/>
                  </a:lnTo>
                  <a:lnTo>
                    <a:pt x="202" y="9"/>
                  </a:lnTo>
                  <a:lnTo>
                    <a:pt x="202" y="9"/>
                  </a:lnTo>
                  <a:lnTo>
                    <a:pt x="214" y="13"/>
                  </a:lnTo>
                  <a:lnTo>
                    <a:pt x="232" y="16"/>
                  </a:lnTo>
                  <a:lnTo>
                    <a:pt x="279" y="24"/>
                  </a:lnTo>
                  <a:lnTo>
                    <a:pt x="366" y="35"/>
                  </a:lnTo>
                  <a:lnTo>
                    <a:pt x="366" y="35"/>
                  </a:lnTo>
                  <a:lnTo>
                    <a:pt x="349" y="45"/>
                  </a:lnTo>
                  <a:lnTo>
                    <a:pt x="329" y="59"/>
                  </a:lnTo>
                  <a:lnTo>
                    <a:pt x="307" y="73"/>
                  </a:lnTo>
                  <a:lnTo>
                    <a:pt x="298" y="80"/>
                  </a:lnTo>
                  <a:lnTo>
                    <a:pt x="289" y="88"/>
                  </a:lnTo>
                  <a:lnTo>
                    <a:pt x="289" y="88"/>
                  </a:lnTo>
                  <a:lnTo>
                    <a:pt x="278" y="98"/>
                  </a:lnTo>
                  <a:lnTo>
                    <a:pt x="265" y="107"/>
                  </a:lnTo>
                  <a:lnTo>
                    <a:pt x="235" y="127"/>
                  </a:lnTo>
                  <a:lnTo>
                    <a:pt x="208" y="143"/>
                  </a:lnTo>
                  <a:lnTo>
                    <a:pt x="193" y="152"/>
                  </a:lnTo>
                  <a:lnTo>
                    <a:pt x="193" y="152"/>
                  </a:lnTo>
                  <a:lnTo>
                    <a:pt x="72" y="126"/>
                  </a:lnTo>
                  <a:lnTo>
                    <a:pt x="72" y="126"/>
                  </a:lnTo>
                  <a:lnTo>
                    <a:pt x="17" y="115"/>
                  </a:lnTo>
                  <a:lnTo>
                    <a:pt x="17" y="115"/>
                  </a:lnTo>
                  <a:lnTo>
                    <a:pt x="27" y="108"/>
                  </a:lnTo>
                  <a:lnTo>
                    <a:pt x="45" y="98"/>
                  </a:lnTo>
                  <a:lnTo>
                    <a:pt x="45" y="98"/>
                  </a:lnTo>
                  <a:close/>
                  <a:moveTo>
                    <a:pt x="69" y="135"/>
                  </a:moveTo>
                  <a:lnTo>
                    <a:pt x="69" y="135"/>
                  </a:lnTo>
                  <a:lnTo>
                    <a:pt x="144" y="151"/>
                  </a:lnTo>
                  <a:lnTo>
                    <a:pt x="192" y="161"/>
                  </a:lnTo>
                  <a:lnTo>
                    <a:pt x="192" y="161"/>
                  </a:lnTo>
                  <a:lnTo>
                    <a:pt x="195" y="161"/>
                  </a:lnTo>
                  <a:lnTo>
                    <a:pt x="195" y="161"/>
                  </a:lnTo>
                  <a:lnTo>
                    <a:pt x="208" y="153"/>
                  </a:lnTo>
                  <a:lnTo>
                    <a:pt x="235" y="137"/>
                  </a:lnTo>
                  <a:lnTo>
                    <a:pt x="268" y="116"/>
                  </a:lnTo>
                  <a:lnTo>
                    <a:pt x="284" y="105"/>
                  </a:lnTo>
                  <a:lnTo>
                    <a:pt x="296" y="95"/>
                  </a:lnTo>
                  <a:lnTo>
                    <a:pt x="296" y="95"/>
                  </a:lnTo>
                  <a:lnTo>
                    <a:pt x="311" y="82"/>
                  </a:lnTo>
                  <a:lnTo>
                    <a:pt x="327" y="70"/>
                  </a:lnTo>
                  <a:lnTo>
                    <a:pt x="345" y="59"/>
                  </a:lnTo>
                  <a:lnTo>
                    <a:pt x="361" y="49"/>
                  </a:lnTo>
                  <a:lnTo>
                    <a:pt x="361" y="49"/>
                  </a:lnTo>
                  <a:lnTo>
                    <a:pt x="363" y="50"/>
                  </a:lnTo>
                  <a:lnTo>
                    <a:pt x="363" y="50"/>
                  </a:lnTo>
                  <a:lnTo>
                    <a:pt x="377" y="53"/>
                  </a:lnTo>
                  <a:lnTo>
                    <a:pt x="377" y="53"/>
                  </a:lnTo>
                  <a:lnTo>
                    <a:pt x="357" y="63"/>
                  </a:lnTo>
                  <a:lnTo>
                    <a:pt x="357" y="63"/>
                  </a:lnTo>
                  <a:lnTo>
                    <a:pt x="324" y="84"/>
                  </a:lnTo>
                  <a:lnTo>
                    <a:pt x="275" y="118"/>
                  </a:lnTo>
                  <a:lnTo>
                    <a:pt x="201" y="170"/>
                  </a:lnTo>
                  <a:lnTo>
                    <a:pt x="201" y="170"/>
                  </a:lnTo>
                  <a:lnTo>
                    <a:pt x="168" y="164"/>
                  </a:lnTo>
                  <a:lnTo>
                    <a:pt x="142" y="158"/>
                  </a:lnTo>
                  <a:lnTo>
                    <a:pt x="114" y="152"/>
                  </a:lnTo>
                  <a:lnTo>
                    <a:pt x="114" y="152"/>
                  </a:lnTo>
                  <a:lnTo>
                    <a:pt x="88" y="145"/>
                  </a:lnTo>
                  <a:lnTo>
                    <a:pt x="61" y="139"/>
                  </a:lnTo>
                  <a:lnTo>
                    <a:pt x="17" y="130"/>
                  </a:lnTo>
                  <a:lnTo>
                    <a:pt x="17" y="130"/>
                  </a:lnTo>
                  <a:lnTo>
                    <a:pt x="26" y="126"/>
                  </a:lnTo>
                  <a:lnTo>
                    <a:pt x="26" y="126"/>
                  </a:lnTo>
                  <a:lnTo>
                    <a:pt x="69" y="135"/>
                  </a:lnTo>
                  <a:lnTo>
                    <a:pt x="69" y="135"/>
                  </a:lnTo>
                  <a:close/>
                  <a:moveTo>
                    <a:pt x="203" y="188"/>
                  </a:moveTo>
                  <a:lnTo>
                    <a:pt x="203" y="188"/>
                  </a:lnTo>
                  <a:lnTo>
                    <a:pt x="100" y="164"/>
                  </a:lnTo>
                  <a:lnTo>
                    <a:pt x="17" y="145"/>
                  </a:lnTo>
                  <a:lnTo>
                    <a:pt x="17" y="145"/>
                  </a:lnTo>
                  <a:lnTo>
                    <a:pt x="20" y="143"/>
                  </a:lnTo>
                  <a:lnTo>
                    <a:pt x="20" y="143"/>
                  </a:lnTo>
                  <a:lnTo>
                    <a:pt x="22" y="141"/>
                  </a:lnTo>
                  <a:lnTo>
                    <a:pt x="22" y="141"/>
                  </a:lnTo>
                  <a:lnTo>
                    <a:pt x="65" y="148"/>
                  </a:lnTo>
                  <a:lnTo>
                    <a:pt x="88" y="154"/>
                  </a:lnTo>
                  <a:lnTo>
                    <a:pt x="111" y="160"/>
                  </a:lnTo>
                  <a:lnTo>
                    <a:pt x="111" y="160"/>
                  </a:lnTo>
                  <a:lnTo>
                    <a:pt x="143" y="169"/>
                  </a:lnTo>
                  <a:lnTo>
                    <a:pt x="171" y="174"/>
                  </a:lnTo>
                  <a:lnTo>
                    <a:pt x="201" y="179"/>
                  </a:lnTo>
                  <a:lnTo>
                    <a:pt x="201" y="179"/>
                  </a:lnTo>
                  <a:lnTo>
                    <a:pt x="204" y="179"/>
                  </a:lnTo>
                  <a:lnTo>
                    <a:pt x="204" y="179"/>
                  </a:lnTo>
                  <a:lnTo>
                    <a:pt x="274" y="130"/>
                  </a:lnTo>
                  <a:lnTo>
                    <a:pt x="326" y="95"/>
                  </a:lnTo>
                  <a:lnTo>
                    <a:pt x="361" y="71"/>
                  </a:lnTo>
                  <a:lnTo>
                    <a:pt x="361" y="71"/>
                  </a:lnTo>
                  <a:lnTo>
                    <a:pt x="378" y="62"/>
                  </a:lnTo>
                  <a:lnTo>
                    <a:pt x="378" y="62"/>
                  </a:lnTo>
                  <a:lnTo>
                    <a:pt x="382" y="64"/>
                  </a:lnTo>
                  <a:lnTo>
                    <a:pt x="382" y="64"/>
                  </a:lnTo>
                  <a:lnTo>
                    <a:pt x="203" y="188"/>
                  </a:lnTo>
                  <a:lnTo>
                    <a:pt x="203" y="1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pP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grpSp>
      <p:grpSp>
        <p:nvGrpSpPr>
          <p:cNvPr id="166" name="グループ化 228"/>
          <p:cNvGrpSpPr/>
          <p:nvPr/>
        </p:nvGrpSpPr>
        <p:grpSpPr>
          <a:xfrm>
            <a:off x="2748650" y="3624376"/>
            <a:ext cx="1829118" cy="760890"/>
            <a:chOff x="1435720" y="5983136"/>
            <a:chExt cx="1119398" cy="602056"/>
          </a:xfrm>
        </p:grpSpPr>
        <p:pic>
          <p:nvPicPr>
            <p:cNvPr id="167" name="Picture 230" descr="1-02-[更新済み]"/>
            <p:cNvPicPr>
              <a:picLocks noChangeAspect="1" noChangeArrowheads="1"/>
            </p:cNvPicPr>
            <p:nvPr/>
          </p:nvPicPr>
          <p:blipFill>
            <a:blip r:embed="rId5" cstate="print"/>
            <a:srcRect/>
            <a:stretch>
              <a:fillRect/>
            </a:stretch>
          </p:blipFill>
          <p:spPr bwMode="gray">
            <a:xfrm>
              <a:off x="2077918" y="5993367"/>
              <a:ext cx="477200" cy="338618"/>
            </a:xfrm>
            <a:prstGeom prst="rect">
              <a:avLst/>
            </a:prstGeom>
            <a:noFill/>
            <a:ln w="9525">
              <a:noFill/>
              <a:miter lim="800000"/>
              <a:headEnd/>
              <a:tailEnd/>
            </a:ln>
          </p:spPr>
        </p:pic>
        <p:pic>
          <p:nvPicPr>
            <p:cNvPr id="168" name="Picture 230" descr="1-02-[更新済み]"/>
            <p:cNvPicPr>
              <a:picLocks noChangeAspect="1" noChangeArrowheads="1"/>
            </p:cNvPicPr>
            <p:nvPr/>
          </p:nvPicPr>
          <p:blipFill>
            <a:blip r:embed="rId5" cstate="print"/>
            <a:srcRect/>
            <a:stretch>
              <a:fillRect/>
            </a:stretch>
          </p:blipFill>
          <p:spPr bwMode="gray">
            <a:xfrm>
              <a:off x="1792571" y="6006621"/>
              <a:ext cx="451672" cy="338618"/>
            </a:xfrm>
            <a:prstGeom prst="rect">
              <a:avLst/>
            </a:prstGeom>
            <a:noFill/>
            <a:ln w="9525">
              <a:noFill/>
              <a:miter lim="800000"/>
              <a:headEnd/>
              <a:tailEnd/>
            </a:ln>
          </p:spPr>
        </p:pic>
        <p:pic>
          <p:nvPicPr>
            <p:cNvPr id="169" name="Picture 230" descr="1-02-[更新済み]"/>
            <p:cNvPicPr>
              <a:picLocks noChangeAspect="1" noChangeArrowheads="1"/>
            </p:cNvPicPr>
            <p:nvPr/>
          </p:nvPicPr>
          <p:blipFill>
            <a:blip r:embed="rId5" cstate="print"/>
            <a:srcRect/>
            <a:stretch>
              <a:fillRect/>
            </a:stretch>
          </p:blipFill>
          <p:spPr bwMode="gray">
            <a:xfrm>
              <a:off x="1435720" y="5983136"/>
              <a:ext cx="440443" cy="338618"/>
            </a:xfrm>
            <a:prstGeom prst="rect">
              <a:avLst/>
            </a:prstGeom>
            <a:noFill/>
            <a:ln w="9525">
              <a:noFill/>
              <a:miter lim="800000"/>
              <a:headEnd/>
              <a:tailEnd/>
            </a:ln>
          </p:spPr>
        </p:pic>
        <p:pic>
          <p:nvPicPr>
            <p:cNvPr id="170" name="Picture 230" descr="1-02-[更新済み]"/>
            <p:cNvPicPr>
              <a:picLocks noChangeAspect="1" noChangeArrowheads="1"/>
            </p:cNvPicPr>
            <p:nvPr/>
          </p:nvPicPr>
          <p:blipFill>
            <a:blip r:embed="rId5" cstate="print"/>
            <a:srcRect/>
            <a:stretch>
              <a:fillRect/>
            </a:stretch>
          </p:blipFill>
          <p:spPr bwMode="gray">
            <a:xfrm>
              <a:off x="1536311" y="6233080"/>
              <a:ext cx="470886" cy="338618"/>
            </a:xfrm>
            <a:prstGeom prst="rect">
              <a:avLst/>
            </a:prstGeom>
            <a:noFill/>
            <a:ln w="9525">
              <a:noFill/>
              <a:miter lim="800000"/>
              <a:headEnd/>
              <a:tailEnd/>
            </a:ln>
          </p:spPr>
        </p:pic>
        <p:pic>
          <p:nvPicPr>
            <p:cNvPr id="171" name="Picture 230" descr="1-02-[更新済み]"/>
            <p:cNvPicPr>
              <a:picLocks noChangeAspect="1" noChangeArrowheads="1"/>
            </p:cNvPicPr>
            <p:nvPr/>
          </p:nvPicPr>
          <p:blipFill>
            <a:blip r:embed="rId5" cstate="print"/>
            <a:srcRect/>
            <a:stretch>
              <a:fillRect/>
            </a:stretch>
          </p:blipFill>
          <p:spPr bwMode="gray">
            <a:xfrm>
              <a:off x="1925884" y="6246574"/>
              <a:ext cx="438164" cy="338618"/>
            </a:xfrm>
            <a:prstGeom prst="rect">
              <a:avLst/>
            </a:prstGeom>
            <a:noFill/>
            <a:ln w="9525">
              <a:noFill/>
              <a:miter lim="800000"/>
              <a:headEnd/>
              <a:tailEnd/>
            </a:ln>
          </p:spPr>
        </p:pic>
      </p:grpSp>
      <p:sp>
        <p:nvSpPr>
          <p:cNvPr id="172" name="Rectangle 316"/>
          <p:cNvSpPr>
            <a:spLocks noChangeArrowheads="1"/>
          </p:cNvSpPr>
          <p:nvPr/>
        </p:nvSpPr>
        <p:spPr bwMode="gray">
          <a:xfrm>
            <a:off x="6994483" y="3341865"/>
            <a:ext cx="692219" cy="508452"/>
          </a:xfrm>
          <a:prstGeom prst="rect">
            <a:avLst/>
          </a:prstGeom>
          <a:noFill/>
          <a:ln w="9525" algn="ctr">
            <a:noFill/>
            <a:miter lim="800000"/>
            <a:headEnd/>
            <a:tailEnd/>
          </a:ln>
          <a:scene3d>
            <a:camera prst="orthographicFront">
              <a:rot lat="0" lon="10799999" rev="0"/>
            </a:camera>
            <a:lightRig rig="threePt" dir="t"/>
          </a:scene3d>
        </p:spPr>
        <p:txBody>
          <a:bodyPr wrap="none" lIns="88414" tIns="44207" rIns="88414" bIns="44207" anchor="ctr"/>
          <a:lstStyle/>
          <a:p>
            <a:pPr algn="ctr" defTabSz="844083"/>
            <a:endParaRPr lang="en-US" altLang="ja-JP" sz="969"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73" name="Rectangle 316"/>
          <p:cNvSpPr>
            <a:spLocks noChangeArrowheads="1"/>
          </p:cNvSpPr>
          <p:nvPr/>
        </p:nvSpPr>
        <p:spPr bwMode="gray">
          <a:xfrm>
            <a:off x="7049228" y="5633443"/>
            <a:ext cx="1118527" cy="433876"/>
          </a:xfrm>
          <a:prstGeom prst="rect">
            <a:avLst/>
          </a:prstGeom>
          <a:noFill/>
          <a:ln w="9525" algn="ctr">
            <a:noFill/>
            <a:miter lim="800000"/>
            <a:headEnd/>
            <a:tailEnd/>
          </a:ln>
        </p:spPr>
        <p:txBody>
          <a:bodyPr wrap="none" lIns="88414" tIns="44207" rIns="88414" bIns="44207" anchor="ctr"/>
          <a:lstStyle/>
          <a:p>
            <a:pPr algn="ctr" defTabSz="844083"/>
            <a:endParaRPr lang="en-US" altLang="ja-JP" sz="969"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74" name="円/楕円 173"/>
          <p:cNvSpPr/>
          <p:nvPr/>
        </p:nvSpPr>
        <p:spPr>
          <a:xfrm>
            <a:off x="6310213" y="4814291"/>
            <a:ext cx="2596553" cy="113542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75" name="円/楕円 174"/>
          <p:cNvSpPr/>
          <p:nvPr/>
        </p:nvSpPr>
        <p:spPr>
          <a:xfrm>
            <a:off x="241098" y="4724083"/>
            <a:ext cx="2683128" cy="113542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76" name="テキスト ボックス 175"/>
          <p:cNvSpPr txBox="1"/>
          <p:nvPr/>
        </p:nvSpPr>
        <p:spPr>
          <a:xfrm>
            <a:off x="5064057" y="3139207"/>
            <a:ext cx="1625873" cy="319639"/>
          </a:xfrm>
          <a:prstGeom prst="rect">
            <a:avLst/>
          </a:prstGeom>
          <a:noFill/>
          <a:ln>
            <a:noFill/>
            <a:prstDash val="dash"/>
          </a:ln>
        </p:spPr>
        <p:txBody>
          <a:bodyPr wrap="square" rtlCol="0">
            <a:spAutoFit/>
          </a:bodyP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Dedicated servers</a:t>
            </a:r>
            <a:endParaRPr lang="ja-JP" altLang="en-US" sz="1477" b="1" dirty="0">
              <a:solidFill>
                <a:prstClr val="black"/>
              </a:solidFill>
              <a:latin typeface="Calibri" panose="020F0502020204030204" pitchFamily="34" charset="0"/>
              <a:ea typeface="HGS創英角ｺﾞｼｯｸUB"/>
              <a:cs typeface="Calibri" panose="020F0502020204030204" pitchFamily="34" charset="0"/>
            </a:endParaRPr>
          </a:p>
        </p:txBody>
      </p:sp>
      <p:cxnSp>
        <p:nvCxnSpPr>
          <p:cNvPr id="177" name="直線矢印コネクタ 176"/>
          <p:cNvCxnSpPr/>
          <p:nvPr/>
        </p:nvCxnSpPr>
        <p:spPr>
          <a:xfrm flipH="1" flipV="1">
            <a:off x="6039061" y="4451892"/>
            <a:ext cx="1868392" cy="67669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8" name="直線矢印コネクタ 177"/>
          <p:cNvCxnSpPr/>
          <p:nvPr/>
        </p:nvCxnSpPr>
        <p:spPr>
          <a:xfrm>
            <a:off x="5688375" y="4656895"/>
            <a:ext cx="1841775" cy="64267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7310504" y="4299349"/>
            <a:ext cx="1781383" cy="546945"/>
          </a:xfrm>
          <a:prstGeom prst="rect">
            <a:avLst/>
          </a:prstGeom>
          <a:noFill/>
        </p:spPr>
        <p:txBody>
          <a:bodyPr wrap="square" rtlCol="0">
            <a:spAutoFit/>
          </a:bodyP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Operates virtual PCs </a:t>
            </a:r>
          </a:p>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by remote control</a:t>
            </a:r>
            <a:endParaRPr lang="ja-JP" altLang="en-US" sz="1477"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80" name="テキスト ボックス 179"/>
          <p:cNvSpPr txBox="1"/>
          <p:nvPr/>
        </p:nvSpPr>
        <p:spPr>
          <a:xfrm>
            <a:off x="3115772" y="4897195"/>
            <a:ext cx="3362737" cy="319639"/>
          </a:xfrm>
          <a:prstGeom prst="rect">
            <a:avLst/>
          </a:prstGeom>
          <a:noFill/>
        </p:spPr>
        <p:txBody>
          <a:bodyPr wrap="square" rtlCol="0">
            <a:spAutoFit/>
          </a:bodyP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Displays the tabulated/analysis results.</a:t>
            </a:r>
            <a:endParaRPr lang="ja-JP" altLang="en-US" sz="1477"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81" name="円/楕円 180"/>
          <p:cNvSpPr/>
          <p:nvPr/>
        </p:nvSpPr>
        <p:spPr>
          <a:xfrm>
            <a:off x="6571219" y="3163024"/>
            <a:ext cx="958931" cy="52928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defTabSz="844083"/>
            <a:endParaRPr lang="ja-JP" altLang="en-US" sz="1846"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84" name="Rectangle 316"/>
          <p:cNvSpPr>
            <a:spLocks noChangeArrowheads="1"/>
          </p:cNvSpPr>
          <p:nvPr/>
        </p:nvSpPr>
        <p:spPr bwMode="gray">
          <a:xfrm>
            <a:off x="-65204" y="5695424"/>
            <a:ext cx="1118527" cy="393882"/>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Monitoring camera</a:t>
            </a:r>
          </a:p>
        </p:txBody>
      </p:sp>
      <p:sp>
        <p:nvSpPr>
          <p:cNvPr id="185" name="正方形/長方形 184"/>
          <p:cNvSpPr/>
          <p:nvPr/>
        </p:nvSpPr>
        <p:spPr>
          <a:xfrm>
            <a:off x="3230529" y="4429784"/>
            <a:ext cx="2684814" cy="262829"/>
          </a:xfrm>
          <a:prstGeom prst="rect">
            <a:avLst/>
          </a:prstGeom>
        </p:spPr>
        <p:txBody>
          <a:bodyPr wrap="square">
            <a:spAutoFit/>
          </a:bodyPr>
          <a:lstStyle/>
          <a:p>
            <a:pPr algn="ctr" defTabSz="844083"/>
            <a:r>
              <a:rPr lang="en-US" altLang="ja-JP" sz="1108" b="1" dirty="0">
                <a:solidFill>
                  <a:prstClr val="black"/>
                </a:solidFill>
                <a:latin typeface="Calibri" panose="020F0502020204030204" pitchFamily="34" charset="0"/>
                <a:ea typeface="HGS創英角ｺﾞｼｯｸUB"/>
                <a:cs typeface="Calibri" panose="020F0502020204030204" pitchFamily="34" charset="0"/>
              </a:rPr>
              <a:t>(Central-data-management facilities)</a:t>
            </a:r>
            <a:endParaRPr lang="ja-JP" altLang="en-US" sz="1108"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89" name="角丸四角形 188"/>
          <p:cNvSpPr/>
          <p:nvPr/>
        </p:nvSpPr>
        <p:spPr>
          <a:xfrm>
            <a:off x="4970814" y="1113793"/>
            <a:ext cx="2432754" cy="1044685"/>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nchor="ctr"/>
          <a:lstStyle/>
          <a:p>
            <a:pPr algn="ctr" defTabSz="844083">
              <a:defRPr/>
            </a:pPr>
            <a:r>
              <a:rPr kumimoji="0" lang="en-US" altLang="zh-TW" sz="1662" b="1" kern="0" dirty="0">
                <a:solidFill>
                  <a:prstClr val="white"/>
                </a:solidFill>
                <a:latin typeface="Calibri" panose="020F0502020204030204" pitchFamily="34" charset="0"/>
                <a:ea typeface="HGS創英角ｺﾞｼｯｸUB"/>
                <a:cs typeface="Calibri" panose="020F0502020204030204" pitchFamily="34" charset="0"/>
              </a:rPr>
              <a:t>National government offices and ministries</a:t>
            </a:r>
          </a:p>
          <a:p>
            <a:pPr algn="ctr" defTabSz="844083">
              <a:defRPr/>
            </a:pPr>
            <a:r>
              <a:rPr kumimoji="0" lang="en-US" altLang="zh-TW" sz="1292" b="1" kern="0" dirty="0">
                <a:solidFill>
                  <a:prstClr val="white"/>
                </a:solidFill>
                <a:latin typeface="Calibri" panose="020F0502020204030204" pitchFamily="34" charset="0"/>
                <a:ea typeface="HGS創英角ｺﾞｼｯｸUB"/>
                <a:cs typeface="Calibri" panose="020F0502020204030204" pitchFamily="34" charset="0"/>
              </a:rPr>
              <a:t>(survey conductors, such as SBJ)</a:t>
            </a:r>
            <a:endParaRPr kumimoji="0" lang="zh-TW" altLang="en-US" sz="1292" b="1" kern="0" dirty="0">
              <a:solidFill>
                <a:prstClr val="white"/>
              </a:solidFill>
              <a:latin typeface="Calibri" panose="020F0502020204030204" pitchFamily="34" charset="0"/>
              <a:ea typeface="HGS創英角ｺﾞｼｯｸUB"/>
              <a:cs typeface="Calibri" panose="020F0502020204030204" pitchFamily="34" charset="0"/>
            </a:endParaRPr>
          </a:p>
        </p:txBody>
      </p:sp>
      <p:pic>
        <p:nvPicPr>
          <p:cNvPr id="190" name="図 1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1122" y="2788236"/>
            <a:ext cx="979615" cy="756976"/>
          </a:xfrm>
          <a:prstGeom prst="rect">
            <a:avLst/>
          </a:prstGeom>
        </p:spPr>
      </p:pic>
      <p:sp>
        <p:nvSpPr>
          <p:cNvPr id="191" name="Rectangle 316"/>
          <p:cNvSpPr>
            <a:spLocks noChangeArrowheads="1"/>
          </p:cNvSpPr>
          <p:nvPr/>
        </p:nvSpPr>
        <p:spPr bwMode="gray">
          <a:xfrm>
            <a:off x="1916279" y="5031584"/>
            <a:ext cx="1118527" cy="287114"/>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Users</a:t>
            </a:r>
          </a:p>
        </p:txBody>
      </p:sp>
      <p:sp>
        <p:nvSpPr>
          <p:cNvPr id="192" name="Rectangle 316"/>
          <p:cNvSpPr>
            <a:spLocks noChangeArrowheads="1"/>
          </p:cNvSpPr>
          <p:nvPr/>
        </p:nvSpPr>
        <p:spPr bwMode="gray">
          <a:xfrm>
            <a:off x="784677" y="5985492"/>
            <a:ext cx="1595970" cy="287114"/>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On-site facilities</a:t>
            </a:r>
          </a:p>
        </p:txBody>
      </p:sp>
      <p:sp>
        <p:nvSpPr>
          <p:cNvPr id="193" name="雲形吹き出し 192"/>
          <p:cNvSpPr/>
          <p:nvPr/>
        </p:nvSpPr>
        <p:spPr>
          <a:xfrm>
            <a:off x="419682" y="1422668"/>
            <a:ext cx="4308793" cy="1382537"/>
          </a:xfrm>
          <a:prstGeom prst="cloudCallout">
            <a:avLst>
              <a:gd name="adj1" fmla="val 29891"/>
              <a:gd name="adj2" fmla="val 82731"/>
            </a:avLst>
          </a:prstGeom>
        </p:spPr>
        <p:style>
          <a:lnRef idx="2">
            <a:schemeClr val="accent3"/>
          </a:lnRef>
          <a:fillRef idx="1">
            <a:schemeClr val="lt1"/>
          </a:fillRef>
          <a:effectRef idx="0">
            <a:schemeClr val="accent3"/>
          </a:effectRef>
          <a:fontRef idx="minor">
            <a:schemeClr val="dk1"/>
          </a:fontRef>
        </p:style>
        <p:txBody>
          <a:bodyPr wrap="square" rtlCol="0" anchor="ctr"/>
          <a:lstStyle/>
          <a:p>
            <a:pPr marL="214318" indent="-214318" defTabSz="844083">
              <a:buFont typeface="Wingdings" panose="05000000000000000000" pitchFamily="2" charset="2"/>
              <a:buChar char="u"/>
            </a:pPr>
            <a:endParaRPr lang="en-US" altLang="ja-JP" sz="1292" b="1" dirty="0">
              <a:solidFill>
                <a:prstClr val="black"/>
              </a:solidFill>
              <a:latin typeface="Calibri" panose="020F0502020204030204" pitchFamily="34" charset="0"/>
              <a:ea typeface="HGS創英角ｺﾞｼｯｸUB"/>
            </a:endParaRPr>
          </a:p>
        </p:txBody>
      </p:sp>
      <p:pic>
        <p:nvPicPr>
          <p:cNvPr id="195" name="Picture 10" descr="オフィスビル"/>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388708" y="5232948"/>
            <a:ext cx="842049" cy="713831"/>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4" descr="http://www.clker.com/cliparts/a/a/4/b/12344034822077289736buggi_build.svg.h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7860" y="4557587"/>
            <a:ext cx="528427" cy="8605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6" descr="http://www.clipartheaven.com/clipart/business_&amp;_office/cartoons_(n_-_z)/office_building_1.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0370" y="2856114"/>
            <a:ext cx="631282" cy="711159"/>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316"/>
          <p:cNvSpPr>
            <a:spLocks noChangeArrowheads="1"/>
          </p:cNvSpPr>
          <p:nvPr/>
        </p:nvSpPr>
        <p:spPr bwMode="gray">
          <a:xfrm>
            <a:off x="6732165" y="5992009"/>
            <a:ext cx="1595970" cy="287114"/>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On-site facilities</a:t>
            </a:r>
          </a:p>
        </p:txBody>
      </p:sp>
      <p:sp>
        <p:nvSpPr>
          <p:cNvPr id="199" name="Rectangle 316"/>
          <p:cNvSpPr>
            <a:spLocks noChangeArrowheads="1"/>
          </p:cNvSpPr>
          <p:nvPr/>
        </p:nvSpPr>
        <p:spPr bwMode="gray">
          <a:xfrm>
            <a:off x="7385512" y="3020800"/>
            <a:ext cx="1595970" cy="287114"/>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On-site facilities</a:t>
            </a:r>
          </a:p>
        </p:txBody>
      </p:sp>
      <p:sp>
        <p:nvSpPr>
          <p:cNvPr id="200" name="Rectangle 316"/>
          <p:cNvSpPr>
            <a:spLocks noChangeArrowheads="1"/>
          </p:cNvSpPr>
          <p:nvPr/>
        </p:nvSpPr>
        <p:spPr bwMode="gray">
          <a:xfrm>
            <a:off x="335574" y="3248922"/>
            <a:ext cx="1595970" cy="261013"/>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On-site facilities</a:t>
            </a:r>
          </a:p>
        </p:txBody>
      </p:sp>
      <p:sp>
        <p:nvSpPr>
          <p:cNvPr id="201" name="円形吹き出し 200"/>
          <p:cNvSpPr/>
          <p:nvPr/>
        </p:nvSpPr>
        <p:spPr>
          <a:xfrm>
            <a:off x="7419655" y="867039"/>
            <a:ext cx="1657547" cy="1165066"/>
          </a:xfrm>
          <a:prstGeom prst="wedgeEllipseCallout">
            <a:avLst>
              <a:gd name="adj1" fmla="val -66074"/>
              <a:gd name="adj2" fmla="val 18299"/>
            </a:avLst>
          </a:prstGeom>
        </p:spPr>
        <p:style>
          <a:lnRef idx="2">
            <a:schemeClr val="accent1"/>
          </a:lnRef>
          <a:fillRef idx="1">
            <a:schemeClr val="lt1"/>
          </a:fillRef>
          <a:effectRef idx="0">
            <a:schemeClr val="accent1"/>
          </a:effectRef>
          <a:fontRef idx="minor">
            <a:schemeClr val="dk1"/>
          </a:fontRef>
        </p:style>
        <p:txBody>
          <a:bodyPr wrap="square" rtlCol="0" anchor="ctr"/>
          <a:lstStyle/>
          <a:p>
            <a:pPr algn="ctr" defTabSz="844083"/>
            <a:r>
              <a:rPr lang="en-US" altLang="ja-JP" sz="1292" b="1" dirty="0">
                <a:solidFill>
                  <a:prstClr val="black"/>
                </a:solidFill>
                <a:latin typeface="Calibri" panose="020F0502020204030204" pitchFamily="34" charset="0"/>
                <a:ea typeface="HGS創英角ｺﾞｼｯｸUB"/>
                <a:cs typeface="Calibri" panose="020F0502020204030204" pitchFamily="34" charset="0"/>
              </a:rPr>
              <a:t>Decides on permission for application for use and taking data</a:t>
            </a:r>
          </a:p>
        </p:txBody>
      </p:sp>
      <p:sp>
        <p:nvSpPr>
          <p:cNvPr id="202" name="上下矢印 201"/>
          <p:cNvSpPr/>
          <p:nvPr/>
        </p:nvSpPr>
        <p:spPr>
          <a:xfrm rot="2255834">
            <a:off x="4803805" y="2165266"/>
            <a:ext cx="642465" cy="1186603"/>
          </a:xfrm>
          <a:prstGeom prst="upDownArrow">
            <a:avLst>
              <a:gd name="adj1" fmla="val 52132"/>
              <a:gd name="adj2" fmla="val 44837"/>
            </a:avLst>
          </a:prstGeom>
          <a:ln/>
        </p:spPr>
        <p:style>
          <a:lnRef idx="3">
            <a:schemeClr val="lt1"/>
          </a:lnRef>
          <a:fillRef idx="1">
            <a:schemeClr val="accent2"/>
          </a:fillRef>
          <a:effectRef idx="1">
            <a:schemeClr val="accent2"/>
          </a:effectRef>
          <a:fontRef idx="minor">
            <a:schemeClr val="lt1"/>
          </a:fontRef>
        </p:style>
        <p:txBody>
          <a:bodyPr rtlCol="0" anchor="ctr"/>
          <a:lstStyle/>
          <a:p>
            <a:pPr algn="ctr" defTabSz="844083"/>
            <a:endParaRPr lang="ja-JP" altLang="en-US" sz="1662" b="1" dirty="0">
              <a:solidFill>
                <a:prstClr val="white"/>
              </a:solidFill>
              <a:latin typeface="Calibri" panose="020F0502020204030204" pitchFamily="34" charset="0"/>
              <a:ea typeface="HGS創英角ｺﾞｼｯｸUB"/>
              <a:cs typeface="Calibri" panose="020F0502020204030204" pitchFamily="34" charset="0"/>
            </a:endParaRPr>
          </a:p>
        </p:txBody>
      </p:sp>
      <p:sp>
        <p:nvSpPr>
          <p:cNvPr id="203" name="テキスト ボックス 202"/>
          <p:cNvSpPr txBox="1"/>
          <p:nvPr/>
        </p:nvSpPr>
        <p:spPr>
          <a:xfrm>
            <a:off x="5490218" y="2175167"/>
            <a:ext cx="3575702" cy="688843"/>
          </a:xfrm>
          <a:prstGeom prst="rect">
            <a:avLst/>
          </a:prstGeom>
          <a:noFill/>
        </p:spPr>
        <p:txBody>
          <a:bodyPr wrap="square" rtlCol="0">
            <a:spAutoFit/>
          </a:bodyPr>
          <a:lstStyle/>
          <a:p>
            <a:pPr marL="214318" indent="-214318" defTabSz="844083">
              <a:buFont typeface="Wingdings" panose="05000000000000000000" pitchFamily="2" charset="2"/>
              <a:buChar char="u"/>
            </a:pPr>
            <a:r>
              <a:rPr lang="en-US" altLang="ja-JP" sz="1292" b="1" dirty="0">
                <a:solidFill>
                  <a:prstClr val="black"/>
                </a:solidFill>
                <a:latin typeface="Calibri" panose="020F0502020204030204" pitchFamily="34" charset="0"/>
                <a:ea typeface="HGS創英角ｺﾞｼｯｸUB"/>
                <a:cs typeface="Calibri" panose="020F0502020204030204" pitchFamily="34" charset="0"/>
              </a:rPr>
              <a:t>Registration for  the questionnaire information.</a:t>
            </a:r>
          </a:p>
          <a:p>
            <a:pPr marL="214318" indent="-214318" defTabSz="844083">
              <a:buFont typeface="Wingdings" panose="05000000000000000000" pitchFamily="2" charset="2"/>
              <a:buChar char="u"/>
            </a:pPr>
            <a:r>
              <a:rPr lang="en-US" altLang="ja-JP" sz="1292" b="1" dirty="0">
                <a:solidFill>
                  <a:prstClr val="black"/>
                </a:solidFill>
                <a:latin typeface="Calibri" panose="020F0502020204030204" pitchFamily="34" charset="0"/>
                <a:ea typeface="HGS創英角ｺﾞｼｯｸUB"/>
                <a:cs typeface="Calibri" panose="020F0502020204030204" pitchFamily="34" charset="0"/>
              </a:rPr>
              <a:t>Entrusts necessary related business, such as service counter, to NSTAC.</a:t>
            </a:r>
            <a:endParaRPr lang="ja-JP" altLang="en-US" sz="1292"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204" name="雲 203"/>
          <p:cNvSpPr/>
          <p:nvPr/>
        </p:nvSpPr>
        <p:spPr>
          <a:xfrm>
            <a:off x="489766" y="3795516"/>
            <a:ext cx="2176178" cy="685278"/>
          </a:xfrm>
          <a:prstGeom prst="cloud">
            <a:avLst/>
          </a:prstGeom>
          <a:ln/>
        </p:spPr>
        <p:style>
          <a:lnRef idx="1">
            <a:schemeClr val="accent6"/>
          </a:lnRef>
          <a:fillRef idx="2">
            <a:schemeClr val="accent6"/>
          </a:fillRef>
          <a:effectRef idx="1">
            <a:schemeClr val="accent6"/>
          </a:effectRef>
          <a:fontRef idx="minor">
            <a:schemeClr val="dk1"/>
          </a:fontRef>
        </p:style>
        <p:txBody>
          <a:bodyPr wrap="square" lIns="0" tIns="0" rIns="0" bIns="0" rtlCol="0" anchor="t"/>
          <a:lstStyle/>
          <a:p>
            <a:pPr algn="ctr" defTabSz="844083"/>
            <a:r>
              <a:rPr lang="en-US" altLang="ja-JP" sz="1662" b="1" dirty="0">
                <a:solidFill>
                  <a:prstClr val="black"/>
                </a:solidFill>
                <a:latin typeface="Calibri" panose="020F0502020204030204" pitchFamily="34" charset="0"/>
                <a:ea typeface="HGS創英角ｺﾞｼｯｸUB"/>
                <a:cs typeface="Calibri" panose="020F0502020204030204" pitchFamily="34" charset="0"/>
              </a:rPr>
              <a:t>SINET</a:t>
            </a:r>
          </a:p>
          <a:p>
            <a:pPr algn="ctr" defTabSz="844083"/>
            <a:r>
              <a:rPr lang="en-US" altLang="ja-JP" sz="1108" b="1" dirty="0">
                <a:solidFill>
                  <a:prstClr val="black"/>
                </a:solidFill>
                <a:latin typeface="Calibri" panose="020F0502020204030204" pitchFamily="34" charset="0"/>
                <a:ea typeface="HGS創英角ｺﾞｼｯｸUB"/>
                <a:cs typeface="Calibri" panose="020F0502020204030204" pitchFamily="34" charset="0"/>
              </a:rPr>
              <a:t>(Uses the VPN service)</a:t>
            </a:r>
          </a:p>
        </p:txBody>
      </p:sp>
      <p:sp>
        <p:nvSpPr>
          <p:cNvPr id="205" name="Rectangle 316"/>
          <p:cNvSpPr>
            <a:spLocks noChangeArrowheads="1"/>
          </p:cNvSpPr>
          <p:nvPr/>
        </p:nvSpPr>
        <p:spPr bwMode="gray">
          <a:xfrm>
            <a:off x="2161290" y="4276340"/>
            <a:ext cx="1307052" cy="250836"/>
          </a:xfrm>
          <a:prstGeom prst="rect">
            <a:avLst/>
          </a:prstGeom>
          <a:noFill/>
          <a:ln w="9525" algn="ctr">
            <a:noFill/>
            <a:miter lim="800000"/>
            <a:headEnd/>
            <a:tailEnd/>
          </a:ln>
        </p:spPr>
        <p:txBody>
          <a:bodyPr wrap="square" lIns="88414" tIns="44207" rIns="88414" bIns="44207" anchor="ctr"/>
          <a:lstStyle/>
          <a:p>
            <a:pPr algn="ct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Administrator</a:t>
            </a:r>
            <a:endParaRPr lang="ja-JP" altLang="en-US" sz="1477"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206" name="角丸四角形 205"/>
          <p:cNvSpPr/>
          <p:nvPr/>
        </p:nvSpPr>
        <p:spPr>
          <a:xfrm>
            <a:off x="61322" y="644376"/>
            <a:ext cx="5977736" cy="345906"/>
          </a:xfrm>
          <a:prstGeom prst="roundRect">
            <a:avLst/>
          </a:prstGeom>
          <a:ln/>
        </p:spPr>
        <p:style>
          <a:lnRef idx="1">
            <a:schemeClr val="accent4"/>
          </a:lnRef>
          <a:fillRef idx="2">
            <a:schemeClr val="accent4"/>
          </a:fillRef>
          <a:effectRef idx="1">
            <a:schemeClr val="accent4"/>
          </a:effectRef>
          <a:fontRef idx="minor">
            <a:schemeClr val="dk1"/>
          </a:fontRef>
        </p:style>
        <p:txBody>
          <a:bodyPr wrap="square" rtlCol="0" anchor="ctr"/>
          <a:lstStyle/>
          <a:p>
            <a:pPr algn="ctr" defTabSz="844083"/>
            <a:r>
              <a:rPr lang="en-US" altLang="ja-JP" b="1" dirty="0">
                <a:solidFill>
                  <a:prstClr val="black"/>
                </a:solidFill>
                <a:latin typeface="Calibri" panose="020F0502020204030204" pitchFamily="34" charset="0"/>
                <a:ea typeface="HGS創英角ｺﾞｼｯｸUB"/>
                <a:cs typeface="Calibri" panose="020F0502020204030204" pitchFamily="34" charset="0"/>
              </a:rPr>
              <a:t>Conceptual Diagram of on-site use utilizing remote access</a:t>
            </a:r>
            <a:endParaRPr lang="ja-JP" altLang="en-US"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94" name="object 413"/>
          <p:cNvSpPr/>
          <p:nvPr/>
        </p:nvSpPr>
        <p:spPr>
          <a:xfrm>
            <a:off x="430061" y="5220430"/>
            <a:ext cx="483261" cy="387229"/>
          </a:xfrm>
          <a:prstGeom prst="rect">
            <a:avLst/>
          </a:prstGeom>
          <a:blipFill>
            <a:blip r:embed="rId10" cstate="print"/>
            <a:stretch>
              <a:fillRect/>
            </a:stretch>
          </a:blipFill>
        </p:spPr>
        <p:txBody>
          <a:bodyPr wrap="square" lIns="0" tIns="0" rIns="0" bIns="0" rtlCol="0"/>
          <a:lstStyle/>
          <a:p>
            <a:pPr defTabSz="206125">
              <a:defRPr/>
            </a:pPr>
            <a:endParaRPr kumimoji="0" sz="391" b="1" kern="0"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207" name="object 413"/>
          <p:cNvSpPr/>
          <p:nvPr/>
        </p:nvSpPr>
        <p:spPr>
          <a:xfrm>
            <a:off x="7304474" y="5551629"/>
            <a:ext cx="483261" cy="387229"/>
          </a:xfrm>
          <a:prstGeom prst="rect">
            <a:avLst/>
          </a:prstGeom>
          <a:blipFill>
            <a:blip r:embed="rId10" cstate="print"/>
            <a:stretch>
              <a:fillRect/>
            </a:stretch>
          </a:blipFill>
        </p:spPr>
        <p:txBody>
          <a:bodyPr wrap="square" lIns="0" tIns="0" rIns="0" bIns="0" rtlCol="0"/>
          <a:lstStyle/>
          <a:p>
            <a:pPr defTabSz="206125">
              <a:defRPr/>
            </a:pPr>
            <a:endParaRPr kumimoji="0" sz="391" b="1" kern="0"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208" name="テキスト ボックス 207"/>
          <p:cNvSpPr txBox="1"/>
          <p:nvPr/>
        </p:nvSpPr>
        <p:spPr>
          <a:xfrm>
            <a:off x="3247094" y="5111494"/>
            <a:ext cx="3133290" cy="816225"/>
          </a:xfrm>
          <a:prstGeom prst="rect">
            <a:avLst/>
          </a:prstGeom>
          <a:noFill/>
        </p:spPr>
        <p:txBody>
          <a:bodyPr wrap="square" rtlCol="0">
            <a:noAutofit/>
          </a:bodyPr>
          <a:lstStyle/>
          <a:p>
            <a:pP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(Using memory equipment, such as a USB memory stick, is prohibited and it</a:t>
            </a:r>
            <a:r>
              <a:rPr lang="en-US" altLang="ja-JP" sz="1477" b="1" dirty="0">
                <a:solidFill>
                  <a:srgbClr val="0070C0"/>
                </a:solidFill>
                <a:latin typeface="Calibri" panose="020F0502020204030204" pitchFamily="34" charset="0"/>
                <a:ea typeface="HGS創英角ｺﾞｼｯｸUB"/>
                <a:cs typeface="Calibri" panose="020F0502020204030204" pitchFamily="34" charset="0"/>
              </a:rPr>
              <a:t> </a:t>
            </a:r>
            <a:r>
              <a:rPr lang="en-US" altLang="ja-JP" sz="1477" b="1" dirty="0">
                <a:solidFill>
                  <a:srgbClr val="FF0000"/>
                </a:solidFill>
                <a:latin typeface="Calibri" panose="020F0502020204030204" pitchFamily="34" charset="0"/>
                <a:ea typeface="HGS創英角ｺﾞｼｯｸUB"/>
                <a:cs typeface="Calibri" panose="020F0502020204030204" pitchFamily="34" charset="0"/>
              </a:rPr>
              <a:t>cannot be used.</a:t>
            </a:r>
            <a:r>
              <a:rPr lang="en-US" altLang="ja-JP" sz="1477" b="1" dirty="0">
                <a:solidFill>
                  <a:prstClr val="black"/>
                </a:solidFill>
                <a:latin typeface="Calibri" panose="020F0502020204030204" pitchFamily="34" charset="0"/>
                <a:ea typeface="HGS創英角ｺﾞｼｯｸUB"/>
                <a:cs typeface="Calibri" panose="020F0502020204030204" pitchFamily="34" charset="0"/>
              </a:rPr>
              <a:t>)</a:t>
            </a:r>
          </a:p>
          <a:p>
            <a:pPr defTabSz="844083"/>
            <a:endParaRPr lang="ja-JP" altLang="en-US" sz="1477"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210" name="object 65"/>
          <p:cNvSpPr/>
          <p:nvPr/>
        </p:nvSpPr>
        <p:spPr>
          <a:xfrm>
            <a:off x="5163537" y="3679082"/>
            <a:ext cx="1182090" cy="586544"/>
          </a:xfrm>
          <a:prstGeom prst="rect">
            <a:avLst/>
          </a:prstGeom>
          <a:blipFill>
            <a:blip r:embed="rId11" cstate="print"/>
            <a:srcRect/>
            <a:stretch>
              <a:fillRect l="-75513" b="25651"/>
            </a:stretch>
          </a:blipFill>
          <a:effectLst>
            <a:glow rad="63500">
              <a:schemeClr val="bg1"/>
            </a:glow>
          </a:effectLst>
        </p:spPr>
        <p:txBody>
          <a:bodyPr wrap="square" lIns="0" tIns="0" rIns="0" bIns="0" rtlCol="0"/>
          <a:lstStyle/>
          <a:p>
            <a:pPr defTabSz="844083"/>
            <a:endParaRPr sz="494"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82" name="テキスト ボックス 181"/>
          <p:cNvSpPr txBox="1"/>
          <p:nvPr/>
        </p:nvSpPr>
        <p:spPr>
          <a:xfrm>
            <a:off x="3275420" y="6039013"/>
            <a:ext cx="3225073" cy="546945"/>
          </a:xfrm>
          <a:prstGeom prst="rect">
            <a:avLst/>
          </a:prstGeom>
          <a:noFill/>
        </p:spPr>
        <p:txBody>
          <a:bodyPr wrap="square" rtlCol="0">
            <a:spAutoFit/>
          </a:bodyPr>
          <a:lstStyle/>
          <a:p>
            <a:pPr defTabSz="844083"/>
            <a:r>
              <a:rPr lang="en-US" altLang="ja-JP" sz="1477" b="1" dirty="0">
                <a:solidFill>
                  <a:prstClr val="black"/>
                </a:solidFill>
                <a:latin typeface="Calibri" panose="020F0502020204030204" pitchFamily="34" charset="0"/>
                <a:ea typeface="HGS創英角ｺﾞｼｯｸUB"/>
                <a:cs typeface="Calibri" panose="020F0502020204030204" pitchFamily="34" charset="0"/>
              </a:rPr>
              <a:t>Formality examination is conducted when taking data</a:t>
            </a:r>
            <a:endParaRPr lang="ja-JP" altLang="en-US" sz="1477" b="1" dirty="0">
              <a:solidFill>
                <a:prstClr val="black"/>
              </a:solidFill>
              <a:latin typeface="Calibri" panose="020F0502020204030204" pitchFamily="34" charset="0"/>
              <a:ea typeface="HGS創英角ｺﾞｼｯｸUB"/>
              <a:cs typeface="Calibri" panose="020F0502020204030204" pitchFamily="34" charset="0"/>
            </a:endParaRPr>
          </a:p>
        </p:txBody>
      </p:sp>
      <p:sp>
        <p:nvSpPr>
          <p:cNvPr id="183" name="テキスト ボックス 182"/>
          <p:cNvSpPr txBox="1"/>
          <p:nvPr/>
        </p:nvSpPr>
        <p:spPr>
          <a:xfrm>
            <a:off x="4572654" y="5813098"/>
            <a:ext cx="552384" cy="319639"/>
          </a:xfrm>
          <a:prstGeom prst="rect">
            <a:avLst/>
          </a:prstGeom>
          <a:noFill/>
        </p:spPr>
        <p:txBody>
          <a:bodyPr wrap="square" rtlCol="0">
            <a:spAutoFit/>
          </a:bodyPr>
          <a:lstStyle/>
          <a:p>
            <a:pPr defTabSz="844083"/>
            <a:r>
              <a:rPr lang="ja-JP" altLang="en-US" sz="1477" b="1" dirty="0">
                <a:solidFill>
                  <a:prstClr val="black"/>
                </a:solidFill>
                <a:latin typeface="Calibri" panose="020F0502020204030204" pitchFamily="34" charset="0"/>
                <a:ea typeface="HGS創英角ｺﾞｼｯｸUB"/>
                <a:cs typeface="Calibri" panose="020F0502020204030204" pitchFamily="34" charset="0"/>
              </a:rPr>
              <a:t>↓</a:t>
            </a:r>
          </a:p>
        </p:txBody>
      </p:sp>
      <p:sp>
        <p:nvSpPr>
          <p:cNvPr id="2" name="スライド番号プレースホルダー 1"/>
          <p:cNvSpPr>
            <a:spLocks noGrp="1"/>
          </p:cNvSpPr>
          <p:nvPr>
            <p:ph type="sldNum" sz="quarter" idx="12"/>
          </p:nvPr>
        </p:nvSpPr>
        <p:spPr/>
        <p:txBody>
          <a:bodyPr/>
          <a:lstStyle/>
          <a:p>
            <a:pPr defTabSz="844083"/>
            <a:fld id="{D2D8002D-B5B0-4BAC-B1F6-782DDCCE6D9C}" type="slidenum">
              <a:rPr lang="ja-JP" altLang="en-US" sz="2400" b="1">
                <a:solidFill>
                  <a:schemeClr val="tx1"/>
                </a:solidFill>
                <a:ea typeface="HGS創英角ｺﾞｼｯｸUB"/>
                <a:cs typeface="Calibri" panose="020F0502020204030204" pitchFamily="34" charset="0"/>
              </a:rPr>
              <a:pPr defTabSz="844083"/>
              <a:t>5</a:t>
            </a:fld>
            <a:endParaRPr lang="ja-JP" altLang="en-US" sz="2400" b="1" dirty="0">
              <a:solidFill>
                <a:schemeClr val="tx1"/>
              </a:solidFill>
              <a:ea typeface="HGS創英角ｺﾞｼｯｸUB"/>
              <a:cs typeface="Calibri" panose="020F0502020204030204" pitchFamily="34" charset="0"/>
            </a:endParaRPr>
          </a:p>
        </p:txBody>
      </p:sp>
      <p:grpSp>
        <p:nvGrpSpPr>
          <p:cNvPr id="211" name="グループ化 210"/>
          <p:cNvGrpSpPr/>
          <p:nvPr/>
        </p:nvGrpSpPr>
        <p:grpSpPr>
          <a:xfrm>
            <a:off x="4004505" y="3341098"/>
            <a:ext cx="1012401" cy="745062"/>
            <a:chOff x="7169553" y="4351726"/>
            <a:chExt cx="1042583" cy="728917"/>
          </a:xfrm>
          <a:effectLst>
            <a:glow rad="127000">
              <a:schemeClr val="bg1"/>
            </a:glow>
          </a:effectLst>
        </p:grpSpPr>
        <p:sp>
          <p:nvSpPr>
            <p:cNvPr id="212" name="円/楕円 211"/>
            <p:cNvSpPr/>
            <p:nvPr/>
          </p:nvSpPr>
          <p:spPr>
            <a:xfrm>
              <a:off x="7314457" y="4437896"/>
              <a:ext cx="759848" cy="636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ja-JP" altLang="en-US" sz="1662" b="1" dirty="0">
                <a:solidFill>
                  <a:prstClr val="white"/>
                </a:solidFill>
                <a:latin typeface="Calibri" panose="020F0502020204030204" pitchFamily="34" charset="0"/>
                <a:ea typeface="HGS創英角ｺﾞｼｯｸUB"/>
                <a:cs typeface="Calibri" panose="020F0502020204030204" pitchFamily="34" charset="0"/>
              </a:endParaRPr>
            </a:p>
          </p:txBody>
        </p:sp>
        <p:pic>
          <p:nvPicPr>
            <p:cNvPr id="213" name="Picture 5" descr="P:\センターロゴデータ20040412\Rogo1(NSTAC入).jpg"/>
            <p:cNvPicPr>
              <a:picLocks noChangeAspect="1" noChangeArrowheads="1"/>
            </p:cNvPicPr>
            <p:nvPr/>
          </p:nvPicPr>
          <p:blipFill rotWithShape="1">
            <a:blip r:embed="rId12" cstate="print"/>
            <a:srcRect b="21528"/>
            <a:stretch/>
          </p:blipFill>
          <p:spPr bwMode="auto">
            <a:xfrm>
              <a:off x="7169553" y="4351726"/>
              <a:ext cx="1042583" cy="728917"/>
            </a:xfrm>
            <a:prstGeom prst="rect">
              <a:avLst/>
            </a:prstGeom>
            <a:noFill/>
          </p:spPr>
        </p:pic>
      </p:grpSp>
      <p:sp>
        <p:nvSpPr>
          <p:cNvPr id="214" name="テキスト ボックス 213"/>
          <p:cNvSpPr txBox="1"/>
          <p:nvPr/>
        </p:nvSpPr>
        <p:spPr>
          <a:xfrm>
            <a:off x="3788057" y="4009166"/>
            <a:ext cx="1737866" cy="52322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pPr defTabSz="844083"/>
            <a:r>
              <a:rPr lang="en-US" altLang="ja-JP" sz="1400" b="1" dirty="0">
                <a:solidFill>
                  <a:srgbClr val="FF0000"/>
                </a:solidFill>
                <a:effectLst>
                  <a:glow rad="330200">
                    <a:prstClr val="white"/>
                  </a:glow>
                </a:effectLst>
                <a:latin typeface="Calibri" panose="020F0502020204030204" pitchFamily="34" charset="0"/>
                <a:ea typeface="MS UI Gothic" pitchFamily="50" charset="-128"/>
                <a:cs typeface="Calibri" panose="020F0502020204030204" pitchFamily="34" charset="0"/>
              </a:rPr>
              <a:t>National</a:t>
            </a:r>
          </a:p>
          <a:p>
            <a:pPr defTabSz="844083"/>
            <a:r>
              <a:rPr lang="en-US" altLang="ja-JP" sz="1400" b="1" dirty="0">
                <a:solidFill>
                  <a:srgbClr val="FF0000"/>
                </a:solidFill>
                <a:effectLst>
                  <a:glow rad="330200">
                    <a:prstClr val="white"/>
                  </a:glow>
                </a:effectLst>
                <a:latin typeface="Calibri" panose="020F0502020204030204" pitchFamily="34" charset="0"/>
                <a:ea typeface="MS UI Gothic" pitchFamily="50" charset="-128"/>
                <a:cs typeface="Calibri" panose="020F0502020204030204" pitchFamily="34" charset="0"/>
              </a:rPr>
              <a:t>Statistics Center</a:t>
            </a:r>
            <a:endParaRPr lang="ja-JP" altLang="en-US" sz="1400" b="1" dirty="0">
              <a:solidFill>
                <a:srgbClr val="FF0000"/>
              </a:solidFill>
              <a:effectLst>
                <a:glow rad="330200">
                  <a:prstClr val="white"/>
                </a:glow>
              </a:effectLst>
              <a:latin typeface="Calibri" panose="020F0502020204030204" pitchFamily="34" charset="0"/>
              <a:ea typeface="MS UI Gothic" pitchFamily="50" charset="-128"/>
              <a:cs typeface="Calibri" panose="020F0502020204030204" pitchFamily="34" charset="0"/>
            </a:endParaRPr>
          </a:p>
        </p:txBody>
      </p:sp>
      <p:sp>
        <p:nvSpPr>
          <p:cNvPr id="209" name="object 64"/>
          <p:cNvSpPr txBox="1"/>
          <p:nvPr/>
        </p:nvSpPr>
        <p:spPr>
          <a:xfrm>
            <a:off x="5303158" y="4107666"/>
            <a:ext cx="886591" cy="227306"/>
          </a:xfrm>
          <a:prstGeom prst="rect">
            <a:avLst/>
          </a:prstGeom>
          <a:effectLst>
            <a:glow rad="127000">
              <a:schemeClr val="bg1"/>
            </a:glow>
          </a:effectLst>
        </p:spPr>
        <p:txBody>
          <a:bodyPr vert="horz" wrap="square" lIns="0" tIns="0" rIns="0" bIns="0" rtlCol="0">
            <a:spAutoFit/>
          </a:bodyPr>
          <a:lstStyle/>
          <a:p>
            <a:pPr marL="6313" defTabSz="844083"/>
            <a:r>
              <a:rPr lang="en-US" sz="1477" b="1" dirty="0">
                <a:solidFill>
                  <a:prstClr val="black"/>
                </a:solidFill>
                <a:effectLst>
                  <a:glow rad="127000">
                    <a:prstClr val="white"/>
                  </a:glow>
                </a:effectLst>
                <a:latin typeface="Calibri" panose="020F0502020204030204" pitchFamily="34" charset="0"/>
                <a:ea typeface="HGS創英角ｺﾞｼｯｸUB"/>
                <a:cs typeface="Calibri" panose="020F0502020204030204" pitchFamily="34" charset="0"/>
              </a:rPr>
              <a:t>Virtual PCs</a:t>
            </a:r>
            <a:endParaRPr sz="1477" b="1" dirty="0">
              <a:solidFill>
                <a:prstClr val="black"/>
              </a:solidFill>
              <a:effectLst>
                <a:glow rad="127000">
                  <a:prstClr val="white"/>
                </a:glow>
              </a:effectLst>
              <a:latin typeface="Calibri" panose="020F0502020204030204" pitchFamily="34" charset="0"/>
              <a:ea typeface="HGS創英角ｺﾞｼｯｸUB"/>
              <a:cs typeface="Calibri" panose="020F0502020204030204" pitchFamily="34" charset="0"/>
            </a:endParaRPr>
          </a:p>
        </p:txBody>
      </p:sp>
      <p:sp>
        <p:nvSpPr>
          <p:cNvPr id="186" name="Rectangle 316"/>
          <p:cNvSpPr>
            <a:spLocks noChangeArrowheads="1"/>
          </p:cNvSpPr>
          <p:nvPr/>
        </p:nvSpPr>
        <p:spPr bwMode="gray">
          <a:xfrm>
            <a:off x="7486453" y="5149926"/>
            <a:ext cx="626552" cy="220656"/>
          </a:xfrm>
          <a:prstGeom prst="rect">
            <a:avLst/>
          </a:prstGeom>
          <a:noFill/>
          <a:ln w="9525" algn="ctr">
            <a:noFill/>
            <a:miter lim="800000"/>
            <a:headEnd/>
            <a:tailEnd/>
          </a:ln>
        </p:spPr>
        <p:txBody>
          <a:bodyPr wrap="square" lIns="71837" tIns="35918" rIns="71837" bIns="35918" anchor="ctr"/>
          <a:lstStyle/>
          <a:p>
            <a:pPr algn="ctr" defTabSz="844083"/>
            <a:r>
              <a:rPr lang="en-US" altLang="ja-JP" sz="1292" b="1" dirty="0">
                <a:solidFill>
                  <a:prstClr val="black"/>
                </a:solidFill>
                <a:latin typeface="Calibri" panose="020F0502020204030204" pitchFamily="34" charset="0"/>
                <a:ea typeface="HGS創英角ｺﾞｼｯｸUB"/>
                <a:cs typeface="Calibri" panose="020F0502020204030204" pitchFamily="34" charset="0"/>
              </a:rPr>
              <a:t>Users</a:t>
            </a:r>
          </a:p>
        </p:txBody>
      </p:sp>
      <p:sp>
        <p:nvSpPr>
          <p:cNvPr id="188" name="テキスト ボックス 187"/>
          <p:cNvSpPr txBox="1"/>
          <p:nvPr/>
        </p:nvSpPr>
        <p:spPr>
          <a:xfrm>
            <a:off x="916726" y="1634758"/>
            <a:ext cx="3632013" cy="887679"/>
          </a:xfrm>
          <a:prstGeom prst="rect">
            <a:avLst/>
          </a:prstGeom>
          <a:noFill/>
        </p:spPr>
        <p:txBody>
          <a:bodyPr wrap="square" rtlCol="0">
            <a:spAutoFit/>
          </a:bodyPr>
          <a:lstStyle/>
          <a:p>
            <a:pPr marL="214318" indent="-214318" defTabSz="844083">
              <a:buFont typeface="Wingdings" panose="05000000000000000000" pitchFamily="2" charset="2"/>
              <a:buChar char="u"/>
            </a:pPr>
            <a:r>
              <a:rPr lang="en-US" altLang="ja-JP" sz="1292" b="1" dirty="0">
                <a:solidFill>
                  <a:prstClr val="black"/>
                </a:solidFill>
                <a:latin typeface="Calibri" panose="020F0502020204030204" pitchFamily="34" charset="0"/>
                <a:ea typeface="HGS創英角ｺﾞｼｯｸUB"/>
              </a:rPr>
              <a:t>Service counter</a:t>
            </a:r>
          </a:p>
          <a:p>
            <a:pPr marL="214318" indent="-214318" defTabSz="844083">
              <a:buFont typeface="Wingdings" panose="05000000000000000000" pitchFamily="2" charset="2"/>
              <a:buChar char="u"/>
            </a:pPr>
            <a:r>
              <a:rPr lang="en-US" altLang="ja-JP" sz="1292" b="1" dirty="0">
                <a:solidFill>
                  <a:prstClr val="black"/>
                </a:solidFill>
                <a:latin typeface="Calibri" panose="020F0502020204030204" pitchFamily="34" charset="0"/>
                <a:ea typeface="HGS創英角ｺﾞｼｯｸUB"/>
              </a:rPr>
              <a:t>Formality check  of  application for use, and formality examination</a:t>
            </a:r>
            <a:r>
              <a:rPr lang="ja-JP" altLang="en-US" sz="1292" b="1" dirty="0">
                <a:solidFill>
                  <a:prstClr val="black"/>
                </a:solidFill>
                <a:latin typeface="Calibri" panose="020F0502020204030204" pitchFamily="34" charset="0"/>
                <a:ea typeface="HGS創英角ｺﾞｼｯｸUB"/>
              </a:rPr>
              <a:t> </a:t>
            </a:r>
            <a:r>
              <a:rPr lang="en-US" altLang="ja-JP" sz="1292" b="1" dirty="0">
                <a:solidFill>
                  <a:prstClr val="black"/>
                </a:solidFill>
                <a:latin typeface="Calibri" panose="020F0502020204030204" pitchFamily="34" charset="0"/>
                <a:ea typeface="HGS創英角ｺﾞｼｯｸUB"/>
              </a:rPr>
              <a:t>of taking data</a:t>
            </a:r>
          </a:p>
          <a:p>
            <a:pPr marL="214318" indent="-214318" defTabSz="844083">
              <a:buFont typeface="Wingdings" panose="05000000000000000000" pitchFamily="2" charset="2"/>
              <a:buChar char="u"/>
            </a:pPr>
            <a:r>
              <a:rPr lang="en-US" altLang="ja-JP" sz="1292" b="1" dirty="0">
                <a:solidFill>
                  <a:prstClr val="black"/>
                </a:solidFill>
                <a:latin typeface="Calibri" panose="020F0502020204030204" pitchFamily="34" charset="0"/>
                <a:ea typeface="HGS創英角ｺﾞｼｯｸUB"/>
              </a:rPr>
              <a:t>Management of the data and system, etc.</a:t>
            </a:r>
          </a:p>
        </p:txBody>
      </p:sp>
      <p:sp>
        <p:nvSpPr>
          <p:cNvPr id="4" name="正方形/長方形 3"/>
          <p:cNvSpPr/>
          <p:nvPr/>
        </p:nvSpPr>
        <p:spPr>
          <a:xfrm>
            <a:off x="49551" y="4568559"/>
            <a:ext cx="3051213" cy="2206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err="1" smtClean="0">
                <a:solidFill>
                  <a:srgbClr val="FF0000"/>
                </a:solidFill>
              </a:rPr>
              <a:t>Hitotsubashi</a:t>
            </a:r>
            <a:r>
              <a:rPr kumimoji="1" lang="ja-JP" altLang="en-US" dirty="0" smtClean="0">
                <a:solidFill>
                  <a:srgbClr val="FF0000"/>
                </a:solidFill>
              </a:rPr>
              <a:t> </a:t>
            </a:r>
            <a:r>
              <a:rPr kumimoji="1" lang="en-US" altLang="ja-JP" dirty="0" smtClean="0">
                <a:solidFill>
                  <a:srgbClr val="FF0000"/>
                </a:solidFill>
              </a:rPr>
              <a:t>University</a:t>
            </a:r>
            <a:endParaRPr kumimoji="1" lang="ja-JP" altLang="en-US" dirty="0">
              <a:solidFill>
                <a:srgbClr val="FF0000"/>
              </a:solidFill>
            </a:endParaRPr>
          </a:p>
        </p:txBody>
      </p:sp>
      <p:sp>
        <p:nvSpPr>
          <p:cNvPr id="5" name="正方形/長方形 4"/>
          <p:cNvSpPr/>
          <p:nvPr/>
        </p:nvSpPr>
        <p:spPr>
          <a:xfrm>
            <a:off x="152648" y="1018570"/>
            <a:ext cx="3797835" cy="369332"/>
          </a:xfrm>
          <a:prstGeom prst="rect">
            <a:avLst/>
          </a:prstGeom>
        </p:spPr>
        <p:txBody>
          <a:bodyPr wrap="none">
            <a:spAutoFit/>
          </a:bodyPr>
          <a:lstStyle/>
          <a:p>
            <a:r>
              <a:rPr lang="en-US" altLang="ja-JP" b="1" u="sng" dirty="0">
                <a:cs typeface="Calibri" panose="020F0502020204030204" pitchFamily="34" charset="0"/>
              </a:rPr>
              <a:t>On-site use of statistical microdata</a:t>
            </a:r>
            <a:endParaRPr lang="ja-JP" altLang="en-US" u="sng" dirty="0"/>
          </a:p>
        </p:txBody>
      </p:sp>
    </p:spTree>
    <p:extLst>
      <p:ext uri="{BB962C8B-B14F-4D97-AF65-F5344CB8AC3E}">
        <p14:creationId xmlns:p14="http://schemas.microsoft.com/office/powerpoint/2010/main" val="26376657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227137" y="1124744"/>
            <a:ext cx="8877176" cy="5460206"/>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the penetration rate of home appliances (</a:t>
            </a:r>
            <a:r>
              <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Cambodia</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xfrm>
            <a:off x="8263256" y="6584950"/>
            <a:ext cx="831215" cy="260350"/>
          </a:xfr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50</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：５</a:t>
            </a:r>
          </a:p>
        </p:txBody>
      </p:sp>
      <p:sp>
        <p:nvSpPr>
          <p:cNvPr id="11" name="Rectangle 9">
            <a:extLst>
              <a:ext uri="{FF2B5EF4-FFF2-40B4-BE49-F238E27FC236}">
                <a16:creationId xmlns:a16="http://schemas.microsoft.com/office/drawing/2014/main" id="{DC202C55-24DC-4F2C-A764-A32DE9768CAC}"/>
              </a:ext>
            </a:extLst>
          </p:cNvPr>
          <p:cNvSpPr txBox="1">
            <a:spLocks noChangeArrowheads="1"/>
          </p:cNvSpPr>
          <p:nvPr/>
        </p:nvSpPr>
        <p:spPr>
          <a:xfrm>
            <a:off x="896940" y="5259002"/>
            <a:ext cx="7851524" cy="1171907"/>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penetration rate of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TVs and </a:t>
            </a:r>
            <a:r>
              <a:rPr kumimoji="1" lang="en-US" altLang="ja-JP" sz="16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Cell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phones </a:t>
            </a:r>
            <a:r>
              <a:rPr kumimoji="1" lang="en-US" altLang="ja-JP" sz="16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is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increasing</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As a means of transportation,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bicycles and motorcycles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tend to be used rather than cars.</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spread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of PC has not progressed much</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sp>
        <p:nvSpPr>
          <p:cNvPr id="7" name="テキスト ボックス 6">
            <a:extLst>
              <a:ext uri="{FF2B5EF4-FFF2-40B4-BE49-F238E27FC236}">
                <a16:creationId xmlns:a16="http://schemas.microsoft.com/office/drawing/2014/main" id="{8BC0AB44-5512-4B53-9D15-91EF4C75103F}"/>
              </a:ext>
            </a:extLst>
          </p:cNvPr>
          <p:cNvSpPr txBox="1"/>
          <p:nvPr/>
        </p:nvSpPr>
        <p:spPr>
          <a:xfrm>
            <a:off x="1403648" y="1844824"/>
            <a:ext cx="504056"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pic>
        <p:nvPicPr>
          <p:cNvPr id="3" name="図 2">
            <a:extLst>
              <a:ext uri="{FF2B5EF4-FFF2-40B4-BE49-F238E27FC236}">
                <a16:creationId xmlns:a16="http://schemas.microsoft.com/office/drawing/2014/main" id="{C9DC50F6-7AEB-40DD-8808-EBC4D3D8A755}"/>
              </a:ext>
            </a:extLst>
          </p:cNvPr>
          <p:cNvPicPr>
            <a:picLocks noChangeAspect="1"/>
          </p:cNvPicPr>
          <p:nvPr/>
        </p:nvPicPr>
        <p:blipFill>
          <a:blip r:embed="rId3"/>
          <a:stretch>
            <a:fillRect/>
          </a:stretch>
        </p:blipFill>
        <p:spPr>
          <a:xfrm>
            <a:off x="1043609" y="1626864"/>
            <a:ext cx="6764704" cy="3386312"/>
          </a:xfrm>
          <a:prstGeom prst="rect">
            <a:avLst/>
          </a:prstGeom>
        </p:spPr>
      </p:pic>
      <p:sp>
        <p:nvSpPr>
          <p:cNvPr id="2" name="正方形/長方形 1"/>
          <p:cNvSpPr/>
          <p:nvPr/>
        </p:nvSpPr>
        <p:spPr>
          <a:xfrm>
            <a:off x="7043747" y="1815334"/>
            <a:ext cx="1412566" cy="338554"/>
          </a:xfrm>
          <a:prstGeom prst="rect">
            <a:avLst/>
          </a:prstGeom>
          <a:solidFill>
            <a:schemeClr val="bg1"/>
          </a:solidFill>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Cell phone</a:t>
            </a:r>
            <a:endParaRPr kumimoji="1" lang="ja-JP" altLang="en-US"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 name="正方形/長方形 3"/>
          <p:cNvSpPr/>
          <p:nvPr/>
        </p:nvSpPr>
        <p:spPr>
          <a:xfrm>
            <a:off x="7043747" y="2132532"/>
            <a:ext cx="1413015" cy="437043"/>
          </a:xfrm>
          <a:prstGeom prst="rect">
            <a:avLst/>
          </a:prstGeom>
          <a:solidFill>
            <a:schemeClr val="bg1"/>
          </a:solidFill>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Television</a:t>
            </a: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0" name="正方形/長方形 9"/>
          <p:cNvSpPr/>
          <p:nvPr/>
        </p:nvSpPr>
        <p:spPr>
          <a:xfrm>
            <a:off x="7051173" y="2542477"/>
            <a:ext cx="1423787" cy="338554"/>
          </a:xfrm>
          <a:prstGeom prst="rect">
            <a:avLst/>
          </a:prstGeom>
          <a:solidFill>
            <a:schemeClr val="bg1"/>
          </a:solidFill>
        </p:spPr>
        <p:txBody>
          <a:bodyPr wrap="none">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Motorcycle</a:t>
            </a: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正方形/長方形 11"/>
          <p:cNvSpPr/>
          <p:nvPr/>
        </p:nvSpPr>
        <p:spPr>
          <a:xfrm>
            <a:off x="7033935" y="2894937"/>
            <a:ext cx="1098378" cy="437043"/>
          </a:xfrm>
          <a:prstGeom prst="rect">
            <a:avLst/>
          </a:prstGeom>
          <a:solidFill>
            <a:schemeClr val="bg1"/>
          </a:solidFill>
        </p:spPr>
        <p:txBody>
          <a:bodyPr wrap="square">
            <a:no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Bicycle</a:t>
            </a:r>
            <a:r>
              <a:rPr kumimoji="1" lang="en-US" altLang="ja-JP" sz="2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正方形/長方形 12"/>
          <p:cNvSpPr/>
          <p:nvPr/>
        </p:nvSpPr>
        <p:spPr>
          <a:xfrm>
            <a:off x="6972569" y="3290976"/>
            <a:ext cx="1184361" cy="437043"/>
          </a:xfrm>
          <a:prstGeom prst="rect">
            <a:avLst/>
          </a:prstGeom>
          <a:solidFill>
            <a:schemeClr val="bg1"/>
          </a:solidFill>
        </p:spPr>
        <p:txBody>
          <a:bodyPr wrap="none">
            <a:no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Radio</a:t>
            </a:r>
            <a:r>
              <a:rPr kumimoji="1" lang="en-US" altLang="ja-JP" sz="28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正方形/長方形 13"/>
          <p:cNvSpPr/>
          <p:nvPr/>
        </p:nvSpPr>
        <p:spPr>
          <a:xfrm>
            <a:off x="7009864" y="3717138"/>
            <a:ext cx="753202" cy="376301"/>
          </a:xfrm>
          <a:prstGeom prst="rect">
            <a:avLst/>
          </a:prstGeom>
          <a:solidFill>
            <a:schemeClr val="bg1"/>
          </a:solidFill>
        </p:spPr>
        <p:txBody>
          <a:bodyPr wrap="none">
            <a:no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Car</a:t>
            </a: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5" name="正方形/長方形 14"/>
          <p:cNvSpPr/>
          <p:nvPr/>
        </p:nvSpPr>
        <p:spPr>
          <a:xfrm>
            <a:off x="6972569" y="4112679"/>
            <a:ext cx="1147492" cy="413541"/>
          </a:xfrm>
          <a:prstGeom prst="rect">
            <a:avLst/>
          </a:prstGeom>
          <a:solidFill>
            <a:schemeClr val="bg1"/>
          </a:solidFill>
        </p:spPr>
        <p:txBody>
          <a:bodyPr wrap="none">
            <a:no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PC</a:t>
            </a:r>
            <a:r>
              <a:rPr kumimoji="1" lang="ja-JP" altLang="en-US" sz="20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　　</a:t>
            </a:r>
            <a:endParaRPr kumimoji="1" lang="ja-JP" altLang="en-US"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1762133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20592" y="1138094"/>
            <a:ext cx="8877176" cy="382085"/>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the penetration rate of household electric appliance</a:t>
            </a:r>
            <a:r>
              <a:rPr kumimoji="1" lang="ja-JP" altLang="en-US"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r>
              <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by region</a:t>
            </a:r>
            <a:r>
              <a:rPr kumimoji="1" lang="ja-JP" altLang="en-US"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endPar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ja-JP" altLang="en-US"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（地域別）</a:t>
            </a: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51</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：５</a:t>
            </a:r>
          </a:p>
        </p:txBody>
      </p:sp>
      <p:sp>
        <p:nvSpPr>
          <p:cNvPr id="14" name="Rectangle 9">
            <a:extLst>
              <a:ext uri="{FF2B5EF4-FFF2-40B4-BE49-F238E27FC236}">
                <a16:creationId xmlns:a16="http://schemas.microsoft.com/office/drawing/2014/main" id="{80B66841-ADC8-4103-AF87-4BDEE0A87549}"/>
              </a:ext>
            </a:extLst>
          </p:cNvPr>
          <p:cNvSpPr txBox="1">
            <a:spLocks noChangeArrowheads="1"/>
          </p:cNvSpPr>
          <p:nvPr/>
        </p:nvSpPr>
        <p:spPr>
          <a:xfrm>
            <a:off x="4417996" y="1520179"/>
            <a:ext cx="4656531" cy="1900411"/>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Since 2004, television has been prevalent in Phnom Penh.</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Television and mobile phones are prevalent in almost every household.</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prevalence of automobiles is decreasing, suggesting that it is due to traffic congestion.</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penetration rate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of PC is about 25%.</a:t>
            </a:r>
          </a:p>
        </p:txBody>
      </p:sp>
      <p:sp>
        <p:nvSpPr>
          <p:cNvPr id="11" name="テキスト ボックス 10">
            <a:extLst>
              <a:ext uri="{FF2B5EF4-FFF2-40B4-BE49-F238E27FC236}">
                <a16:creationId xmlns:a16="http://schemas.microsoft.com/office/drawing/2014/main" id="{A1EB3D42-5FA8-4848-9E89-56C946F3569E}"/>
              </a:ext>
            </a:extLst>
          </p:cNvPr>
          <p:cNvSpPr txBox="1"/>
          <p:nvPr/>
        </p:nvSpPr>
        <p:spPr>
          <a:xfrm>
            <a:off x="0" y="1520179"/>
            <a:ext cx="1187624"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Phnom Penh</a:t>
            </a:r>
            <a:endParaRPr kumimoji="1" lang="ja-JP" altLang="en-US" sz="11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AD077E9F-D470-413B-AC1A-D42027DBB9CB}"/>
              </a:ext>
            </a:extLst>
          </p:cNvPr>
          <p:cNvSpPr txBox="1"/>
          <p:nvPr/>
        </p:nvSpPr>
        <p:spPr>
          <a:xfrm>
            <a:off x="-1" y="4964471"/>
            <a:ext cx="996291"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Other rural</a:t>
            </a:r>
            <a:endParaRPr kumimoji="1" lang="ja-JP" altLang="en-US" sz="11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p:txBody>
      </p:sp>
      <p:pic>
        <p:nvPicPr>
          <p:cNvPr id="6" name="図 5">
            <a:extLst>
              <a:ext uri="{FF2B5EF4-FFF2-40B4-BE49-F238E27FC236}">
                <a16:creationId xmlns:a16="http://schemas.microsoft.com/office/drawing/2014/main" id="{175CB57E-C8BD-4462-B7DC-3ED51A5BCBB2}"/>
              </a:ext>
            </a:extLst>
          </p:cNvPr>
          <p:cNvPicPr>
            <a:picLocks noChangeAspect="1"/>
          </p:cNvPicPr>
          <p:nvPr/>
        </p:nvPicPr>
        <p:blipFill>
          <a:blip r:embed="rId3"/>
          <a:stretch>
            <a:fillRect/>
          </a:stretch>
        </p:blipFill>
        <p:spPr>
          <a:xfrm>
            <a:off x="438929" y="1700808"/>
            <a:ext cx="3709076" cy="1572381"/>
          </a:xfrm>
          <a:prstGeom prst="rect">
            <a:avLst/>
          </a:prstGeom>
        </p:spPr>
      </p:pic>
      <p:pic>
        <p:nvPicPr>
          <p:cNvPr id="8" name="図 7">
            <a:extLst>
              <a:ext uri="{FF2B5EF4-FFF2-40B4-BE49-F238E27FC236}">
                <a16:creationId xmlns:a16="http://schemas.microsoft.com/office/drawing/2014/main" id="{4830F4B1-1B89-4902-92D1-AB3145764963}"/>
              </a:ext>
            </a:extLst>
          </p:cNvPr>
          <p:cNvPicPr>
            <a:picLocks noChangeAspect="1"/>
          </p:cNvPicPr>
          <p:nvPr/>
        </p:nvPicPr>
        <p:blipFill>
          <a:blip r:embed="rId4"/>
          <a:stretch>
            <a:fillRect/>
          </a:stretch>
        </p:blipFill>
        <p:spPr>
          <a:xfrm>
            <a:off x="452793" y="3369981"/>
            <a:ext cx="3701905" cy="1548028"/>
          </a:xfrm>
          <a:prstGeom prst="rect">
            <a:avLst/>
          </a:prstGeom>
        </p:spPr>
      </p:pic>
      <p:pic>
        <p:nvPicPr>
          <p:cNvPr id="9" name="図 8">
            <a:extLst>
              <a:ext uri="{FF2B5EF4-FFF2-40B4-BE49-F238E27FC236}">
                <a16:creationId xmlns:a16="http://schemas.microsoft.com/office/drawing/2014/main" id="{2C0E0AEE-8796-4E07-8C34-DAFCDA0ABCDE}"/>
              </a:ext>
            </a:extLst>
          </p:cNvPr>
          <p:cNvPicPr>
            <a:picLocks noChangeAspect="1"/>
          </p:cNvPicPr>
          <p:nvPr/>
        </p:nvPicPr>
        <p:blipFill>
          <a:blip r:embed="rId5"/>
          <a:stretch>
            <a:fillRect/>
          </a:stretch>
        </p:blipFill>
        <p:spPr>
          <a:xfrm>
            <a:off x="440412" y="5157192"/>
            <a:ext cx="3714286" cy="1548028"/>
          </a:xfrm>
          <a:prstGeom prst="rect">
            <a:avLst/>
          </a:prstGeom>
        </p:spPr>
      </p:pic>
      <p:sp>
        <p:nvSpPr>
          <p:cNvPr id="12" name="テキスト ボックス 11">
            <a:extLst>
              <a:ext uri="{FF2B5EF4-FFF2-40B4-BE49-F238E27FC236}">
                <a16:creationId xmlns:a16="http://schemas.microsoft.com/office/drawing/2014/main" id="{B4B6F22D-FDD2-4CD3-AD3B-E8D226E0363A}"/>
              </a:ext>
            </a:extLst>
          </p:cNvPr>
          <p:cNvSpPr txBox="1"/>
          <p:nvPr/>
        </p:nvSpPr>
        <p:spPr>
          <a:xfrm>
            <a:off x="-45353" y="3161375"/>
            <a:ext cx="996291"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Other urban</a:t>
            </a:r>
            <a:endParaRPr kumimoji="1" lang="ja-JP" altLang="en-US" sz="11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endParaRPr>
          </a:p>
        </p:txBody>
      </p:sp>
      <p:pic>
        <p:nvPicPr>
          <p:cNvPr id="2" name="図 1"/>
          <p:cNvPicPr>
            <a:picLocks noChangeAspect="1"/>
          </p:cNvPicPr>
          <p:nvPr/>
        </p:nvPicPr>
        <p:blipFill>
          <a:blip r:embed="rId6"/>
          <a:stretch>
            <a:fillRect/>
          </a:stretch>
        </p:blipFill>
        <p:spPr>
          <a:xfrm>
            <a:off x="3309196" y="1642181"/>
            <a:ext cx="1108800" cy="1689633"/>
          </a:xfrm>
          <a:prstGeom prst="rect">
            <a:avLst/>
          </a:prstGeom>
        </p:spPr>
      </p:pic>
      <p:sp>
        <p:nvSpPr>
          <p:cNvPr id="16" name="Rectangle 9">
            <a:extLst>
              <a:ext uri="{FF2B5EF4-FFF2-40B4-BE49-F238E27FC236}">
                <a16:creationId xmlns:a16="http://schemas.microsoft.com/office/drawing/2014/main" id="{CA0A9A75-14DA-4CB8-9023-0A616673817A}"/>
              </a:ext>
            </a:extLst>
          </p:cNvPr>
          <p:cNvSpPr txBox="1">
            <a:spLocks noChangeArrowheads="1"/>
          </p:cNvSpPr>
          <p:nvPr/>
        </p:nvSpPr>
        <p:spPr>
          <a:xfrm>
            <a:off x="3419872" y="5067133"/>
            <a:ext cx="5664503" cy="1421238"/>
          </a:xfrm>
          <a:prstGeom prst="rect">
            <a:avLst/>
          </a:prstGeom>
          <a:solidFill>
            <a:schemeClr val="bg1"/>
          </a:solidFill>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prevalence of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Television and motorcycles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are progressed.</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1"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Cell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phones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were rarely used as of 2004, but are now popular in over 80% of households.</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Unlike urban areas,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cars and PCs are not so popular</a:t>
            </a:r>
            <a:r>
              <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sp>
        <p:nvSpPr>
          <p:cNvPr id="15" name="Rectangle 9">
            <a:extLst>
              <a:ext uri="{FF2B5EF4-FFF2-40B4-BE49-F238E27FC236}">
                <a16:creationId xmlns:a16="http://schemas.microsoft.com/office/drawing/2014/main" id="{52104375-1F41-401F-B777-2312D66649B7}"/>
              </a:ext>
            </a:extLst>
          </p:cNvPr>
          <p:cNvSpPr txBox="1">
            <a:spLocks noChangeArrowheads="1"/>
          </p:cNvSpPr>
          <p:nvPr/>
        </p:nvSpPr>
        <p:spPr>
          <a:xfrm>
            <a:off x="3419872" y="3465910"/>
            <a:ext cx="5636816" cy="1555902"/>
          </a:xfrm>
          <a:prstGeom prst="rect">
            <a:avLst/>
          </a:prstGeom>
          <a:solidFill>
            <a:schemeClr val="bg1"/>
          </a:solidFill>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prevalence of Television and motorcycles are progressed.</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Mobile phones spread rapidly between 2004 and 2010, and are now popular in almost all households.</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The penetration rate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of PCs is also starting to advance</a:t>
            </a:r>
            <a:r>
              <a:rPr kumimoji="1" lang="en-US" altLang="ja-JP" sz="1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p:txBody>
      </p:sp>
    </p:spTree>
    <p:extLst>
      <p:ext uri="{BB962C8B-B14F-4D97-AF65-F5344CB8AC3E}">
        <p14:creationId xmlns:p14="http://schemas.microsoft.com/office/powerpoint/2010/main" val="306782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6"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227137" y="1137146"/>
            <a:ext cx="8877176" cy="704362"/>
          </a:xfrm>
          <a:prstGeom prst="rect">
            <a:avLst/>
          </a:prstGeom>
        </p:spPr>
        <p:txBody>
          <a:bodyPr lIns="0" tIns="0" rIns="0" bIns="0"/>
          <a:lstStyle/>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Trends in </a:t>
            </a:r>
            <a:r>
              <a:rPr kumimoji="1" lang="en-US" altLang="ja-JP" sz="18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average monthly income per household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(2010, 2016)</a:t>
            </a:r>
          </a:p>
          <a:p>
            <a:pPr marL="457200" marR="0" lvl="1" indent="0" algn="just" defTabSz="914400" rtl="0" eaLnBrk="1" fontAlgn="base" latinLnBrk="0" hangingPunct="1">
              <a:lnSpc>
                <a:spcPct val="100000"/>
              </a:lnSpc>
              <a:spcBef>
                <a:spcPct val="20000"/>
              </a:spcBef>
              <a:spcAft>
                <a:spcPct val="0"/>
              </a:spcAft>
              <a:buClrTx/>
              <a:buSzTx/>
              <a:buFontTx/>
              <a:buNone/>
              <a:tabLst/>
              <a:defRPr/>
            </a:pPr>
            <a:r>
              <a:rPr kumimoji="1" lang="fr-FR"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Unit: Riel (1 yen = about 40 Riel)</a:t>
            </a: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742950" marR="0" lvl="1"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457200" marR="0" lvl="1"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52</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Result of analysis </a:t>
            </a:r>
            <a:r>
              <a:rPr lang="ja-JP" altLang="en-US" dirty="0"/>
              <a:t>：６</a:t>
            </a:r>
          </a:p>
        </p:txBody>
      </p:sp>
      <p:sp>
        <p:nvSpPr>
          <p:cNvPr id="7" name="Rectangle 9">
            <a:extLst>
              <a:ext uri="{FF2B5EF4-FFF2-40B4-BE49-F238E27FC236}">
                <a16:creationId xmlns:a16="http://schemas.microsoft.com/office/drawing/2014/main" id="{65C3F16E-B267-46D4-927D-4AF2E722C8BA}"/>
              </a:ext>
            </a:extLst>
          </p:cNvPr>
          <p:cNvSpPr txBox="1">
            <a:spLocks noChangeArrowheads="1"/>
          </p:cNvSpPr>
          <p:nvPr/>
        </p:nvSpPr>
        <p:spPr>
          <a:xfrm>
            <a:off x="227138" y="5081002"/>
            <a:ext cx="8689726" cy="1408944"/>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Overall,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income is on an upward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trend.</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Private business ⇒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Shift to salary income </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(especially urban and rural areas other than Phnom Penh)</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n"/>
              <a:tabLst/>
              <a:defRPr/>
            </a:pP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rural areas, </a:t>
            </a:r>
            <a:r>
              <a:rPr kumimoji="1" lang="en-US" altLang="ja-JP" sz="16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income from agriculture is also increasing</a:t>
            </a:r>
            <a: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(2010: 240 thousand Riel ⇒ 2016: 293 thousand Riel)</a:t>
            </a:r>
            <a:br>
              <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b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pic>
        <p:nvPicPr>
          <p:cNvPr id="4" name="図 3">
            <a:extLst>
              <a:ext uri="{FF2B5EF4-FFF2-40B4-BE49-F238E27FC236}">
                <a16:creationId xmlns:a16="http://schemas.microsoft.com/office/drawing/2014/main" id="{93720039-9025-4735-BA9A-3B61E25AF378}"/>
              </a:ext>
            </a:extLst>
          </p:cNvPr>
          <p:cNvPicPr>
            <a:picLocks noChangeAspect="1"/>
          </p:cNvPicPr>
          <p:nvPr/>
        </p:nvPicPr>
        <p:blipFill>
          <a:blip r:embed="rId3"/>
          <a:stretch>
            <a:fillRect/>
          </a:stretch>
        </p:blipFill>
        <p:spPr>
          <a:xfrm>
            <a:off x="1400571" y="2047682"/>
            <a:ext cx="6342857" cy="2762636"/>
          </a:xfrm>
          <a:prstGeom prst="rect">
            <a:avLst/>
          </a:prstGeom>
        </p:spPr>
      </p:pic>
      <p:sp>
        <p:nvSpPr>
          <p:cNvPr id="10" name="テキスト ボックス 9">
            <a:extLst>
              <a:ext uri="{FF2B5EF4-FFF2-40B4-BE49-F238E27FC236}">
                <a16:creationId xmlns:a16="http://schemas.microsoft.com/office/drawing/2014/main" id="{2970B1AE-00A9-479E-B151-FDA71ADAC368}"/>
              </a:ext>
            </a:extLst>
          </p:cNvPr>
          <p:cNvSpPr txBox="1"/>
          <p:nvPr/>
        </p:nvSpPr>
        <p:spPr>
          <a:xfrm>
            <a:off x="2644617" y="2737855"/>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1647.7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1" name="テキスト ボックス 10">
            <a:extLst>
              <a:ext uri="{FF2B5EF4-FFF2-40B4-BE49-F238E27FC236}">
                <a16:creationId xmlns:a16="http://schemas.microsoft.com/office/drawing/2014/main" id="{D2B045B5-64F3-47C0-87CD-681A43D9C9A8}"/>
              </a:ext>
            </a:extLst>
          </p:cNvPr>
          <p:cNvSpPr txBox="1"/>
          <p:nvPr/>
        </p:nvSpPr>
        <p:spPr>
          <a:xfrm>
            <a:off x="4139952" y="2193133"/>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2546.8</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2" name="テキスト ボックス 11">
            <a:extLst>
              <a:ext uri="{FF2B5EF4-FFF2-40B4-BE49-F238E27FC236}">
                <a16:creationId xmlns:a16="http://schemas.microsoft.com/office/drawing/2014/main" id="{F374D654-AAB7-4D2F-B464-E3946B1A4D8A}"/>
              </a:ext>
            </a:extLst>
          </p:cNvPr>
          <p:cNvSpPr txBox="1"/>
          <p:nvPr/>
        </p:nvSpPr>
        <p:spPr>
          <a:xfrm>
            <a:off x="3419872" y="2737855"/>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1649.6</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3" name="テキスト ボックス 12">
            <a:extLst>
              <a:ext uri="{FF2B5EF4-FFF2-40B4-BE49-F238E27FC236}">
                <a16:creationId xmlns:a16="http://schemas.microsoft.com/office/drawing/2014/main" id="{24A26C2F-597F-4269-8FA7-1DD1D149A857}"/>
              </a:ext>
            </a:extLst>
          </p:cNvPr>
          <p:cNvSpPr txBox="1"/>
          <p:nvPr/>
        </p:nvSpPr>
        <p:spPr>
          <a:xfrm>
            <a:off x="1979712" y="3273253"/>
            <a:ext cx="537408"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802.4</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4" name="テキスト ボックス 13">
            <a:extLst>
              <a:ext uri="{FF2B5EF4-FFF2-40B4-BE49-F238E27FC236}">
                <a16:creationId xmlns:a16="http://schemas.microsoft.com/office/drawing/2014/main" id="{4C8DF6A8-6EBD-46AC-A3BE-7CF35F235DF8}"/>
              </a:ext>
            </a:extLst>
          </p:cNvPr>
          <p:cNvSpPr txBox="1"/>
          <p:nvPr/>
        </p:nvSpPr>
        <p:spPr>
          <a:xfrm>
            <a:off x="323528" y="1890052"/>
            <a:ext cx="1514820"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ja-JP" altLang="en-US" sz="11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r>
              <a:rPr kumimoji="1" lang="en-US" altLang="ja-JP" sz="1100" b="0" i="0" u="none" strike="noStrike" kern="1200" cap="none" spc="0" normalizeH="0" baseline="0" noProof="0" dirty="0" smtClean="0">
                <a:ln>
                  <a:noFill/>
                </a:ln>
                <a:solidFill>
                  <a:srgbClr val="FF0000"/>
                </a:solidFill>
                <a:effectLst/>
                <a:uLnTx/>
                <a:uFillTx/>
                <a:latin typeface="Arial" charset="0"/>
                <a:ea typeface="ＭＳ Ｐゴシック"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thousand Riel </a:t>
            </a:r>
            <a:r>
              <a:rPr kumimoji="1" lang="ja-JP" altLang="en-US" sz="11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5" name="テキスト ボックス 14">
            <a:extLst>
              <a:ext uri="{FF2B5EF4-FFF2-40B4-BE49-F238E27FC236}">
                <a16:creationId xmlns:a16="http://schemas.microsoft.com/office/drawing/2014/main" id="{0D431EE1-ABD9-4227-964C-5921A0B6AB60}"/>
              </a:ext>
            </a:extLst>
          </p:cNvPr>
          <p:cNvSpPr txBox="1"/>
          <p:nvPr/>
        </p:nvSpPr>
        <p:spPr>
          <a:xfrm>
            <a:off x="4845264" y="2929848"/>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1352.9</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6" name="テキスト ボックス 15">
            <a:extLst>
              <a:ext uri="{FF2B5EF4-FFF2-40B4-BE49-F238E27FC236}">
                <a16:creationId xmlns:a16="http://schemas.microsoft.com/office/drawing/2014/main" id="{5AC2F710-D80B-40D2-B862-0C86FBDAC34E}"/>
              </a:ext>
            </a:extLst>
          </p:cNvPr>
          <p:cNvSpPr txBox="1"/>
          <p:nvPr/>
        </p:nvSpPr>
        <p:spPr>
          <a:xfrm>
            <a:off x="5617654" y="2409157"/>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2235.7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7" name="テキスト ボックス 16">
            <a:extLst>
              <a:ext uri="{FF2B5EF4-FFF2-40B4-BE49-F238E27FC236}">
                <a16:creationId xmlns:a16="http://schemas.microsoft.com/office/drawing/2014/main" id="{5B594540-3EA9-4720-9DA4-18323A4A4141}"/>
              </a:ext>
            </a:extLst>
          </p:cNvPr>
          <p:cNvSpPr txBox="1"/>
          <p:nvPr/>
        </p:nvSpPr>
        <p:spPr>
          <a:xfrm>
            <a:off x="6372200" y="3312650"/>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684.7</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18" name="テキスト ボックス 17">
            <a:extLst>
              <a:ext uri="{FF2B5EF4-FFF2-40B4-BE49-F238E27FC236}">
                <a16:creationId xmlns:a16="http://schemas.microsoft.com/office/drawing/2014/main" id="{0066F0BF-032B-4937-A5E0-D5DD4D715EC9}"/>
              </a:ext>
            </a:extLst>
          </p:cNvPr>
          <p:cNvSpPr txBox="1"/>
          <p:nvPr/>
        </p:nvSpPr>
        <p:spPr>
          <a:xfrm>
            <a:off x="7095356" y="2851732"/>
            <a:ext cx="648072" cy="227755"/>
          </a:xfrm>
          <a:prstGeom prst="rect">
            <a:avLst/>
          </a:prstGeom>
          <a:noFill/>
        </p:spPr>
        <p:txBody>
          <a:bodyPr wrap="square" rtlCol="0">
            <a:spAutoFit/>
          </a:body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1435.1</a:t>
            </a:r>
            <a:endParaRPr kumimoji="1" lang="ja-JP" altLang="en-US"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cxnSp>
        <p:nvCxnSpPr>
          <p:cNvPr id="6" name="直線コネクタ 5">
            <a:extLst>
              <a:ext uri="{FF2B5EF4-FFF2-40B4-BE49-F238E27FC236}">
                <a16:creationId xmlns:a16="http://schemas.microsoft.com/office/drawing/2014/main" id="{ABB66BC5-1644-451F-AB7E-C7F6A630F424}"/>
              </a:ext>
            </a:extLst>
          </p:cNvPr>
          <p:cNvCxnSpPr>
            <a:cxnSpLocks/>
          </p:cNvCxnSpPr>
          <p:nvPr/>
        </p:nvCxnSpPr>
        <p:spPr bwMode="auto">
          <a:xfrm flipV="1">
            <a:off x="3347864" y="2143824"/>
            <a:ext cx="0" cy="1789232"/>
          </a:xfrm>
          <a:prstGeom prst="line">
            <a:avLst/>
          </a:prstGeom>
          <a:solidFill>
            <a:schemeClr val="accent1"/>
          </a:solidFill>
          <a:ln w="9525" cap="flat" cmpd="sng" algn="ctr">
            <a:solidFill>
              <a:schemeClr val="bg2"/>
            </a:solidFill>
            <a:prstDash val="dash"/>
            <a:round/>
            <a:headEnd type="none" w="med" len="med"/>
            <a:tailEnd type="none"/>
          </a:ln>
          <a:effectLst/>
        </p:spPr>
      </p:cxnSp>
      <p:cxnSp>
        <p:nvCxnSpPr>
          <p:cNvPr id="23" name="直線コネクタ 22">
            <a:extLst>
              <a:ext uri="{FF2B5EF4-FFF2-40B4-BE49-F238E27FC236}">
                <a16:creationId xmlns:a16="http://schemas.microsoft.com/office/drawing/2014/main" id="{830CAF38-4393-4CD8-90A1-A0C4C84460C4}"/>
              </a:ext>
            </a:extLst>
          </p:cNvPr>
          <p:cNvCxnSpPr>
            <a:cxnSpLocks/>
          </p:cNvCxnSpPr>
          <p:nvPr/>
        </p:nvCxnSpPr>
        <p:spPr bwMode="auto">
          <a:xfrm flipV="1">
            <a:off x="4828496" y="2143824"/>
            <a:ext cx="0" cy="1789232"/>
          </a:xfrm>
          <a:prstGeom prst="line">
            <a:avLst/>
          </a:prstGeom>
          <a:solidFill>
            <a:schemeClr val="accent1"/>
          </a:solidFill>
          <a:ln w="9525" cap="flat" cmpd="sng" algn="ctr">
            <a:solidFill>
              <a:schemeClr val="bg2"/>
            </a:solidFill>
            <a:prstDash val="dash"/>
            <a:round/>
            <a:headEnd type="none" w="med" len="med"/>
            <a:tailEnd type="none"/>
          </a:ln>
          <a:effectLst/>
        </p:spPr>
      </p:cxnSp>
      <p:cxnSp>
        <p:nvCxnSpPr>
          <p:cNvPr id="24" name="直線コネクタ 23">
            <a:extLst>
              <a:ext uri="{FF2B5EF4-FFF2-40B4-BE49-F238E27FC236}">
                <a16:creationId xmlns:a16="http://schemas.microsoft.com/office/drawing/2014/main" id="{2283AF39-A10B-47F2-91EE-567AC4FE9792}"/>
              </a:ext>
            </a:extLst>
          </p:cNvPr>
          <p:cNvCxnSpPr>
            <a:cxnSpLocks/>
          </p:cNvCxnSpPr>
          <p:nvPr/>
        </p:nvCxnSpPr>
        <p:spPr bwMode="auto">
          <a:xfrm flipV="1">
            <a:off x="6300192" y="2143824"/>
            <a:ext cx="0" cy="1789232"/>
          </a:xfrm>
          <a:prstGeom prst="line">
            <a:avLst/>
          </a:prstGeom>
          <a:solidFill>
            <a:schemeClr val="accent1"/>
          </a:solidFill>
          <a:ln w="9525" cap="flat" cmpd="sng" algn="ctr">
            <a:solidFill>
              <a:schemeClr val="bg2"/>
            </a:solidFill>
            <a:prstDash val="dash"/>
            <a:round/>
            <a:headEnd type="none" w="med" len="med"/>
            <a:tailEnd type="none"/>
          </a:ln>
          <a:effectLst/>
        </p:spPr>
      </p:cxnSp>
      <p:sp>
        <p:nvSpPr>
          <p:cNvPr id="2" name="正方形/長方形 1"/>
          <p:cNvSpPr/>
          <p:nvPr/>
        </p:nvSpPr>
        <p:spPr>
          <a:xfrm>
            <a:off x="881262" y="4589348"/>
            <a:ext cx="1733167" cy="240066"/>
          </a:xfrm>
          <a:prstGeom prst="rect">
            <a:avLst/>
          </a:prstGeom>
        </p:spPr>
        <p:txBody>
          <a:bodyPr wrap="none">
            <a:spAutoFit/>
          </a:bodyPr>
          <a:lstStyle/>
          <a:p>
            <a:pPr marL="171450" marR="0" lvl="0" indent="-171450" algn="l" defTabSz="914400" rtl="0" eaLnBrk="1" fontAlgn="base" latinLnBrk="0" hangingPunct="1">
              <a:lnSpc>
                <a:spcPct val="80000"/>
              </a:lnSpc>
              <a:spcBef>
                <a:spcPct val="0"/>
              </a:spcBef>
              <a:spcAft>
                <a:spcPct val="0"/>
              </a:spcAft>
              <a:buClr>
                <a:srgbClr val="FF0000"/>
              </a:buClr>
              <a:buSzTx/>
              <a:buFont typeface="Wingdings" panose="05000000000000000000" pitchFamily="2" charset="2"/>
              <a:buChar char="n"/>
              <a:tabLst/>
              <a:defRPr/>
            </a:pPr>
            <a:r>
              <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Wage and Salary </a:t>
            </a:r>
          </a:p>
        </p:txBody>
      </p:sp>
      <p:sp>
        <p:nvSpPr>
          <p:cNvPr id="20" name="正方形/長方形 19"/>
          <p:cNvSpPr/>
          <p:nvPr/>
        </p:nvSpPr>
        <p:spPr>
          <a:xfrm>
            <a:off x="2437903" y="4596782"/>
            <a:ext cx="2294218" cy="387798"/>
          </a:xfrm>
          <a:prstGeom prst="rect">
            <a:avLst/>
          </a:prstGeom>
          <a:solidFill>
            <a:schemeClr val="bg1"/>
          </a:solidFill>
        </p:spPr>
        <p:txBody>
          <a:bodyPr wrap="none">
            <a:spAutoFit/>
          </a:bodyPr>
          <a:lstStyle/>
          <a:p>
            <a:pPr marL="171450" marR="0" lvl="0" indent="-171450" algn="l" defTabSz="914400" rtl="0" eaLnBrk="1" fontAlgn="base" latinLnBrk="0" hangingPunct="1">
              <a:lnSpc>
                <a:spcPct val="80000"/>
              </a:lnSpc>
              <a:spcBef>
                <a:spcPct val="0"/>
              </a:spcBef>
              <a:spcAft>
                <a:spcPct val="0"/>
              </a:spcAft>
              <a:buClr>
                <a:srgbClr val="333399"/>
              </a:buClr>
              <a:buSzTx/>
              <a:buFont typeface="Wingdings" panose="05000000000000000000" pitchFamily="2" charset="2"/>
              <a:buChar char="n"/>
              <a:tabLst/>
              <a:defRPr/>
            </a:pPr>
            <a:r>
              <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Self-employment </a:t>
            </a:r>
            <a:r>
              <a:rPr kumimoji="1" lang="en-US" altLang="ja-JP"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Income</a:t>
            </a:r>
          </a:p>
          <a:p>
            <a:pPr marL="0" marR="0" lvl="0" indent="0" algn="l" defTabSz="914400" rtl="0" eaLnBrk="1" fontAlgn="base" latinLnBrk="0" hangingPunct="1">
              <a:lnSpc>
                <a:spcPct val="80000"/>
              </a:lnSpc>
              <a:spcBef>
                <a:spcPct val="0"/>
              </a:spcBef>
              <a:spcAft>
                <a:spcPct val="0"/>
              </a:spcAft>
              <a:buClr>
                <a:srgbClr val="FF0000"/>
              </a:buClr>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Agriculture</a:t>
            </a:r>
            <a:r>
              <a:rPr kumimoji="1" lang="ja-JP" altLang="en-US"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21" name="正方形/長方形 20"/>
          <p:cNvSpPr/>
          <p:nvPr/>
        </p:nvSpPr>
        <p:spPr>
          <a:xfrm>
            <a:off x="4932040" y="4604572"/>
            <a:ext cx="2294218" cy="387798"/>
          </a:xfrm>
          <a:prstGeom prst="rect">
            <a:avLst/>
          </a:prstGeom>
          <a:solidFill>
            <a:schemeClr val="bg1"/>
          </a:solidFill>
        </p:spPr>
        <p:txBody>
          <a:bodyPr wrap="none">
            <a:spAutoFit/>
          </a:bodyPr>
          <a:lstStyle/>
          <a:p>
            <a:pPr marL="171450" marR="0" lvl="0" indent="-171450" algn="l" defTabSz="914400" rtl="0" eaLnBrk="1" fontAlgn="base" latinLnBrk="0" hangingPunct="1">
              <a:lnSpc>
                <a:spcPct val="80000"/>
              </a:lnSpc>
              <a:spcBef>
                <a:spcPct val="0"/>
              </a:spcBef>
              <a:spcAft>
                <a:spcPct val="0"/>
              </a:spcAft>
              <a:buClr>
                <a:srgbClr val="FFFFFF">
                  <a:lumMod val="85000"/>
                </a:srgbClr>
              </a:buClr>
              <a:buSzTx/>
              <a:buFont typeface="Wingdings" panose="05000000000000000000" pitchFamily="2" charset="2"/>
              <a:buChar char="n"/>
              <a:tabLst/>
              <a:defRPr/>
            </a:pPr>
            <a:r>
              <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Self-employment </a:t>
            </a:r>
            <a:r>
              <a:rPr kumimoji="1" lang="en-US" altLang="ja-JP"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Income</a:t>
            </a:r>
          </a:p>
          <a:p>
            <a:pPr marL="0" marR="0" lvl="0" indent="0" algn="l" defTabSz="914400" rtl="0" eaLnBrk="1" fontAlgn="base" latinLnBrk="0" hangingPunct="1">
              <a:lnSpc>
                <a:spcPct val="80000"/>
              </a:lnSpc>
              <a:spcBef>
                <a:spcPct val="0"/>
              </a:spcBef>
              <a:spcAft>
                <a:spcPct val="0"/>
              </a:spcAft>
              <a:buClr>
                <a:srgbClr val="FF0000"/>
              </a:buClr>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Non</a:t>
            </a:r>
            <a:r>
              <a:rPr kumimoji="1" lang="ja-JP" altLang="en-US"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Agriculture</a:t>
            </a:r>
            <a:r>
              <a:rPr kumimoji="1" lang="ja-JP" altLang="en-US" sz="1200" b="1" i="0" u="none" strike="noStrike" kern="1200" cap="none" spc="0" normalizeH="0" baseline="0" noProof="0" dirty="0" smtClean="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a:t>
            </a:r>
            <a:endParaRPr kumimoji="1" lang="en-US" altLang="ja-JP" sz="1200" b="1"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35373178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107557" y="1340768"/>
            <a:ext cx="8784923" cy="5040560"/>
          </a:xfrm>
          <a:prstGeom prst="rect">
            <a:avLst/>
          </a:prstGeom>
          <a:noFill/>
          <a:ln w="9525">
            <a:noFill/>
            <a:miter lim="800000"/>
            <a:headEnd/>
            <a:tailEnd/>
          </a:ln>
        </p:spPr>
        <p:txBody>
          <a:bodyPr lIns="0" tIns="0" rIns="0" bIns="0"/>
          <a:lstStyle/>
          <a:p>
            <a:pPr marL="800100" marR="0" lvl="1"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An example of analysis using</a:t>
            </a:r>
          </a:p>
          <a:p>
            <a:pPr marL="457200" marR="0" lvl="1" indent="0" algn="just" defTabSz="914400" rtl="0" eaLnBrk="1" fontAlgn="base" latinLnBrk="0" hangingPunct="1">
              <a:lnSpc>
                <a:spcPct val="100000"/>
              </a:lnSpc>
              <a:spcBef>
                <a:spcPct val="20000"/>
              </a:spcBef>
              <a:spcAft>
                <a:spcPct val="0"/>
              </a:spcAft>
              <a:buClrTx/>
              <a:buSzTx/>
              <a:buFontTx/>
              <a:buNone/>
              <a:tabLst/>
              <a:defRPr/>
            </a:pP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Today, as an </a:t>
            </a:r>
            <a:r>
              <a:rPr kumimoji="1" lang="en-US" altLang="ja-JP" sz="24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analysis example using CSES</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we introduced an analysis on the </a:t>
            </a:r>
            <a:r>
              <a:rPr kumimoji="1" lang="en-US" altLang="ja-JP" sz="2400" b="1"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difference in living environment between urban and rural areas</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1714500" marR="0" lvl="3"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Cambodia is </a:t>
            </a:r>
            <a:r>
              <a:rPr kumimoji="1" lang="en-US" altLang="ja-JP" sz="28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experiencing economic growth</a:t>
            </a: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and the </a:t>
            </a:r>
            <a:r>
              <a:rPr kumimoji="1" lang="en-US" altLang="ja-JP" sz="28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living environment is changing in Phnom Penh and urban areas</a:t>
            </a: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p>
          <a:p>
            <a:pPr marL="1714500" marR="0" lvl="3"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 rural areas, </a:t>
            </a:r>
            <a:r>
              <a:rPr kumimoji="1" lang="en-US" altLang="ja-JP" sz="28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there are some changes in the living environment</a:t>
            </a: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that accompanies economic growth, </a:t>
            </a:r>
            <a:r>
              <a:rPr kumimoji="1" lang="en-US" altLang="ja-JP" sz="28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but there are also areas that have not changed</a:t>
            </a:r>
            <a:r>
              <a:rPr kumimoji="1" lang="en-US" altLang="ja-JP" sz="2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t>
            </a:r>
            <a:endParaRPr kumimoji="1" lang="en-US" altLang="ja-JP" sz="12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53</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Summary</a:t>
            </a:r>
            <a:endParaRPr lang="ja-JP" altLang="en-US" dirty="0"/>
          </a:p>
        </p:txBody>
      </p:sp>
    </p:spTree>
    <p:extLst>
      <p:ext uri="{BB962C8B-B14F-4D97-AF65-F5344CB8AC3E}">
        <p14:creationId xmlns:p14="http://schemas.microsoft.com/office/powerpoint/2010/main" val="36553263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ChangeArrowheads="1"/>
          </p:cNvSpPr>
          <p:nvPr/>
        </p:nvSpPr>
        <p:spPr bwMode="auto">
          <a:xfrm>
            <a:off x="107557" y="1514537"/>
            <a:ext cx="8496891" cy="4392488"/>
          </a:xfrm>
          <a:prstGeom prst="rect">
            <a:avLst/>
          </a:prstGeom>
          <a:solidFill>
            <a:schemeClr val="bg1"/>
          </a:solidFill>
          <a:ln w="9525">
            <a:noFill/>
            <a:miter lim="800000"/>
            <a:headEnd/>
            <a:tailEnd/>
          </a:ln>
        </p:spPr>
        <p:txBody>
          <a:bodyPr lIns="0" tIns="0" rIns="0" bIns="0"/>
          <a:lstStyle/>
          <a:p>
            <a:pPr marL="800100" marR="0" lvl="1"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Cambodia micro data</a:t>
            </a:r>
          </a:p>
          <a:p>
            <a:pPr marL="1257300" marR="0" lvl="2"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CSES is provided by </a:t>
            </a:r>
            <a:r>
              <a:rPr kumimoji="1" lang="en-US" altLang="ja-JP" sz="2000" b="0" i="0" u="none" strike="noStrike" kern="1200" cap="none" spc="0" normalizeH="0" baseline="0" noProof="0" dirty="0" err="1">
                <a:ln>
                  <a:noFill/>
                </a:ln>
                <a:solidFill>
                  <a:srgbClr val="000000"/>
                </a:solidFill>
                <a:effectLst/>
                <a:uLnTx/>
                <a:uFillTx/>
                <a:latin typeface="Arial" charset="0"/>
                <a:ea typeface="ＭＳ Ｐゴシック" pitchFamily="50" charset="-128"/>
                <a:cs typeface="+mn-cs"/>
              </a:rPr>
              <a:t>Hitotsubashi</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University Economic Research Institute.</a:t>
            </a:r>
          </a:p>
          <a:p>
            <a:pPr marL="1257300" marR="0" lvl="2"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Can be used </a:t>
            </a:r>
            <a:r>
              <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at on-site facilities within the laboratory</a:t>
            </a:r>
          </a:p>
          <a:p>
            <a:pPr marL="1257300" marR="0" lvl="2"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Analysis </a:t>
            </a:r>
            <a:r>
              <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over time using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a database of </a:t>
            </a:r>
            <a:r>
              <a:rPr kumimoji="1" lang="en-US" altLang="ja-JP" sz="2000" b="0" i="0" u="none" strike="noStrike" kern="1200" cap="none" spc="0" normalizeH="0" baseline="0" noProof="0" dirty="0">
                <a:ln>
                  <a:noFill/>
                </a:ln>
                <a:solidFill>
                  <a:srgbClr val="FF0000"/>
                </a:solidFill>
                <a:effectLst/>
                <a:uLnTx/>
                <a:uFillTx/>
                <a:latin typeface="Arial" charset="0"/>
                <a:ea typeface="ＭＳ Ｐゴシック" pitchFamily="50" charset="-128"/>
                <a:cs typeface="+mn-cs"/>
              </a:rPr>
              <a:t>multiple years </a:t>
            </a:r>
            <a:r>
              <a:rPr kumimoji="1" lang="en-US" altLang="ja-JP" sz="20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can be performed.</a:t>
            </a:r>
          </a:p>
          <a:p>
            <a:pPr marL="1257300" marR="0" lvl="2"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altLang="ja-JP" sz="16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800100" marR="0" lvl="1"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defRPr/>
            </a:pP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If you have any questions, please contact </a:t>
            </a:r>
            <a:r>
              <a:rPr kumimoji="1" lang="en-US" altLang="ja-JP" sz="2400" b="0" i="0" u="sng" strike="noStrike" kern="1200" cap="none" spc="0" normalizeH="0" baseline="0" noProof="0" dirty="0">
                <a:ln>
                  <a:noFill/>
                </a:ln>
                <a:solidFill>
                  <a:srgbClr val="FF0000"/>
                </a:solidFill>
                <a:effectLst/>
                <a:uLnTx/>
                <a:uFillTx/>
                <a:latin typeface="Arial" charset="0"/>
                <a:ea typeface="ＭＳ Ｐゴシック" pitchFamily="50" charset="-128"/>
                <a:cs typeface="+mn-cs"/>
              </a:rPr>
              <a:t>Research Centre for Information and Statistics of Social Science, </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Institute of Economic Research, </a:t>
            </a:r>
            <a:r>
              <a:rPr kumimoji="1" lang="en-US" altLang="ja-JP" sz="2400" b="0" i="0" u="none" strike="noStrike" kern="1200" cap="none" spc="0" normalizeH="0" baseline="0" noProof="0" dirty="0" err="1">
                <a:ln>
                  <a:noFill/>
                </a:ln>
                <a:solidFill>
                  <a:srgbClr val="000000"/>
                </a:solidFill>
                <a:effectLst/>
                <a:uLnTx/>
                <a:uFillTx/>
                <a:latin typeface="Arial" charset="0"/>
                <a:ea typeface="ＭＳ Ｐゴシック" pitchFamily="50" charset="-128"/>
                <a:cs typeface="+mn-cs"/>
              </a:rPr>
              <a:t>Hitotsubashi</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 University.</a:t>
            </a:r>
            <a:endParaRPr kumimoji="1" lang="en-US" altLang="ja-JP" sz="18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914400" marR="0" lvl="2" indent="0" algn="l" defTabSz="914400" rtl="0" eaLnBrk="1" fontAlgn="base" latinLnBrk="0" hangingPunct="1">
              <a:lnSpc>
                <a:spcPct val="100000"/>
              </a:lnSpc>
              <a:spcBef>
                <a:spcPct val="20000"/>
              </a:spcBef>
              <a:spcAft>
                <a:spcPct val="0"/>
              </a:spcAft>
              <a:buClrTx/>
              <a:buSzTx/>
              <a:buFontTx/>
              <a:buNone/>
              <a:tabLst/>
              <a:defRPr/>
            </a:pPr>
            <a:r>
              <a:rPr kumimoji="1" lang="en-US" altLang="ja-JP" sz="2400" b="0" i="0" u="none" strike="noStrike" kern="1200" cap="none" spc="0" normalizeH="0" baseline="0" noProof="0" dirty="0" smtClean="0">
                <a:ln>
                  <a:noFill/>
                </a:ln>
                <a:solidFill>
                  <a:srgbClr val="000000"/>
                </a:solidFill>
                <a:effectLst/>
                <a:uLnTx/>
                <a:uFillTx/>
                <a:latin typeface="Arial" charset="0"/>
                <a:ea typeface="ＭＳ Ｐゴシック" pitchFamily="50" charset="-128"/>
                <a:cs typeface="+mn-cs"/>
              </a:rPr>
              <a:t>http</a:t>
            </a:r>
            <a:r>
              <a:rPr kumimoji="1" lang="en-US" altLang="ja-JP" sz="24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rPr>
              <a:t>://rcisss.ier.hit-u.ac.jp/Japanese/micro/study04.html</a:t>
            </a:r>
          </a:p>
          <a:p>
            <a:pPr marL="914400" marR="0" lvl="2" indent="0" algn="just" defTabSz="914400" rtl="0" eaLnBrk="1" fontAlgn="base" latinLnBrk="0" hangingPunct="1">
              <a:lnSpc>
                <a:spcPct val="100000"/>
              </a:lnSpc>
              <a:spcBef>
                <a:spcPct val="20000"/>
              </a:spcBef>
              <a:spcAft>
                <a:spcPct val="0"/>
              </a:spcAft>
              <a:buClrTx/>
              <a:buSzTx/>
              <a:buFontTx/>
              <a:buNone/>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a:p>
            <a:pPr marL="1200150" marR="0" lvl="2" indent="-285750" algn="just" defTabSz="914400" rtl="0" eaLnBrk="1" fontAlgn="base" latinLnBrk="0" hangingPunct="1">
              <a:lnSpc>
                <a:spcPct val="100000"/>
              </a:lnSpc>
              <a:spcBef>
                <a:spcPct val="20000"/>
              </a:spcBef>
              <a:spcAft>
                <a:spcPct val="0"/>
              </a:spcAft>
              <a:buClrTx/>
              <a:buSzTx/>
              <a:buFont typeface="Wingdings" pitchFamily="2" charset="2"/>
              <a:buChar char="n"/>
              <a:tabLst/>
              <a:defRPr/>
            </a:pPr>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
        <p:nvSpPr>
          <p:cNvPr id="4098" name="スライド番号プレースホルダ 2"/>
          <p:cNvSpPr>
            <a:spLocks noGrp="1"/>
          </p:cNvSpPr>
          <p:nvPr>
            <p:ph type="sldNum" sz="quarter" idx="10"/>
          </p:nvPr>
        </p:nvSpPr>
        <p:spPr>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EF8D934-1452-486E-93D2-CC2EB11D5757}" type="slidenum">
              <a:rPr kumimoji="1" lang="en-US" altLang="ja-JP" sz="1400" b="0" i="0" u="none" strike="noStrike" kern="1200" cap="none" spc="0" normalizeH="0" baseline="0" noProof="0" smtClean="0">
                <a:ln>
                  <a:noFill/>
                </a:ln>
                <a:solidFill>
                  <a:srgbClr val="6565FF"/>
                </a:solidFill>
                <a:effectLst/>
                <a:uLnTx/>
                <a:uFillTx/>
                <a:latin typeface="Arial"/>
                <a:ea typeface="HGS創英角ﾎﾟｯﾌﾟ体" pitchFamily="50"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54</a:t>
            </a:fld>
            <a:endParaRPr kumimoji="1" lang="en-US" altLang="ja-JP" sz="1400" b="0" i="0" u="none" strike="noStrike" kern="1200" cap="none" spc="0" normalizeH="0" baseline="0" noProof="0" dirty="0">
              <a:ln>
                <a:noFill/>
              </a:ln>
              <a:solidFill>
                <a:srgbClr val="6565FF"/>
              </a:solidFill>
              <a:effectLst/>
              <a:uLnTx/>
              <a:uFillTx/>
              <a:latin typeface="Arial"/>
              <a:ea typeface="HGS創英角ﾎﾟｯﾌﾟ体" pitchFamily="50" charset="-128"/>
              <a:cs typeface="+mn-cs"/>
            </a:endParaRPr>
          </a:p>
        </p:txBody>
      </p:sp>
      <p:sp>
        <p:nvSpPr>
          <p:cNvPr id="194562" name="Rectangle 2"/>
          <p:cNvSpPr>
            <a:spLocks noGrp="1" noChangeArrowheads="1"/>
          </p:cNvSpPr>
          <p:nvPr>
            <p:ph type="title"/>
          </p:nvPr>
        </p:nvSpPr>
        <p:spPr/>
        <p:txBody>
          <a:bodyPr/>
          <a:lstStyle/>
          <a:p>
            <a:pPr eaLnBrk="1" hangingPunct="1">
              <a:defRPr/>
            </a:pPr>
            <a:r>
              <a:rPr lang="en-US" altLang="ja-JP" dirty="0"/>
              <a:t>Summary</a:t>
            </a:r>
            <a:endParaRPr lang="ja-JP" altLang="en-US" dirty="0"/>
          </a:p>
        </p:txBody>
      </p:sp>
    </p:spTree>
    <p:extLst>
      <p:ext uri="{BB962C8B-B14F-4D97-AF65-F5344CB8AC3E}">
        <p14:creationId xmlns:p14="http://schemas.microsoft.com/office/powerpoint/2010/main" val="24765101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35496" y="620688"/>
            <a:ext cx="9073008" cy="117442"/>
          </a:xfrm>
          <a:solidFill>
            <a:srgbClr val="006600"/>
          </a:solidFill>
          <a:ln w="28575">
            <a:solidFill>
              <a:srgbClr val="006600"/>
            </a:solidFill>
          </a:ln>
        </p:spPr>
        <p:txBody>
          <a:bodyPr/>
          <a:lstStyle/>
          <a:p>
            <a:pPr marL="990600" indent="-990600"/>
            <a:endParaRPr lang="ja-JP" altLang="en-US" sz="5400" dirty="0">
              <a:solidFill>
                <a:schemeClr val="bg1"/>
              </a:solidFill>
            </a:endParaRPr>
          </a:p>
        </p:txBody>
      </p:sp>
      <p:sp>
        <p:nvSpPr>
          <p:cNvPr id="8" name="コンテンツ プレースホルダ 2"/>
          <p:cNvSpPr>
            <a:spLocks noGrp="1"/>
          </p:cNvSpPr>
          <p:nvPr/>
        </p:nvSpPr>
        <p:spPr bwMode="auto">
          <a:xfrm>
            <a:off x="35496" y="738130"/>
            <a:ext cx="9073008" cy="5822638"/>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0" marR="0" lvl="0" indent="0" algn="ctr" defTabSz="914400" rtl="0" eaLnBrk="1" fontAlgn="base" latinLnBrk="0" hangingPunct="1">
              <a:lnSpc>
                <a:spcPct val="100000"/>
              </a:lnSpc>
              <a:spcBef>
                <a:spcPct val="20000"/>
              </a:spcBef>
              <a:spcAft>
                <a:spcPct val="0"/>
              </a:spcAft>
              <a:buClr>
                <a:srgbClr val="006600"/>
              </a:buClr>
              <a:buSzPct val="75000"/>
              <a:buNone/>
              <a:tabLst/>
              <a:defRPr/>
            </a:pPr>
            <a:r>
              <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Thank</a:t>
            </a:r>
            <a:r>
              <a:rPr kumimoji="1" lang="ja-JP" altLang="en-US"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you</a:t>
            </a:r>
            <a:r>
              <a:rPr kumimoji="1" lang="ja-JP" altLang="en-US"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for</a:t>
            </a:r>
            <a:r>
              <a:rPr kumimoji="1" lang="ja-JP" altLang="en-US"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your</a:t>
            </a:r>
            <a:r>
              <a:rPr kumimoji="1" lang="ja-JP" altLang="en-US"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 </a:t>
            </a:r>
            <a:r>
              <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attention.</a:t>
            </a:r>
          </a:p>
          <a:p>
            <a:pPr marL="0" marR="0" lvl="0" indent="0" algn="ctr" defTabSz="914400" rtl="0" eaLnBrk="1" fontAlgn="base" latinLnBrk="0" hangingPunct="1">
              <a:lnSpc>
                <a:spcPct val="100000"/>
              </a:lnSpc>
              <a:spcBef>
                <a:spcPct val="20000"/>
              </a:spcBef>
              <a:spcAft>
                <a:spcPct val="0"/>
              </a:spcAft>
              <a:buClr>
                <a:srgbClr val="006600"/>
              </a:buClr>
              <a:buSzPct val="75000"/>
              <a:buNone/>
              <a:tabLst/>
              <a:defRPr/>
            </a:pPr>
            <a:endParaRPr lang="en-US" altLang="ja-JP" sz="3600" b="1" dirty="0">
              <a:solidFill>
                <a:prstClr val="black"/>
              </a:solidFill>
              <a:ea typeface="HG丸ｺﾞｼｯｸM-PRO" panose="020F0600000000000000" pitchFamily="50" charset="-128"/>
            </a:endParaRPr>
          </a:p>
          <a:p>
            <a:pPr marL="0" marR="0" lvl="0" indent="0" algn="ctr" defTabSz="914400" rtl="0" eaLnBrk="1" fontAlgn="base" latinLnBrk="0" hangingPunct="1">
              <a:lnSpc>
                <a:spcPct val="100000"/>
              </a:lnSpc>
              <a:spcBef>
                <a:spcPct val="20000"/>
              </a:spcBef>
              <a:spcAft>
                <a:spcPct val="0"/>
              </a:spcAft>
              <a:buClr>
                <a:srgbClr val="006600"/>
              </a:buClr>
              <a:buSzPct val="75000"/>
              <a:buNone/>
              <a:tabLst/>
              <a:defRPr/>
            </a:pPr>
            <a:r>
              <a:rPr kumimoji="1" lang="en-US" altLang="ja-JP" sz="3600" b="1" i="0" u="none" strike="noStrike" kern="1200" cap="none" spc="0" normalizeH="0" baseline="0" noProof="0" dirty="0" smtClean="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rPr>
              <a:t>kshirakawa@ier.hit-u.ac.jp</a:t>
            </a:r>
            <a:endParaRPr kumimoji="1" lang="en-US" altLang="ja-JP" sz="3600" b="1" i="0" u="none" strike="noStrike" kern="1200" cap="none" spc="0" normalizeH="0" baseline="0" noProof="0" dirty="0">
              <a:ln>
                <a:noFill/>
              </a:ln>
              <a:solidFill>
                <a:prstClr val="black"/>
              </a:solidFill>
              <a:effectLst/>
              <a:uLnTx/>
              <a:uFillTx/>
              <a:latin typeface="HG丸ｺﾞｼｯｸM-PRO" panose="020F0600000000000000" pitchFamily="50" charset="-128"/>
              <a:ea typeface="HG丸ｺﾞｼｯｸM-PRO" panose="020F0600000000000000" pitchFamily="50" charset="-128"/>
              <a:cs typeface="+mn-cs"/>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1193327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Introduction</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smtClean="0">
                <a:ln>
                  <a:noFill/>
                </a:ln>
                <a:solidFill>
                  <a:srgbClr val="FF0000"/>
                </a:solidFill>
                <a:effectLst/>
                <a:uLnTx/>
                <a:uFillTx/>
                <a:ea typeface="HG丸ｺﾞｼｯｸM-PRO" panose="020F0600000000000000" pitchFamily="50" charset="-128"/>
              </a:rPr>
              <a:t>Release </a:t>
            </a:r>
            <a:r>
              <a:rPr kumimoji="1" lang="en-US" altLang="ja-JP" b="1" i="0" u="none" strike="noStrike" kern="1200" cap="none" spc="0" normalizeH="0" baseline="0" noProof="0" dirty="0">
                <a:ln>
                  <a:noFill/>
                </a:ln>
                <a:solidFill>
                  <a:srgbClr val="FF0000"/>
                </a:solidFill>
                <a:effectLst/>
                <a:uLnTx/>
                <a:uFillTx/>
                <a:ea typeface="HG丸ｺﾞｼｯｸM-PRO" panose="020F0600000000000000" pitchFamily="50" charset="-128"/>
              </a:rPr>
              <a:t>of microdata files for public use</a:t>
            </a:r>
          </a:p>
          <a:p>
            <a:pPr marL="742950" lvl="0" indent="-742950">
              <a:buClr>
                <a:srgbClr val="006600"/>
              </a:buClr>
              <a:buFont typeface="+mj-lt"/>
              <a:buAutoNum type="arabicPeriod"/>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Provision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of </a:t>
            </a:r>
            <a:r>
              <a:rPr lang="en-US" altLang="ja-JP" b="1" dirty="0" smtClean="0">
                <a:solidFill>
                  <a:prstClr val="black"/>
                </a:solidFill>
                <a:ea typeface="HG丸ｺﾞｼｯｸM-PRO" panose="020F0600000000000000" pitchFamily="50" charset="-128"/>
              </a:rPr>
              <a:t>custom-made</a:t>
            </a:r>
            <a:r>
              <a:rPr lang="ja-JP" altLang="en-US" b="1" dirty="0" smtClean="0">
                <a:solidFill>
                  <a:prstClr val="black"/>
                </a:solidFill>
                <a:ea typeface="HG丸ｺﾞｼｯｸM-PRO" panose="020F0600000000000000" pitchFamily="50" charset="-128"/>
              </a:rPr>
              <a:t> </a:t>
            </a: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tabulation</a:t>
            </a:r>
            <a:r>
              <a:rPr kumimoji="1" lang="ja-JP" altLang="en-US" b="1" i="0" u="none" strike="noStrike" kern="1200" cap="none" spc="0" normalizeH="0" baseline="0" noProof="0" dirty="0" smtClean="0">
                <a:ln>
                  <a:noFill/>
                </a:ln>
                <a:solidFill>
                  <a:prstClr val="black"/>
                </a:solidFill>
                <a:effectLst/>
                <a:uLnTx/>
                <a:uFillTx/>
                <a:ea typeface="HG丸ｺﾞｼｯｸM-PRO" panose="020F0600000000000000" pitchFamily="50" charset="-128"/>
              </a:rPr>
              <a:t> </a:t>
            </a: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service</a:t>
            </a:r>
          </a:p>
          <a:p>
            <a:pPr marL="742950" lvl="0" indent="-742950">
              <a:buClr>
                <a:srgbClr val="006600"/>
              </a:buClr>
              <a:buFont typeface="+mj-lt"/>
              <a:buAutoNum type="arabicPeriod"/>
              <a:defRPr/>
            </a:pPr>
            <a:r>
              <a:rPr lang="en-US" altLang="ja-JP" b="1" dirty="0">
                <a:solidFill>
                  <a:prstClr val="black"/>
                </a:solidFill>
                <a:ea typeface="HG丸ｺﾞｼｯｸM-PRO" panose="020F0600000000000000" pitchFamily="50" charset="-128"/>
              </a:rPr>
              <a:t>Provision of anonymized </a:t>
            </a:r>
            <a:r>
              <a:rPr lang="en-US" altLang="ja-JP" b="1" dirty="0" smtClean="0">
                <a:solidFill>
                  <a:prstClr val="black"/>
                </a:solidFill>
                <a:ea typeface="HG丸ｺﾞｼｯｸM-PRO" panose="020F0600000000000000" pitchFamily="50" charset="-128"/>
              </a:rPr>
              <a:t>microdata</a:t>
            </a:r>
            <a:endPar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endParaRPr>
          </a:p>
          <a:p>
            <a:pPr marL="742950" lvl="0" indent="-742950">
              <a:buClr>
                <a:srgbClr val="006600"/>
              </a:buClr>
              <a:buFont typeface="+mj-lt"/>
              <a:buAutoNum type="arabicPeriod"/>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Monthly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Magazine of </a:t>
            </a:r>
            <a:r>
              <a:rPr lang="en-US" altLang="ja-JP" b="1" dirty="0">
                <a:solidFill>
                  <a:prstClr val="black"/>
                </a:solidFill>
                <a:ea typeface="HG丸ｺﾞｼｯｸM-PRO" panose="020F0600000000000000" pitchFamily="50" charset="-128"/>
              </a:rPr>
              <a:t>‘Statistics’ and ‘Significance</a:t>
            </a:r>
            <a:r>
              <a:rPr lang="en-US" altLang="ja-JP" b="1" dirty="0" smtClean="0">
                <a:solidFill>
                  <a:prstClr val="black"/>
                </a:solidFill>
                <a:ea typeface="HG丸ｺﾞｼｯｸM-PRO" panose="020F0600000000000000" pitchFamily="50" charset="-128"/>
              </a:rPr>
              <a:t>’</a:t>
            </a:r>
          </a:p>
          <a:p>
            <a:pPr marL="742950" lvl="0" indent="-742950">
              <a:buClr>
                <a:srgbClr val="006600"/>
              </a:buClr>
              <a:buFont typeface="+mj-lt"/>
              <a:buAutoNum type="arabicPeriod"/>
              <a:defRPr/>
            </a:pPr>
            <a:r>
              <a:rPr lang="en-US" altLang="ja-JP" b="1" dirty="0">
                <a:solidFill>
                  <a:prstClr val="black"/>
                </a:solidFill>
                <a:ea typeface="HG丸ｺﾞｼｯｸM-PRO" panose="020F0600000000000000" pitchFamily="50" charset="-128"/>
              </a:rPr>
              <a:t>Support for the National Institute of Statistics of Cambodia </a:t>
            </a:r>
            <a:endPar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1226656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8277"/>
            <a:ext cx="9144000" cy="548599"/>
          </a:xfrm>
        </p:spPr>
        <p:txBody>
          <a:bodyPr>
            <a:noAutofit/>
          </a:bodyPr>
          <a:lstStyle/>
          <a:p>
            <a:r>
              <a:rPr lang="en-US" altLang="ja-JP" sz="3600" b="1" dirty="0"/>
              <a:t>Release of microdata files </a:t>
            </a:r>
            <a:r>
              <a:rPr lang="en-US" altLang="ja-JP" sz="3600" b="1" dirty="0">
                <a:solidFill>
                  <a:srgbClr val="FF0000"/>
                </a:solidFill>
              </a:rPr>
              <a:t>for public use </a:t>
            </a:r>
            <a:endParaRPr kumimoji="1" lang="ja-JP" altLang="en-US" sz="3600" b="1" dirty="0">
              <a:solidFill>
                <a:srgbClr val="FF0000"/>
              </a:solidFill>
            </a:endParaRPr>
          </a:p>
        </p:txBody>
      </p:sp>
      <p:sp>
        <p:nvSpPr>
          <p:cNvPr id="14" name="スライド番号プレースホルダー 13"/>
          <p:cNvSpPr>
            <a:spLocks noGrp="1"/>
          </p:cNvSpPr>
          <p:nvPr>
            <p:ph type="sldNum" sz="quarter" idx="12"/>
          </p:nvPr>
        </p:nvSpPr>
        <p:spPr>
          <a:xfrm>
            <a:off x="7060295" y="6436006"/>
            <a:ext cx="2057400" cy="365125"/>
          </a:xfrm>
        </p:spPr>
        <p:txBody>
          <a:bodyPr/>
          <a:lstStyle/>
          <a:p>
            <a:pPr marL="0" marR="0" lvl="0" indent="0" algn="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2400" b="1" i="0" u="none" strike="noStrike" kern="1200" cap="none" spc="0" normalizeH="0" baseline="0" noProof="0">
                <a:ln>
                  <a:noFill/>
                </a:ln>
                <a:solidFill>
                  <a:schemeClr val="tx1"/>
                </a:solidFill>
                <a:effectLst/>
                <a:uLnTx/>
                <a:uFillTx/>
                <a:latin typeface="Calibri" panose="020F0502020204030204" pitchFamily="34" charset="0"/>
                <a:ea typeface="HGS創英角ｺﾞｼｯｸUB"/>
                <a:cs typeface="+mn-cs"/>
              </a:rPr>
              <a:pPr marL="0" marR="0" lvl="0" indent="0" algn="r" defTabSz="844083" rtl="0" eaLnBrk="1" fontAlgn="auto" latinLnBrk="0" hangingPunct="1">
                <a:lnSpc>
                  <a:spcPct val="100000"/>
                </a:lnSpc>
                <a:spcBef>
                  <a:spcPts val="0"/>
                </a:spcBef>
                <a:spcAft>
                  <a:spcPts val="0"/>
                </a:spcAft>
                <a:buClrTx/>
                <a:buSzTx/>
                <a:buFontTx/>
                <a:buNone/>
                <a:tabLst/>
                <a:defRPr/>
              </a:pPr>
              <a:t>7</a:t>
            </a:fld>
            <a:endParaRPr kumimoji="1" lang="ja-JP" altLang="en-US" sz="2400" b="1" i="0" u="none" strike="noStrike" kern="1200" cap="none" spc="0" normalizeH="0" baseline="0" noProof="0" dirty="0">
              <a:ln>
                <a:noFill/>
              </a:ln>
              <a:solidFill>
                <a:schemeClr val="tx1"/>
              </a:solidFill>
              <a:effectLst/>
              <a:uLnTx/>
              <a:uFillTx/>
              <a:latin typeface="Calibri" panose="020F0502020204030204" pitchFamily="34" charset="0"/>
              <a:ea typeface="HGS創英角ｺﾞｼｯｸUB"/>
              <a:cs typeface="+mn-cs"/>
            </a:endParaRPr>
          </a:p>
        </p:txBody>
      </p:sp>
      <p:sp>
        <p:nvSpPr>
          <p:cNvPr id="3" name="正方形/長方形 2"/>
          <p:cNvSpPr/>
          <p:nvPr/>
        </p:nvSpPr>
        <p:spPr>
          <a:xfrm>
            <a:off x="0" y="566876"/>
            <a:ext cx="9144000" cy="3087887"/>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lstStyle/>
          <a:p>
            <a:pPr marL="263776" marR="0" lvl="0" indent="-263776"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rPr>
              <a:t>NSTAC creates a Japanese version of public use microdata files and provides them free of charge. </a:t>
            </a:r>
          </a:p>
          <a:p>
            <a:pPr marL="263776" marR="0" lvl="0" indent="-263776"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rPr>
              <a:t>They</a:t>
            </a:r>
            <a:r>
              <a:rPr kumimoji="1" lang="ja-JP" altLang="en-US"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rPr>
              <a:t> </a:t>
            </a:r>
            <a:r>
              <a:rPr kumimoji="1" lang="en-US" altLang="ja-JP"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rPr>
              <a:t>are not questionnaire information (microdata) itself, but simulative microdata which were randomly generated from the estimated correlation structure of the tabulated results.</a:t>
            </a:r>
          </a:p>
          <a:p>
            <a:pPr marL="263776" marR="0" lvl="0" indent="-263776"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rPr>
              <a:t>They can be used freely as data for preliminary study as part of data science in statistics education or business without entailing difficulties related to the confidentiality of individual household information.</a:t>
            </a:r>
          </a:p>
          <a:p>
            <a:pPr marL="263776" marR="0" lvl="0" indent="-263776"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rPr>
              <a:t>Users must recognize that the results of these microdata analyses are not regarded as results from the corresponding real microdata. </a:t>
            </a:r>
            <a:endParaRPr kumimoji="1" lang="ja-JP" altLang="en-US" sz="19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endParaRPr>
          </a:p>
        </p:txBody>
      </p:sp>
      <p:sp>
        <p:nvSpPr>
          <p:cNvPr id="4" name="台形 3"/>
          <p:cNvSpPr/>
          <p:nvPr/>
        </p:nvSpPr>
        <p:spPr>
          <a:xfrm>
            <a:off x="1225747" y="5407029"/>
            <a:ext cx="2014416" cy="639714"/>
          </a:xfrm>
          <a:prstGeom prst="trapezoid">
            <a:avLst>
              <a:gd name="adj" fmla="val 46119"/>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923" b="0"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sp>
        <p:nvSpPr>
          <p:cNvPr id="5" name="台形 4"/>
          <p:cNvSpPr/>
          <p:nvPr/>
        </p:nvSpPr>
        <p:spPr>
          <a:xfrm>
            <a:off x="1545604" y="4794539"/>
            <a:ext cx="1381508" cy="571658"/>
          </a:xfrm>
          <a:prstGeom prst="trapezoid">
            <a:avLst>
              <a:gd name="adj" fmla="val 46119"/>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923" b="0" i="0" u="none" strike="noStrike" kern="1200" cap="none" spc="0" normalizeH="0" baseline="0" noProof="0" dirty="0">
              <a:ln>
                <a:noFill/>
              </a:ln>
              <a:solidFill>
                <a:prstClr val="black"/>
              </a:solidFill>
              <a:effectLst/>
              <a:uLnTx/>
              <a:uFillTx/>
              <a:latin typeface="HGS創英角ｺﾞｼｯｸUB"/>
              <a:ea typeface="HGS創英角ｺﾞｼｯｸUB"/>
              <a:cs typeface="+mn-cs"/>
            </a:endParaRPr>
          </a:p>
        </p:txBody>
      </p:sp>
      <p:sp>
        <p:nvSpPr>
          <p:cNvPr id="6" name="二等辺三角形 5"/>
          <p:cNvSpPr/>
          <p:nvPr/>
        </p:nvSpPr>
        <p:spPr>
          <a:xfrm>
            <a:off x="1828030" y="3898161"/>
            <a:ext cx="820058" cy="862350"/>
          </a:xfrm>
          <a:prstGeom prst="triangle">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923" b="0" i="0" u="none" strike="noStrike" kern="1200" cap="none" spc="0" normalizeH="0" baseline="0" noProof="0" dirty="0">
              <a:ln>
                <a:noFill/>
              </a:ln>
              <a:solidFill>
                <a:prstClr val="black"/>
              </a:solidFill>
              <a:effectLst/>
              <a:uLnTx/>
              <a:uFillTx/>
              <a:latin typeface="HGS創英角ｺﾞｼｯｸUB"/>
              <a:ea typeface="HGS創英角ｺﾞｼｯｸUB"/>
              <a:cs typeface="+mn-cs"/>
            </a:endParaRPr>
          </a:p>
        </p:txBody>
      </p:sp>
      <p:cxnSp>
        <p:nvCxnSpPr>
          <p:cNvPr id="7" name="直線矢印コネクタ 6"/>
          <p:cNvCxnSpPr/>
          <p:nvPr/>
        </p:nvCxnSpPr>
        <p:spPr>
          <a:xfrm>
            <a:off x="831031" y="6203268"/>
            <a:ext cx="2797043" cy="0"/>
          </a:xfrm>
          <a:prstGeom prst="straightConnector1">
            <a:avLst/>
          </a:prstGeom>
          <a:ln w="571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V="1">
            <a:off x="824226" y="3732888"/>
            <a:ext cx="0" cy="238871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rot="16200000">
            <a:off x="-67645" y="4503783"/>
            <a:ext cx="1093889" cy="802418"/>
          </a:xfrm>
          <a:prstGeom prst="rect">
            <a:avLst/>
          </a:prstGeom>
          <a:noFill/>
        </p:spPr>
        <p:txBody>
          <a:bodyPr vert="eaVert" wrap="square" rtlCol="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prstClr val="black"/>
                </a:solidFill>
                <a:effectLst/>
                <a:uLnTx/>
                <a:uFillTx/>
                <a:latin typeface="Franklin Gothic Medium"/>
                <a:ea typeface="HGS創英角ｺﾞｼｯｸUB"/>
                <a:cs typeface="Franklin Gothic Medium"/>
              </a:rPr>
              <a:t>Level of usage require-</a:t>
            </a: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err="1">
                <a:ln>
                  <a:noFill/>
                </a:ln>
                <a:solidFill>
                  <a:prstClr val="black"/>
                </a:solidFill>
                <a:effectLst/>
                <a:uLnTx/>
                <a:uFillTx/>
                <a:latin typeface="Franklin Gothic Medium"/>
                <a:ea typeface="HGS創英角ｺﾞｼｯｸUB"/>
                <a:cs typeface="Franklin Gothic Medium"/>
              </a:rPr>
              <a:t>ment</a:t>
            </a:r>
            <a:endParaRPr kumimoji="1" lang="en-US" altLang="ja-JP" sz="1477" b="0" i="0" u="none" strike="noStrike" kern="1200" cap="none" spc="0" normalizeH="0" baseline="0" noProof="0" dirty="0">
              <a:ln>
                <a:noFill/>
              </a:ln>
              <a:solidFill>
                <a:prstClr val="black"/>
              </a:solidFill>
              <a:effectLst/>
              <a:uLnTx/>
              <a:uFillTx/>
              <a:latin typeface="Franklin Gothic Medium"/>
              <a:ea typeface="HGS創英角ｺﾞｼｯｸUB"/>
              <a:cs typeface="Franklin Gothic Medium"/>
            </a:endParaRPr>
          </a:p>
        </p:txBody>
      </p:sp>
      <p:sp>
        <p:nvSpPr>
          <p:cNvPr id="10" name="テキスト ボックス 9"/>
          <p:cNvSpPr txBox="1"/>
          <p:nvPr/>
        </p:nvSpPr>
        <p:spPr>
          <a:xfrm>
            <a:off x="1035194" y="6210074"/>
            <a:ext cx="2402327" cy="319639"/>
          </a:xfrm>
          <a:prstGeom prst="rect">
            <a:avLst/>
          </a:prstGeom>
          <a:noFill/>
        </p:spPr>
        <p:txBody>
          <a:bodyPr wrap="square" rtlCol="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sz="1477" b="0" i="0" u="none" strike="noStrike" kern="1200" cap="none" spc="0" normalizeH="0" baseline="0" noProof="0" dirty="0">
                <a:ln>
                  <a:noFill/>
                </a:ln>
                <a:solidFill>
                  <a:prstClr val="black"/>
                </a:solidFill>
                <a:effectLst/>
                <a:uLnTx/>
                <a:uFillTx/>
                <a:latin typeface="Franklin Gothic Medium"/>
                <a:ea typeface="HGS創英角ｺﾞｼｯｸUB"/>
                <a:cs typeface="Franklin Gothic Medium"/>
              </a:rPr>
              <a:t>Range of users</a:t>
            </a:r>
          </a:p>
        </p:txBody>
      </p:sp>
      <p:sp>
        <p:nvSpPr>
          <p:cNvPr id="11" name="線吹き出し 2 (枠付き) 10"/>
          <p:cNvSpPr/>
          <p:nvPr/>
        </p:nvSpPr>
        <p:spPr>
          <a:xfrm>
            <a:off x="3341687" y="3812910"/>
            <a:ext cx="2062054" cy="428744"/>
          </a:xfrm>
          <a:prstGeom prst="borderCallout2">
            <a:avLst>
              <a:gd name="adj1" fmla="val 18750"/>
              <a:gd name="adj2" fmla="val -8333"/>
              <a:gd name="adj3" fmla="val 18750"/>
              <a:gd name="adj4" fmla="val -16667"/>
              <a:gd name="adj5" fmla="val 152183"/>
              <a:gd name="adj6" fmla="val -41386"/>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Raw</a:t>
            </a:r>
            <a:r>
              <a:rPr kumimoji="1" lang="ja-JP" altLang="en-US" sz="24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 </a:t>
            </a:r>
            <a:r>
              <a:rPr kumimoji="1" lang="en-US" altLang="ja-JP" sz="24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data</a:t>
            </a:r>
          </a:p>
        </p:txBody>
      </p:sp>
      <p:sp>
        <p:nvSpPr>
          <p:cNvPr id="12" name="線吹き出し 2 (枠付き) 11"/>
          <p:cNvSpPr/>
          <p:nvPr/>
        </p:nvSpPr>
        <p:spPr>
          <a:xfrm>
            <a:off x="3329303" y="4456999"/>
            <a:ext cx="2062054" cy="428744"/>
          </a:xfrm>
          <a:prstGeom prst="borderCallout2">
            <a:avLst>
              <a:gd name="adj1" fmla="val 18750"/>
              <a:gd name="adj2" fmla="val -8333"/>
              <a:gd name="adj3" fmla="val 18750"/>
              <a:gd name="adj4" fmla="val -16667"/>
              <a:gd name="adj5" fmla="val 160119"/>
              <a:gd name="adj6" fmla="val -39406"/>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Anonymized data</a:t>
            </a:r>
            <a:endParaRPr kumimoji="1" lang="ja-JP" altLang="en-US"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endParaRPr>
          </a:p>
        </p:txBody>
      </p:sp>
      <p:sp>
        <p:nvSpPr>
          <p:cNvPr id="13" name="線吹き出し 2 (枠付き) 12"/>
          <p:cNvSpPr/>
          <p:nvPr/>
        </p:nvSpPr>
        <p:spPr>
          <a:xfrm>
            <a:off x="3341687" y="5343471"/>
            <a:ext cx="2062054" cy="570914"/>
          </a:xfrm>
          <a:prstGeom prst="borderCallout2">
            <a:avLst>
              <a:gd name="adj1" fmla="val 18750"/>
              <a:gd name="adj2" fmla="val -8333"/>
              <a:gd name="adj3" fmla="val 18750"/>
              <a:gd name="adj4" fmla="val -16667"/>
              <a:gd name="adj5" fmla="val 98066"/>
              <a:gd name="adj6" fmla="val -36155"/>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Public use</a:t>
            </a:r>
          </a:p>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Microdata</a:t>
            </a:r>
            <a:endParaRPr kumimoji="1" lang="ja-JP" altLang="en-US"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endParaRPr>
          </a:p>
        </p:txBody>
      </p:sp>
      <p:sp>
        <p:nvSpPr>
          <p:cNvPr id="16" name="正方形/長方形 15"/>
          <p:cNvSpPr/>
          <p:nvPr/>
        </p:nvSpPr>
        <p:spPr>
          <a:xfrm>
            <a:off x="1163341" y="5292262"/>
            <a:ext cx="4351183" cy="829340"/>
          </a:xfrm>
          <a:prstGeom prst="rect">
            <a:avLst/>
          </a:prstGeom>
          <a:noFill/>
          <a:ln w="1905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662" b="1" i="0" u="none" strike="noStrike" kern="1200" cap="none" spc="0" normalizeH="0" baseline="0" noProof="0" dirty="0">
              <a:ln>
                <a:noFill/>
              </a:ln>
              <a:solidFill>
                <a:prstClr val="white"/>
              </a:solidFill>
              <a:effectLst/>
              <a:uLnTx/>
              <a:uFillTx/>
              <a:latin typeface="HGS創英角ｺﾞｼｯｸUB"/>
              <a:ea typeface="HGS創英角ｺﾞｼｯｸUB"/>
              <a:cs typeface="+mn-cs"/>
            </a:endParaRPr>
          </a:p>
        </p:txBody>
      </p:sp>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8931" y="6127865"/>
            <a:ext cx="1080781" cy="501791"/>
          </a:xfrm>
          <a:prstGeom prst="rect">
            <a:avLst/>
          </a:prstGeom>
        </p:spPr>
      </p:pic>
      <p:pic>
        <p:nvPicPr>
          <p:cNvPr id="41" name="図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1365" y="4267018"/>
            <a:ext cx="822074" cy="442520"/>
          </a:xfrm>
          <a:prstGeom prst="rect">
            <a:avLst/>
          </a:prstGeom>
        </p:spPr>
      </p:pic>
      <p:pic>
        <p:nvPicPr>
          <p:cNvPr id="43" name="図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0684" y="4746410"/>
            <a:ext cx="719231" cy="388385"/>
          </a:xfrm>
          <a:prstGeom prst="rect">
            <a:avLst/>
          </a:prstGeom>
        </p:spPr>
      </p:pic>
      <p:pic>
        <p:nvPicPr>
          <p:cNvPr id="44" name="図 4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7179" y="3609082"/>
            <a:ext cx="687270" cy="605714"/>
          </a:xfrm>
          <a:prstGeom prst="rect">
            <a:avLst/>
          </a:prstGeom>
        </p:spPr>
      </p:pic>
      <p:pic>
        <p:nvPicPr>
          <p:cNvPr id="45" name="図 44"/>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088996" y="5272753"/>
            <a:ext cx="687270" cy="641632"/>
          </a:xfrm>
          <a:prstGeom prst="rect">
            <a:avLst/>
          </a:prstGeom>
        </p:spPr>
      </p:pic>
      <p:cxnSp>
        <p:nvCxnSpPr>
          <p:cNvPr id="47" name="曲線コネクタ 46"/>
          <p:cNvCxnSpPr/>
          <p:nvPr/>
        </p:nvCxnSpPr>
        <p:spPr>
          <a:xfrm flipV="1">
            <a:off x="5514525" y="4007928"/>
            <a:ext cx="1798666" cy="1585640"/>
          </a:xfrm>
          <a:prstGeom prst="curvedConnector3">
            <a:avLst/>
          </a:prstGeom>
          <a:ln w="19050">
            <a:solidFill>
              <a:schemeClr val="tx2">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1" name="曲線コネクタ 50"/>
          <p:cNvCxnSpPr>
            <a:endCxn id="43" idx="1"/>
          </p:cNvCxnSpPr>
          <p:nvPr/>
        </p:nvCxnSpPr>
        <p:spPr>
          <a:xfrm flipV="1">
            <a:off x="5501583" y="4940603"/>
            <a:ext cx="2769101" cy="652966"/>
          </a:xfrm>
          <a:prstGeom prst="curvedConnector3">
            <a:avLst>
              <a:gd name="adj1" fmla="val 50000"/>
            </a:avLst>
          </a:prstGeom>
          <a:ln w="19050">
            <a:solidFill>
              <a:schemeClr val="tx2">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5" name="曲線コネクタ 54"/>
          <p:cNvCxnSpPr>
            <a:endCxn id="45" idx="3"/>
          </p:cNvCxnSpPr>
          <p:nvPr/>
        </p:nvCxnSpPr>
        <p:spPr>
          <a:xfrm>
            <a:off x="5514524" y="5593569"/>
            <a:ext cx="2574471" cy="1"/>
          </a:xfrm>
          <a:prstGeom prst="curvedConnector3">
            <a:avLst>
              <a:gd name="adj1" fmla="val 50000"/>
            </a:avLst>
          </a:prstGeom>
          <a:ln w="19050">
            <a:solidFill>
              <a:schemeClr val="tx2">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9" name="曲線コネクタ 58"/>
          <p:cNvCxnSpPr>
            <a:endCxn id="40" idx="1"/>
          </p:cNvCxnSpPr>
          <p:nvPr/>
        </p:nvCxnSpPr>
        <p:spPr>
          <a:xfrm>
            <a:off x="5514525" y="5588313"/>
            <a:ext cx="2114406" cy="790447"/>
          </a:xfrm>
          <a:prstGeom prst="curvedConnector3">
            <a:avLst/>
          </a:prstGeom>
          <a:ln w="19050">
            <a:solidFill>
              <a:schemeClr val="tx2">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5528136" y="3728444"/>
            <a:ext cx="1739043" cy="523220"/>
          </a:xfrm>
          <a:prstGeom prst="rect">
            <a:avLst/>
          </a:prstGeom>
          <a:noFill/>
        </p:spPr>
        <p:txBody>
          <a:bodyPr wrap="square" rtlCol="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Learning of statistical methods</a:t>
            </a:r>
          </a:p>
        </p:txBody>
      </p:sp>
      <p:sp>
        <p:nvSpPr>
          <p:cNvPr id="62" name="テキスト ボックス 61"/>
          <p:cNvSpPr txBox="1"/>
          <p:nvPr/>
        </p:nvSpPr>
        <p:spPr>
          <a:xfrm>
            <a:off x="6568547" y="4371545"/>
            <a:ext cx="1582818" cy="603820"/>
          </a:xfrm>
          <a:prstGeom prst="rect">
            <a:avLst/>
          </a:prstGeom>
          <a:noFill/>
        </p:spPr>
        <p:txBody>
          <a:bodyPr wrap="square" rtlCol="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sz="1108"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Collaboration with the Data Science Online Course </a:t>
            </a:r>
          </a:p>
        </p:txBody>
      </p:sp>
      <p:sp>
        <p:nvSpPr>
          <p:cNvPr id="63" name="テキスト ボックス 62"/>
          <p:cNvSpPr txBox="1"/>
          <p:nvPr/>
        </p:nvSpPr>
        <p:spPr>
          <a:xfrm>
            <a:off x="6448106" y="5605477"/>
            <a:ext cx="1603436" cy="603820"/>
          </a:xfrm>
          <a:prstGeom prst="rect">
            <a:avLst/>
          </a:prstGeom>
          <a:noFill/>
        </p:spPr>
        <p:txBody>
          <a:bodyPr wrap="square" rtlCol="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sz="1108"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Demonstration of statistical analysis software</a:t>
            </a:r>
          </a:p>
        </p:txBody>
      </p:sp>
      <p:sp>
        <p:nvSpPr>
          <p:cNvPr id="65" name="テキスト ボックス 64"/>
          <p:cNvSpPr txBox="1"/>
          <p:nvPr/>
        </p:nvSpPr>
        <p:spPr>
          <a:xfrm>
            <a:off x="5433154" y="6345184"/>
            <a:ext cx="1977209" cy="433324"/>
          </a:xfrm>
          <a:prstGeom prst="rect">
            <a:avLst/>
          </a:prstGeom>
          <a:noFill/>
        </p:spPr>
        <p:txBody>
          <a:bodyPr wrap="square" rtlCol="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en-US" altLang="ja-JP" sz="1108" b="1" i="0" u="none" strike="noStrike" kern="1200" cap="none" spc="0" normalizeH="0" baseline="0" noProof="0" dirty="0">
                <a:ln>
                  <a:noFill/>
                </a:ln>
                <a:solidFill>
                  <a:prstClr val="black"/>
                </a:solidFill>
                <a:effectLst/>
                <a:uLnTx/>
                <a:uFillTx/>
                <a:latin typeface="Calibri" panose="020F0502020204030204" pitchFamily="34" charset="0"/>
                <a:ea typeface="HGS創英角ｺﾞｼｯｸUB"/>
                <a:cs typeface="Calibri" panose="020F0502020204030204" pitchFamily="34" charset="0"/>
              </a:rPr>
              <a:t>Contributions to international academic institutions</a:t>
            </a:r>
          </a:p>
        </p:txBody>
      </p:sp>
    </p:spTree>
    <p:extLst>
      <p:ext uri="{BB962C8B-B14F-4D97-AF65-F5344CB8AC3E}">
        <p14:creationId xmlns:p14="http://schemas.microsoft.com/office/powerpoint/2010/main" val="1860321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017" y="598654"/>
            <a:ext cx="9119521" cy="789471"/>
          </a:xfrm>
          <a:solidFill>
            <a:srgbClr val="006600"/>
          </a:solidFill>
          <a:ln w="28575">
            <a:solidFill>
              <a:srgbClr val="006600"/>
            </a:solidFill>
          </a:ln>
        </p:spPr>
        <p:txBody>
          <a:bodyPr/>
          <a:lstStyle/>
          <a:p>
            <a:pPr marL="990600" indent="-990600"/>
            <a:r>
              <a:rPr lang="en-US" altLang="ja-JP" sz="4400" dirty="0" smtClean="0">
                <a:solidFill>
                  <a:schemeClr val="bg1"/>
                </a:solidFill>
              </a:rPr>
              <a:t>Agenda</a:t>
            </a:r>
            <a:endParaRPr lang="ja-JP" altLang="en-US" sz="4400" dirty="0">
              <a:solidFill>
                <a:schemeClr val="bg1"/>
              </a:solidFill>
            </a:endParaRPr>
          </a:p>
        </p:txBody>
      </p:sp>
      <p:sp>
        <p:nvSpPr>
          <p:cNvPr id="8" name="コンテンツ プレースホルダ 2"/>
          <p:cNvSpPr>
            <a:spLocks noGrp="1"/>
          </p:cNvSpPr>
          <p:nvPr/>
        </p:nvSpPr>
        <p:spPr bwMode="auto">
          <a:xfrm>
            <a:off x="11017" y="1410159"/>
            <a:ext cx="9097487" cy="5150609"/>
          </a:xfrm>
          <a:prstGeom prst="rect">
            <a:avLst/>
          </a:prstGeom>
          <a:noFill/>
          <a:ln w="28575">
            <a:solidFill>
              <a:srgbClr val="006600"/>
            </a:solid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p"/>
              <a:defRPr kumimoji="1" sz="2800" baseline="0">
                <a:solidFill>
                  <a:schemeClr val="tx1"/>
                </a:solidFill>
                <a:latin typeface="HG丸ｺﾞｼｯｸM-PRO" panose="020F0600000000000000" pitchFamily="50" charset="-128"/>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400" baseline="0">
                <a:solidFill>
                  <a:schemeClr val="tx1"/>
                </a:solidFill>
                <a:latin typeface="HG丸ｺﾞｼｯｸM-PRO" panose="020F0600000000000000" pitchFamily="50" charset="-128"/>
                <a:cs typeface="+mn-cs"/>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000" baseline="0">
                <a:solidFill>
                  <a:schemeClr val="tx1"/>
                </a:solidFill>
                <a:latin typeface="HG丸ｺﾞｼｯｸM-PRO" panose="020F0600000000000000" pitchFamily="50" charset="-128"/>
                <a:cs typeface="+mn-cs"/>
              </a:defRPr>
            </a:lvl3pPr>
            <a:lvl4pPr marL="1600200" indent="-228600" algn="l" rtl="0" eaLnBrk="1" fontAlgn="base" hangingPunct="1">
              <a:spcBef>
                <a:spcPct val="20000"/>
              </a:spcBef>
              <a:spcAft>
                <a:spcPct val="0"/>
              </a:spcAft>
              <a:buClr>
                <a:schemeClr val="bg2"/>
              </a:buClr>
              <a:buFont typeface="Wingdings" pitchFamily="2" charset="2"/>
              <a:buChar char="§"/>
              <a:defRPr kumimoji="1" baseline="0">
                <a:solidFill>
                  <a:schemeClr val="tx1"/>
                </a:solidFill>
                <a:latin typeface="HG丸ｺﾞｼｯｸM-PRO" panose="020F0600000000000000" pitchFamily="50" charset="-128"/>
                <a:cs typeface="+mn-cs"/>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baseline="0">
                <a:solidFill>
                  <a:schemeClr val="tx1"/>
                </a:solidFill>
                <a:latin typeface="HG丸ｺﾞｼｯｸM-PRO" panose="020F0600000000000000" pitchFamily="50" charset="-128"/>
                <a:cs typeface="+mn-cs"/>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a:solidFill>
                  <a:schemeClr val="tx1"/>
                </a:solidFill>
                <a:latin typeface="+mn-lt"/>
                <a:cs typeface="+mn-cs"/>
              </a:defRPr>
            </a:lvl9pPr>
          </a:lstStyle>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Introduction</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Release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of microdata files for public use</a:t>
            </a:r>
          </a:p>
          <a:p>
            <a:pPr marL="742950" lvl="0" indent="-742950">
              <a:buClr>
                <a:srgbClr val="006600"/>
              </a:buClr>
              <a:buFont typeface="+mj-lt"/>
              <a:buAutoNum type="arabicPeriod"/>
              <a:defRPr/>
            </a:pPr>
            <a:r>
              <a:rPr kumimoji="1" lang="en-US" altLang="ja-JP" b="1" i="0" u="none" strike="noStrike" kern="1200" cap="none" spc="0" normalizeH="0" baseline="0" noProof="0" dirty="0" smtClean="0">
                <a:ln>
                  <a:noFill/>
                </a:ln>
                <a:solidFill>
                  <a:srgbClr val="FF0000"/>
                </a:solidFill>
                <a:effectLst/>
                <a:uLnTx/>
                <a:uFillTx/>
                <a:ea typeface="HG丸ｺﾞｼｯｸM-PRO" panose="020F0600000000000000" pitchFamily="50" charset="-128"/>
              </a:rPr>
              <a:t>Provision </a:t>
            </a:r>
            <a:r>
              <a:rPr kumimoji="1" lang="en-US" altLang="ja-JP" b="1" i="0" u="none" strike="noStrike" kern="1200" cap="none" spc="0" normalizeH="0" baseline="0" noProof="0" dirty="0">
                <a:ln>
                  <a:noFill/>
                </a:ln>
                <a:solidFill>
                  <a:srgbClr val="FF0000"/>
                </a:solidFill>
                <a:effectLst/>
                <a:uLnTx/>
                <a:uFillTx/>
                <a:ea typeface="HG丸ｺﾞｼｯｸM-PRO" panose="020F0600000000000000" pitchFamily="50" charset="-128"/>
              </a:rPr>
              <a:t>of </a:t>
            </a:r>
            <a:r>
              <a:rPr lang="en-US" altLang="ja-JP" b="1" dirty="0" smtClean="0">
                <a:solidFill>
                  <a:srgbClr val="FF0000"/>
                </a:solidFill>
                <a:ea typeface="HG丸ｺﾞｼｯｸM-PRO" panose="020F0600000000000000" pitchFamily="50" charset="-128"/>
              </a:rPr>
              <a:t>custom-made</a:t>
            </a:r>
            <a:r>
              <a:rPr lang="ja-JP" altLang="en-US" b="1" dirty="0" smtClean="0">
                <a:solidFill>
                  <a:srgbClr val="FF0000"/>
                </a:solidFill>
                <a:ea typeface="HG丸ｺﾞｼｯｸM-PRO" panose="020F0600000000000000" pitchFamily="50" charset="-128"/>
              </a:rPr>
              <a:t> </a:t>
            </a:r>
            <a:r>
              <a:rPr kumimoji="1" lang="en-US" altLang="ja-JP" b="1" i="0" u="none" strike="noStrike" kern="1200" cap="none" spc="0" normalizeH="0" baseline="0" noProof="0" dirty="0" smtClean="0">
                <a:ln>
                  <a:noFill/>
                </a:ln>
                <a:solidFill>
                  <a:srgbClr val="FF0000"/>
                </a:solidFill>
                <a:effectLst/>
                <a:uLnTx/>
                <a:uFillTx/>
                <a:ea typeface="HG丸ｺﾞｼｯｸM-PRO" panose="020F0600000000000000" pitchFamily="50" charset="-128"/>
              </a:rPr>
              <a:t>tabulation</a:t>
            </a:r>
            <a:r>
              <a:rPr kumimoji="1" lang="ja-JP" altLang="en-US" b="1" i="0" u="none" strike="noStrike" kern="1200" cap="none" spc="0" normalizeH="0" baseline="0" noProof="0" dirty="0" smtClean="0">
                <a:ln>
                  <a:noFill/>
                </a:ln>
                <a:solidFill>
                  <a:srgbClr val="FF0000"/>
                </a:solidFill>
                <a:effectLst/>
                <a:uLnTx/>
                <a:uFillTx/>
                <a:ea typeface="HG丸ｺﾞｼｯｸM-PRO" panose="020F0600000000000000" pitchFamily="50" charset="-128"/>
              </a:rPr>
              <a:t> </a:t>
            </a:r>
            <a:r>
              <a:rPr kumimoji="1" lang="en-US" altLang="ja-JP" b="1" i="0" u="none" strike="noStrike" kern="1200" cap="none" spc="0" normalizeH="0" baseline="0" noProof="0" dirty="0" smtClean="0">
                <a:ln>
                  <a:noFill/>
                </a:ln>
                <a:solidFill>
                  <a:srgbClr val="FF0000"/>
                </a:solidFill>
                <a:effectLst/>
                <a:uLnTx/>
                <a:uFillTx/>
                <a:ea typeface="HG丸ｺﾞｼｯｸM-PRO" panose="020F0600000000000000" pitchFamily="50" charset="-128"/>
              </a:rPr>
              <a:t>service</a:t>
            </a:r>
          </a:p>
          <a:p>
            <a:pPr marL="742950" marR="0" lvl="0" indent="-742950" algn="l" defTabSz="914400" rtl="0" eaLnBrk="1" fontAlgn="base" latinLnBrk="0" hangingPunct="1">
              <a:lnSpc>
                <a:spcPct val="100000"/>
              </a:lnSpc>
              <a:spcBef>
                <a:spcPct val="20000"/>
              </a:spcBef>
              <a:spcAft>
                <a:spcPct val="0"/>
              </a:spcAft>
              <a:buClr>
                <a:srgbClr val="006600"/>
              </a:buClr>
              <a:buSzPct val="75000"/>
              <a:buFont typeface="+mj-lt"/>
              <a:buAutoNum type="arabicPeriod"/>
              <a:tabLst/>
              <a:defRPr/>
            </a:pPr>
            <a:r>
              <a:rPr kumimoji="1" lang="en-US" altLang="ja-JP" b="1" i="0" u="none" strike="noStrike" kern="1200" cap="none" spc="0" normalizeH="0" baseline="0" noProof="0" dirty="0">
                <a:ln>
                  <a:noFill/>
                </a:ln>
                <a:effectLst/>
                <a:uLnTx/>
                <a:uFillTx/>
                <a:ea typeface="HG丸ｺﾞｼｯｸM-PRO" panose="020F0600000000000000" pitchFamily="50" charset="-128"/>
              </a:rPr>
              <a:t>Provision of anonymized </a:t>
            </a:r>
            <a:r>
              <a:rPr kumimoji="1" lang="en-US" altLang="ja-JP" b="1" i="0" u="none" strike="noStrike" kern="1200" cap="none" spc="0" normalizeH="0" baseline="0" noProof="0" dirty="0" smtClean="0">
                <a:ln>
                  <a:noFill/>
                </a:ln>
                <a:effectLst/>
                <a:uLnTx/>
                <a:uFillTx/>
                <a:ea typeface="HG丸ｺﾞｼｯｸM-PRO" panose="020F0600000000000000" pitchFamily="50" charset="-128"/>
              </a:rPr>
              <a:t>microdata</a:t>
            </a:r>
            <a:endParaRPr kumimoji="1" lang="en-US" altLang="ja-JP" b="1" i="0" u="none" strike="noStrike" kern="1200" cap="none" spc="0" normalizeH="0" baseline="0" noProof="0" dirty="0">
              <a:ln>
                <a:noFill/>
              </a:ln>
              <a:effectLst/>
              <a:uLnTx/>
              <a:uFillTx/>
              <a:ea typeface="HG丸ｺﾞｼｯｸM-PRO" panose="020F0600000000000000" pitchFamily="50" charset="-128"/>
            </a:endParaRPr>
          </a:p>
          <a:p>
            <a:pPr marL="742950" lvl="0" indent="-742950">
              <a:buClr>
                <a:srgbClr val="006600"/>
              </a:buClr>
              <a:buFont typeface="+mj-lt"/>
              <a:buAutoNum type="arabicPeriod"/>
              <a:defRPr/>
            </a:pPr>
            <a:r>
              <a:rPr kumimoji="1" lang="en-US" altLang="ja-JP" b="1" i="0" u="none" strike="noStrike" kern="1200" cap="none" spc="0" normalizeH="0" baseline="0" noProof="0" dirty="0" smtClean="0">
                <a:ln>
                  <a:noFill/>
                </a:ln>
                <a:solidFill>
                  <a:prstClr val="black"/>
                </a:solidFill>
                <a:effectLst/>
                <a:uLnTx/>
                <a:uFillTx/>
                <a:ea typeface="HG丸ｺﾞｼｯｸM-PRO" panose="020F0600000000000000" pitchFamily="50" charset="-128"/>
              </a:rPr>
              <a:t>Monthly </a:t>
            </a:r>
            <a:r>
              <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rPr>
              <a:t>Magazine of </a:t>
            </a:r>
            <a:r>
              <a:rPr lang="en-US" altLang="ja-JP" b="1" dirty="0">
                <a:solidFill>
                  <a:prstClr val="black"/>
                </a:solidFill>
                <a:ea typeface="HG丸ｺﾞｼｯｸM-PRO" panose="020F0600000000000000" pitchFamily="50" charset="-128"/>
              </a:rPr>
              <a:t>‘Statistics’ and ‘Significance</a:t>
            </a:r>
            <a:r>
              <a:rPr lang="en-US" altLang="ja-JP" b="1" dirty="0" smtClean="0">
                <a:solidFill>
                  <a:prstClr val="black"/>
                </a:solidFill>
                <a:ea typeface="HG丸ｺﾞｼｯｸM-PRO" panose="020F0600000000000000" pitchFamily="50" charset="-128"/>
              </a:rPr>
              <a:t>’</a:t>
            </a:r>
          </a:p>
          <a:p>
            <a:pPr marL="742950" lvl="0" indent="-742950">
              <a:buClr>
                <a:srgbClr val="006600"/>
              </a:buClr>
              <a:buFont typeface="+mj-lt"/>
              <a:buAutoNum type="arabicPeriod"/>
              <a:defRPr/>
            </a:pPr>
            <a:r>
              <a:rPr lang="en-US" altLang="ja-JP" b="1" dirty="0">
                <a:solidFill>
                  <a:prstClr val="black"/>
                </a:solidFill>
                <a:ea typeface="HG丸ｺﾞｼｯｸM-PRO" panose="020F0600000000000000" pitchFamily="50" charset="-128"/>
              </a:rPr>
              <a:t>Support for the National Institute of Statistics of Cambodia </a:t>
            </a:r>
            <a:endParaRPr kumimoji="1" lang="en-US" altLang="ja-JP" b="1" i="0" u="none" strike="noStrike" kern="1200" cap="none" spc="0" normalizeH="0" baseline="0" noProof="0" dirty="0">
              <a:ln>
                <a:noFill/>
              </a:ln>
              <a:solidFill>
                <a:prstClr val="black"/>
              </a:solidFill>
              <a:effectLst/>
              <a:uLnTx/>
              <a:uFillTx/>
              <a:ea typeface="HG丸ｺﾞｼｯｸM-PRO" panose="020F0600000000000000" pitchFamily="50" charset="-128"/>
            </a:endParaRPr>
          </a:p>
        </p:txBody>
      </p:sp>
      <p:sp>
        <p:nvSpPr>
          <p:cNvPr id="3" name="スライド番号プレースホルダー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20C3A2-C6FD-4C72-8568-CE92CE67F085}" type="slidenum">
              <a:rPr kumimoji="1" lang="en-US" altLang="ja-JP" sz="1200" b="1" i="0" u="none" strike="noStrike" kern="1200" cap="none" spc="0" normalizeH="0" baseline="0" noProof="0" smtClean="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ja-JP" sz="1200" b="1" i="0" u="none" strike="noStrike" kern="1200" cap="none" spc="0" normalizeH="0" baseline="0" noProof="0" dirty="0">
              <a:ln>
                <a:noFill/>
              </a:ln>
              <a:solidFill>
                <a:prstClr val="white"/>
              </a:solidFill>
              <a:effectLst/>
              <a:uLnTx/>
              <a:uFillTx/>
              <a:latin typeface="HG丸ｺﾞｼｯｸM-PRO" panose="020F0600000000000000" pitchFamily="50" charset="-128"/>
              <a:ea typeface="HG丸ｺﾞｼｯｸM-PRO" panose="020F0600000000000000" pitchFamily="50" charset="-128"/>
              <a:cs typeface="+mn-cs"/>
            </a:endParaRPr>
          </a:p>
        </p:txBody>
      </p:sp>
    </p:spTree>
    <p:extLst>
      <p:ext uri="{BB962C8B-B14F-4D97-AF65-F5344CB8AC3E}">
        <p14:creationId xmlns:p14="http://schemas.microsoft.com/office/powerpoint/2010/main" val="672221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b="1" dirty="0"/>
              <a:t>Provision</a:t>
            </a:r>
            <a:r>
              <a:rPr lang="ja-JP" altLang="en-US" sz="3600" b="1" dirty="0"/>
              <a:t> </a:t>
            </a:r>
            <a:r>
              <a:rPr lang="en-US" altLang="ja-JP" sz="3600" b="1" dirty="0"/>
              <a:t>of</a:t>
            </a:r>
            <a:r>
              <a:rPr lang="ja-JP" altLang="en-US" sz="3600" b="1" dirty="0"/>
              <a:t> </a:t>
            </a:r>
            <a:r>
              <a:rPr lang="en-US" altLang="ja-JP" sz="3600" b="1" dirty="0" smtClean="0"/>
              <a:t>custom-made </a:t>
            </a:r>
            <a:r>
              <a:rPr lang="en-US" altLang="ja-JP" sz="3600" b="1" dirty="0"/>
              <a:t>tabulation service</a:t>
            </a:r>
            <a:endParaRPr kumimoji="1" lang="ja-JP" altLang="en-US" sz="3600" dirty="0"/>
          </a:p>
        </p:txBody>
      </p:sp>
      <p:sp>
        <p:nvSpPr>
          <p:cNvPr id="4" name="スライド番号プレースホルダー 3"/>
          <p:cNvSpPr>
            <a:spLocks noGrp="1"/>
          </p:cNvSpPr>
          <p:nvPr>
            <p:ph type="sldNum" sz="quarter" idx="12"/>
          </p:nvPr>
        </p:nvSpPr>
        <p:spPr/>
        <p:txBody>
          <a:bodyPr/>
          <a:lstStyle/>
          <a:p>
            <a:pPr defTabSz="844083"/>
            <a:fld id="{D2D8002D-B5B0-4BAC-B1F6-782DDCCE6D9C}" type="slidenum">
              <a:rPr lang="ja-JP" altLang="en-US" sz="2400" b="1">
                <a:solidFill>
                  <a:schemeClr val="tx1"/>
                </a:solidFill>
                <a:ea typeface="HGS創英角ｺﾞｼｯｸUB"/>
              </a:rPr>
              <a:pPr defTabSz="844083"/>
              <a:t>9</a:t>
            </a:fld>
            <a:endParaRPr lang="ja-JP" altLang="en-US" sz="2400" b="1" dirty="0">
              <a:solidFill>
                <a:schemeClr val="tx1"/>
              </a:solidFill>
              <a:ea typeface="HGS創英角ｺﾞｼｯｸUB"/>
            </a:endParaRPr>
          </a:p>
        </p:txBody>
      </p:sp>
      <p:graphicFrame>
        <p:nvGraphicFramePr>
          <p:cNvPr id="43" name="コンテンツ プレースホルダー 4"/>
          <p:cNvGraphicFramePr>
            <a:graphicFrameLocks noGrp="1"/>
          </p:cNvGraphicFramePr>
          <p:nvPr>
            <p:ph idx="1"/>
            <p:extLst>
              <p:ext uri="{D42A27DB-BD31-4B8C-83A1-F6EECF244321}">
                <p14:modId xmlns:p14="http://schemas.microsoft.com/office/powerpoint/2010/main" val="3956064967"/>
              </p:ext>
            </p:extLst>
          </p:nvPr>
        </p:nvGraphicFramePr>
        <p:xfrm>
          <a:off x="88418" y="548602"/>
          <a:ext cx="8973305" cy="6309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176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統計センター">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スライド雛形_1.potx" id="{1D2F3E47-72AF-43BB-88A6-32423941C020}" vid="{2AD9B53D-7418-4A5F-8244-E3A4822CEBF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HGS創英角ｺﾞｼｯｸUB"/>
        <a:ea typeface="HGS創英角ｺﾞｼｯｸUB"/>
        <a:cs typeface=""/>
      </a:majorFont>
      <a:minorFont>
        <a:latin typeface="HGS創英角ｺﾞｼｯｸUB"/>
        <a:ea typeface="HGS創英角ｺﾞｼｯｸU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スライド雛形（英）_1.potx" id="{975F4DCD-872B-4075-8789-B203BFD6D364}" vid="{1BB7AA1F-C0F6-4372-9742-AF0AE0DC3F25}"/>
    </a:ext>
  </a:extLst>
</a:theme>
</file>

<file path=ppt/theme/theme3.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HGS創英角ｺﾞｼｯｸUB"/>
        <a:ea typeface="HGS創英角ｺﾞｼｯｸUB"/>
        <a:cs typeface=""/>
      </a:majorFont>
      <a:minorFont>
        <a:latin typeface="HGS創英角ｺﾞｼｯｸUB"/>
        <a:ea typeface="HGS創英角ｺﾞｼｯｸU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スライド雛形（英）_1.potx" id="{975F4DCD-872B-4075-8789-B203BFD6D364}" vid="{1BB7AA1F-C0F6-4372-9742-AF0AE0DC3F25}"/>
    </a:ext>
  </a:extLst>
</a:theme>
</file>

<file path=ppt/theme/theme4.xml><?xml version="1.0" encoding="utf-8"?>
<a:theme xmlns:a="http://schemas.openxmlformats.org/drawingml/2006/main" name="PP_Tmp_01_0811H">
  <a:themeElements>
    <a:clrScheme name="スパイス">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009999"/>
            </a:gs>
            <a:gs pos="100000">
              <a:srgbClr val="00CCC7"/>
            </a:gs>
          </a:gsLst>
          <a:path path="shape">
            <a:fillToRect l="50000" t="50000" r="50000" b="50000"/>
          </a:path>
        </a:gradFill>
        <a:ln w="9525">
          <a:noFill/>
          <a:round/>
          <a:headEnd/>
          <a:tailEnd/>
        </a:ln>
        <a:effectLst>
          <a:outerShdw dist="35921" dir="2700000" algn="ctr" rotWithShape="0">
            <a:srgbClr val="808080"/>
          </a:outerShdw>
        </a:effectLst>
      </a:spPr>
      <a:bodyPr wrap="none" anchor="ctr"/>
      <a:lstStyle>
        <a:defPPr algn="ctr">
          <a:defRPr sz="1200" b="1" dirty="0" smtClean="0">
            <a:solidFill>
              <a:srgbClr val="FFFFFF"/>
            </a:solidFill>
            <a:latin typeface="Arial" pitchFamily="34" charset="0"/>
            <a:ea typeface=""/>
          </a:defRPr>
        </a:defPPr>
      </a:lstStyle>
    </a:sp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HGS創英角ｺﾞｼｯｸUB"/>
        <a:ea typeface="HGS創英角ｺﾞｼｯｸUB"/>
        <a:cs typeface=""/>
      </a:majorFont>
      <a:minorFont>
        <a:latin typeface="HGS創英角ｺﾞｼｯｸUB"/>
        <a:ea typeface="HGS創英角ｺﾞｼｯｸU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スライド雛形（英）_1.potx" id="{975F4DCD-872B-4075-8789-B203BFD6D364}" vid="{1BB7AA1F-C0F6-4372-9742-AF0AE0DC3F25}"/>
    </a:ext>
  </a:extLst>
</a:theme>
</file>

<file path=ppt/theme/theme6.xml><?xml version="1.0" encoding="utf-8"?>
<a:theme xmlns:a="http://schemas.openxmlformats.org/drawingml/2006/main" name="4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HGS創英角ｺﾞｼｯｸUB"/>
        <a:ea typeface="HGS創英角ｺﾞｼｯｸUB"/>
        <a:cs typeface=""/>
      </a:majorFont>
      <a:minorFont>
        <a:latin typeface="HGS創英角ｺﾞｼｯｸUB"/>
        <a:ea typeface="HGS創英角ｺﾞｼｯｸU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スライド雛形（英）_1.potx" id="{975F4DCD-872B-4075-8789-B203BFD6D364}" vid="{1BB7AA1F-C0F6-4372-9742-AF0AE0DC3F25}"/>
    </a:ext>
  </a:extLst>
</a:theme>
</file>

<file path=ppt/theme/theme7.xml><?xml version="1.0" encoding="utf-8"?>
<a:theme xmlns:a="http://schemas.openxmlformats.org/drawingml/2006/main" name="Takumi_Temp1">
  <a:themeElements>
    <a:clrScheme name="Takumi_Temp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akumi_Temp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80000"/>
          </a:lnSpc>
          <a:spcBef>
            <a:spcPct val="0"/>
          </a:spcBef>
          <a:spcAft>
            <a:spcPct val="0"/>
          </a:spcAft>
          <a:buClrTx/>
          <a:buSzTx/>
          <a:buFontTx/>
          <a:buNone/>
          <a:tabLst/>
          <a:defRPr kumimoji="1" lang="ja-JP" altLang="en-US" sz="28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Takumi_Temp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akumi_Temp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akumi_Temp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akumi_Temp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akumi_Temp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akumi_Temp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akumi_Temp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akumi_Temp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akumi_Temp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akumi_Temp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akumi_Temp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akumi_Temp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PP_Tmp_01_0811H">
  <a:themeElements>
    <a:clrScheme name="スパイス">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009999"/>
            </a:gs>
            <a:gs pos="100000">
              <a:srgbClr val="00CCC7"/>
            </a:gs>
          </a:gsLst>
          <a:path path="shape">
            <a:fillToRect l="50000" t="50000" r="50000" b="50000"/>
          </a:path>
        </a:gradFill>
        <a:ln w="9525">
          <a:noFill/>
          <a:round/>
          <a:headEnd/>
          <a:tailEnd/>
        </a:ln>
        <a:effectLst>
          <a:outerShdw dist="35921" dir="2700000" algn="ctr" rotWithShape="0">
            <a:srgbClr val="808080"/>
          </a:outerShdw>
        </a:effectLst>
      </a:spPr>
      <a:bodyPr wrap="none" anchor="ctr"/>
      <a:lstStyle>
        <a:defPPr algn="ctr">
          <a:defRPr sz="1200" b="1" dirty="0" smtClean="0">
            <a:solidFill>
              <a:srgbClr val="FFFFFF"/>
            </a:solidFill>
            <a:latin typeface="Arial" pitchFamily="34" charset="0"/>
            <a:ea typeface=""/>
          </a:defRPr>
        </a:defPPr>
      </a:lstStyle>
    </a:sp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6011</TotalTime>
  <Words>3662</Words>
  <Application>Microsoft Office PowerPoint</Application>
  <PresentationFormat>画面に合わせる (4:3)</PresentationFormat>
  <Paragraphs>1249</Paragraphs>
  <Slides>55</Slides>
  <Notes>41</Notes>
  <HiddenSlides>0</HiddenSlides>
  <MMClips>0</MMClips>
  <ScaleCrop>false</ScaleCrop>
  <HeadingPairs>
    <vt:vector size="6" baseType="variant">
      <vt:variant>
        <vt:lpstr>使用されているフォント</vt:lpstr>
      </vt:variant>
      <vt:variant>
        <vt:i4>18</vt:i4>
      </vt:variant>
      <vt:variant>
        <vt:lpstr>テーマ</vt:lpstr>
      </vt:variant>
      <vt:variant>
        <vt:i4>8</vt:i4>
      </vt:variant>
      <vt:variant>
        <vt:lpstr>スライド タイトル</vt:lpstr>
      </vt:variant>
      <vt:variant>
        <vt:i4>55</vt:i4>
      </vt:variant>
    </vt:vector>
  </HeadingPairs>
  <TitlesOfParts>
    <vt:vector size="81" baseType="lpstr">
      <vt:lpstr>Avenir</vt:lpstr>
      <vt:lpstr>HGS創英角ｺﾞｼｯｸUB</vt:lpstr>
      <vt:lpstr>HGS創英角ﾎﾟｯﾌﾟ体</vt:lpstr>
      <vt:lpstr>HG丸ｺﾞｼｯｸM-PRO</vt:lpstr>
      <vt:lpstr>ＭＳ Ｐゴシック</vt:lpstr>
      <vt:lpstr>ＭＳ Ｐ明朝</vt:lpstr>
      <vt:lpstr>MS UI Gothic</vt:lpstr>
      <vt:lpstr>ＭＳ ゴシック</vt:lpstr>
      <vt:lpstr>メイリオ</vt:lpstr>
      <vt:lpstr>游ゴシック</vt:lpstr>
      <vt:lpstr>Arial</vt:lpstr>
      <vt:lpstr>Arial Black</vt:lpstr>
      <vt:lpstr>Calibri</vt:lpstr>
      <vt:lpstr>Franklin Gothic Demi</vt:lpstr>
      <vt:lpstr>Franklin Gothic Medium</vt:lpstr>
      <vt:lpstr>Segoe UI</vt:lpstr>
      <vt:lpstr>Times New Roman</vt:lpstr>
      <vt:lpstr>Wingdings</vt:lpstr>
      <vt:lpstr>1_Office テーマ</vt:lpstr>
      <vt:lpstr>Office テーマ</vt:lpstr>
      <vt:lpstr>2_Office テーマ</vt:lpstr>
      <vt:lpstr>PP_Tmp_01_0811H</vt:lpstr>
      <vt:lpstr>3_Office テーマ</vt:lpstr>
      <vt:lpstr>4_Office テーマ</vt:lpstr>
      <vt:lpstr>Takumi_Temp1</vt:lpstr>
      <vt:lpstr>1_PP_Tmp_01_0811H</vt:lpstr>
      <vt:lpstr>PowerPoint プレゼンテーション</vt:lpstr>
      <vt:lpstr>Agenda</vt:lpstr>
      <vt:lpstr>[Refer]  Overview of the National Statistics Center (NSTAC)</vt:lpstr>
      <vt:lpstr>PowerPoint プレゼンテーション</vt:lpstr>
      <vt:lpstr>Relationship between NSTACS and Hitotsubashi University</vt:lpstr>
      <vt:lpstr>Agenda</vt:lpstr>
      <vt:lpstr>Release of microdata files for public use </vt:lpstr>
      <vt:lpstr>Agenda</vt:lpstr>
      <vt:lpstr>Provision of custom-made tabulation service</vt:lpstr>
      <vt:lpstr>PowerPoint プレゼンテーション</vt:lpstr>
      <vt:lpstr>Data usage process</vt:lpstr>
      <vt:lpstr>Agenda</vt:lpstr>
      <vt:lpstr>Agenda</vt:lpstr>
      <vt:lpstr>Anonymized Microdata in Japan</vt:lpstr>
      <vt:lpstr>Effective use of anonymized microdata</vt:lpstr>
      <vt:lpstr>Agenda</vt:lpstr>
      <vt:lpstr> Monthly magazine‘Statistics’ and ‘Significance’</vt:lpstr>
      <vt:lpstr>Contents of the magazine</vt:lpstr>
      <vt:lpstr>Contents of the magazine</vt:lpstr>
      <vt:lpstr>Roles of Hitotsubashi University</vt:lpstr>
      <vt:lpstr>Agenda</vt:lpstr>
      <vt:lpstr>Construction of Cambodian Official Statistics Database in Hitotsubashi University and Analysis using those Data</vt:lpstr>
      <vt:lpstr>Purpose of the lecture</vt:lpstr>
      <vt:lpstr>Introduction</vt:lpstr>
      <vt:lpstr>Introduction</vt:lpstr>
      <vt:lpstr>PowerPoint プレゼンテーション</vt:lpstr>
      <vt:lpstr>Back Ground</vt:lpstr>
      <vt:lpstr>Outline of Our Project</vt:lpstr>
      <vt:lpstr>[Refer]Available microdata in Cambodia</vt:lpstr>
      <vt:lpstr>1 Target and Purpose</vt:lpstr>
      <vt:lpstr>PowerPoint プレゼンテーション</vt:lpstr>
      <vt:lpstr>3 List of microdata in the CSES 2016</vt:lpstr>
      <vt:lpstr>4 For Secondary Use of Microdata</vt:lpstr>
      <vt:lpstr>Database structure (e.g CSES2016)</vt:lpstr>
      <vt:lpstr> Creating Some Documents</vt:lpstr>
      <vt:lpstr> Verify of the Tables</vt:lpstr>
      <vt:lpstr>  Results of Verification</vt:lpstr>
      <vt:lpstr>PowerPoint プレゼンテーション</vt:lpstr>
      <vt:lpstr>Purpose of analysis using CSES</vt:lpstr>
      <vt:lpstr>Analysis method</vt:lpstr>
      <vt:lpstr>Result of analysis ：１</vt:lpstr>
      <vt:lpstr>Result of analysis ：１</vt:lpstr>
      <vt:lpstr>Result of analysis ：１</vt:lpstr>
      <vt:lpstr>Result of analysis ：１</vt:lpstr>
      <vt:lpstr>Result of analysis ：２</vt:lpstr>
      <vt:lpstr>Result of analysis ：３</vt:lpstr>
      <vt:lpstr>Result of analysis ：３</vt:lpstr>
      <vt:lpstr>Result of analysis ：４</vt:lpstr>
      <vt:lpstr>Result of analysis ：４</vt:lpstr>
      <vt:lpstr>Result of analysis ：５</vt:lpstr>
      <vt:lpstr>Result of analysis ：５</vt:lpstr>
      <vt:lpstr>Result of analysis ：６</vt:lpstr>
      <vt:lpstr>Summary</vt:lpstr>
      <vt:lpstr>Summary</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阿部　穂日</dc:creator>
  <cp:lastModifiedBy>Shirakawa Kiyomi</cp:lastModifiedBy>
  <cp:revision>423</cp:revision>
  <cp:lastPrinted>2019-09-03T04:07:47Z</cp:lastPrinted>
  <dcterms:created xsi:type="dcterms:W3CDTF">2019-07-02T07:01:27Z</dcterms:created>
  <dcterms:modified xsi:type="dcterms:W3CDTF">2020-01-09T12:45:53Z</dcterms:modified>
</cp:coreProperties>
</file>